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5" r:id="rId13"/>
    <p:sldId id="270" r:id="rId14"/>
    <p:sldId id="268" r:id="rId15"/>
    <p:sldId id="267" r:id="rId16"/>
    <p:sldId id="275" r:id="rId17"/>
    <p:sldId id="272" r:id="rId18"/>
    <p:sldId id="276" r:id="rId19"/>
    <p:sldId id="274" r:id="rId20"/>
    <p:sldId id="27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96E42-0287-4568-93D0-A9AC13E512B8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48123596-D1E7-4902-8371-5DCEF1532D2B}">
      <dgm:prSet phldrT="[文本]" custT="1"/>
      <dgm:spPr/>
      <dgm:t>
        <a:bodyPr/>
        <a:lstStyle/>
        <a:p>
          <a:r>
            <a:rPr lang="en-US" altLang="zh-CN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Brightness</a:t>
          </a:r>
          <a:endParaRPr lang="zh-CN" altLang="en-US" sz="2800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AE2A035B-09D2-4916-92D0-5ECB05EAC86B}" type="parTrans" cxnId="{AAF71A9E-E026-49B6-9D7C-92C8438DD342}">
      <dgm:prSet/>
      <dgm:spPr/>
      <dgm:t>
        <a:bodyPr/>
        <a:lstStyle/>
        <a:p>
          <a:endParaRPr lang="zh-CN" altLang="en-US" sz="280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D50F5FB3-1429-4D22-AA90-D5A499E13466}" type="sibTrans" cxnId="{AAF71A9E-E026-49B6-9D7C-92C8438DD342}">
      <dgm:prSet custT="1"/>
      <dgm:spPr/>
      <dgm:t>
        <a:bodyPr/>
        <a:lstStyle/>
        <a:p>
          <a:endParaRPr lang="zh-CN" altLang="en-US" sz="280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F71AFC84-902F-4197-ADC8-C306D6836205}">
      <dgm:prSet phldrT="[文本]" custT="1"/>
      <dgm:spPr/>
      <dgm:t>
        <a:bodyPr/>
        <a:lstStyle/>
        <a:p>
          <a:r>
            <a:rPr lang="en-US" altLang="zh-CN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Velocity</a:t>
          </a:r>
          <a:endParaRPr lang="zh-CN" altLang="en-US" sz="2800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562121DA-48FD-4F1A-A08D-8234A3AB8FCD}" type="parTrans" cxnId="{F0E38619-5698-4001-9034-646CC53EDC2A}">
      <dgm:prSet/>
      <dgm:spPr/>
      <dgm:t>
        <a:bodyPr/>
        <a:lstStyle/>
        <a:p>
          <a:endParaRPr lang="zh-CN" altLang="en-US" sz="280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48A675A4-A33E-4060-9C55-1F6EA3CB1E04}" type="sibTrans" cxnId="{F0E38619-5698-4001-9034-646CC53EDC2A}">
      <dgm:prSet custT="1"/>
      <dgm:spPr/>
      <dgm:t>
        <a:bodyPr/>
        <a:lstStyle/>
        <a:p>
          <a:endParaRPr lang="zh-CN" altLang="en-US" sz="280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FE834699-3C21-40AC-9811-E51674C453C2}">
      <dgm:prSet phldrT="[文本]" custT="1"/>
      <dgm:spPr/>
      <dgm:t>
        <a:bodyPr/>
        <a:lstStyle/>
        <a:p>
          <a:r>
            <a:rPr lang="en-US" altLang="zh-CN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Mass</a:t>
          </a:r>
          <a:endParaRPr lang="zh-CN" altLang="en-US" sz="2800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43D232A1-A8BB-4AFE-9370-B2729B45C6EB}" type="parTrans" cxnId="{4A775C3A-B62F-4D02-B9F1-855EB2983D7C}">
      <dgm:prSet/>
      <dgm:spPr/>
      <dgm:t>
        <a:bodyPr/>
        <a:lstStyle/>
        <a:p>
          <a:endParaRPr lang="zh-CN" altLang="en-US" sz="280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2C66F9BC-B668-4CF8-8105-8AF441A6FA85}" type="sibTrans" cxnId="{4A775C3A-B62F-4D02-B9F1-855EB2983D7C}">
      <dgm:prSet custT="1"/>
      <dgm:spPr/>
      <dgm:t>
        <a:bodyPr/>
        <a:lstStyle/>
        <a:p>
          <a:endParaRPr lang="zh-CN" altLang="en-US" sz="280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CC4B0B64-BDE7-48C0-BFE8-EA624186725C}" type="pres">
      <dgm:prSet presAssocID="{B2496E42-0287-4568-93D0-A9AC13E512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7A64B8B-F85E-4262-AAAA-75DAD59F8025}" type="pres">
      <dgm:prSet presAssocID="{48123596-D1E7-4902-8371-5DCEF1532D2B}" presName="node" presStyleLbl="node1" presStyleIdx="0" presStyleCnt="3" custScaleX="1272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D4FB36-60AB-4168-93A5-98BFA9317830}" type="pres">
      <dgm:prSet presAssocID="{D50F5FB3-1429-4D22-AA90-D5A499E13466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C3898D4-CBEF-4D57-8582-66AB75DAFF79}" type="pres">
      <dgm:prSet presAssocID="{D50F5FB3-1429-4D22-AA90-D5A499E13466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9501BB20-BDCE-4329-9B11-096501190DEE}" type="pres">
      <dgm:prSet presAssocID="{FE834699-3C21-40AC-9811-E51674C453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DFBE4D-F7E0-448E-988E-D910C9EA41FE}" type="pres">
      <dgm:prSet presAssocID="{2C66F9BC-B668-4CF8-8105-8AF441A6FA85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0A889FC8-9F52-4A6D-AAEC-5F24F3A4D2C9}" type="pres">
      <dgm:prSet presAssocID="{2C66F9BC-B668-4CF8-8105-8AF441A6FA85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B1A2D2D2-4F1A-442E-9E28-A05E1487AB8D}" type="pres">
      <dgm:prSet presAssocID="{F71AFC84-902F-4197-ADC8-C306D68362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6D6373-B4F6-4301-86E6-08D1AFE3C472}" type="pres">
      <dgm:prSet presAssocID="{48A675A4-A33E-4060-9C55-1F6EA3CB1E04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311B5D03-C202-46B1-B103-38DCC1FA5903}" type="pres">
      <dgm:prSet presAssocID="{48A675A4-A33E-4060-9C55-1F6EA3CB1E04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FF52F2B6-594B-4574-9DCB-20D4723E27B5}" type="presOf" srcId="{48A675A4-A33E-4060-9C55-1F6EA3CB1E04}" destId="{311B5D03-C202-46B1-B103-38DCC1FA5903}" srcOrd="1" destOrd="0" presId="urn:microsoft.com/office/officeart/2005/8/layout/cycle7"/>
    <dgm:cxn modelId="{AAF71A9E-E026-49B6-9D7C-92C8438DD342}" srcId="{B2496E42-0287-4568-93D0-A9AC13E512B8}" destId="{48123596-D1E7-4902-8371-5DCEF1532D2B}" srcOrd="0" destOrd="0" parTransId="{AE2A035B-09D2-4916-92D0-5ECB05EAC86B}" sibTransId="{D50F5FB3-1429-4D22-AA90-D5A499E13466}"/>
    <dgm:cxn modelId="{CFF19406-3161-405F-8ABB-C5F4474CDF12}" type="presOf" srcId="{48123596-D1E7-4902-8371-5DCEF1532D2B}" destId="{97A64B8B-F85E-4262-AAAA-75DAD59F8025}" srcOrd="0" destOrd="0" presId="urn:microsoft.com/office/officeart/2005/8/layout/cycle7"/>
    <dgm:cxn modelId="{27B590F6-7896-49E5-B877-D7814518BD36}" type="presOf" srcId="{2C66F9BC-B668-4CF8-8105-8AF441A6FA85}" destId="{32DFBE4D-F7E0-448E-988E-D910C9EA41FE}" srcOrd="0" destOrd="0" presId="urn:microsoft.com/office/officeart/2005/8/layout/cycle7"/>
    <dgm:cxn modelId="{EB3AE6D1-1C35-42D1-B132-A92B555A978F}" type="presOf" srcId="{FE834699-3C21-40AC-9811-E51674C453C2}" destId="{9501BB20-BDCE-4329-9B11-096501190DEE}" srcOrd="0" destOrd="0" presId="urn:microsoft.com/office/officeart/2005/8/layout/cycle7"/>
    <dgm:cxn modelId="{4A775C3A-B62F-4D02-B9F1-855EB2983D7C}" srcId="{B2496E42-0287-4568-93D0-A9AC13E512B8}" destId="{FE834699-3C21-40AC-9811-E51674C453C2}" srcOrd="1" destOrd="0" parTransId="{43D232A1-A8BB-4AFE-9370-B2729B45C6EB}" sibTransId="{2C66F9BC-B668-4CF8-8105-8AF441A6FA85}"/>
    <dgm:cxn modelId="{988168FC-CE3F-4135-B4AE-8065863E05C5}" type="presOf" srcId="{B2496E42-0287-4568-93D0-A9AC13E512B8}" destId="{CC4B0B64-BDE7-48C0-BFE8-EA624186725C}" srcOrd="0" destOrd="0" presId="urn:microsoft.com/office/officeart/2005/8/layout/cycle7"/>
    <dgm:cxn modelId="{864BC40F-E493-48C3-A33C-CD7B739935F6}" type="presOf" srcId="{F71AFC84-902F-4197-ADC8-C306D6836205}" destId="{B1A2D2D2-4F1A-442E-9E28-A05E1487AB8D}" srcOrd="0" destOrd="0" presId="urn:microsoft.com/office/officeart/2005/8/layout/cycle7"/>
    <dgm:cxn modelId="{10DA9BA1-78E3-495E-A93D-286464E69B48}" type="presOf" srcId="{2C66F9BC-B668-4CF8-8105-8AF441A6FA85}" destId="{0A889FC8-9F52-4A6D-AAEC-5F24F3A4D2C9}" srcOrd="1" destOrd="0" presId="urn:microsoft.com/office/officeart/2005/8/layout/cycle7"/>
    <dgm:cxn modelId="{AA3B39DD-326C-495F-8743-819AFBD787EF}" type="presOf" srcId="{D50F5FB3-1429-4D22-AA90-D5A499E13466}" destId="{DFD4FB36-60AB-4168-93A5-98BFA9317830}" srcOrd="0" destOrd="0" presId="urn:microsoft.com/office/officeart/2005/8/layout/cycle7"/>
    <dgm:cxn modelId="{B7B9530F-32E9-47DA-8BBD-E6649462EACA}" type="presOf" srcId="{48A675A4-A33E-4060-9C55-1F6EA3CB1E04}" destId="{516D6373-B4F6-4301-86E6-08D1AFE3C472}" srcOrd="0" destOrd="0" presId="urn:microsoft.com/office/officeart/2005/8/layout/cycle7"/>
    <dgm:cxn modelId="{CFD43F7C-E4BB-4458-A9AA-83EC0E1DBE76}" type="presOf" srcId="{D50F5FB3-1429-4D22-AA90-D5A499E13466}" destId="{FC3898D4-CBEF-4D57-8582-66AB75DAFF79}" srcOrd="1" destOrd="0" presId="urn:microsoft.com/office/officeart/2005/8/layout/cycle7"/>
    <dgm:cxn modelId="{F0E38619-5698-4001-9034-646CC53EDC2A}" srcId="{B2496E42-0287-4568-93D0-A9AC13E512B8}" destId="{F71AFC84-902F-4197-ADC8-C306D6836205}" srcOrd="2" destOrd="0" parTransId="{562121DA-48FD-4F1A-A08D-8234A3AB8FCD}" sibTransId="{48A675A4-A33E-4060-9C55-1F6EA3CB1E04}"/>
    <dgm:cxn modelId="{03C6DC2E-5458-415E-A707-4C22398D1A53}" type="presParOf" srcId="{CC4B0B64-BDE7-48C0-BFE8-EA624186725C}" destId="{97A64B8B-F85E-4262-AAAA-75DAD59F8025}" srcOrd="0" destOrd="0" presId="urn:microsoft.com/office/officeart/2005/8/layout/cycle7"/>
    <dgm:cxn modelId="{45D70AB2-C6D0-4D3C-A2CC-71857CFFDBC7}" type="presParOf" srcId="{CC4B0B64-BDE7-48C0-BFE8-EA624186725C}" destId="{DFD4FB36-60AB-4168-93A5-98BFA9317830}" srcOrd="1" destOrd="0" presId="urn:microsoft.com/office/officeart/2005/8/layout/cycle7"/>
    <dgm:cxn modelId="{EBB674B6-B98D-4D46-B1AB-D59B32C62674}" type="presParOf" srcId="{DFD4FB36-60AB-4168-93A5-98BFA9317830}" destId="{FC3898D4-CBEF-4D57-8582-66AB75DAFF79}" srcOrd="0" destOrd="0" presId="urn:microsoft.com/office/officeart/2005/8/layout/cycle7"/>
    <dgm:cxn modelId="{478F8DE9-51A8-4C67-B394-766675D6ADB7}" type="presParOf" srcId="{CC4B0B64-BDE7-48C0-BFE8-EA624186725C}" destId="{9501BB20-BDCE-4329-9B11-096501190DEE}" srcOrd="2" destOrd="0" presId="urn:microsoft.com/office/officeart/2005/8/layout/cycle7"/>
    <dgm:cxn modelId="{7BE60B86-B65B-4A2B-BE2E-63389FE3C07D}" type="presParOf" srcId="{CC4B0B64-BDE7-48C0-BFE8-EA624186725C}" destId="{32DFBE4D-F7E0-448E-988E-D910C9EA41FE}" srcOrd="3" destOrd="0" presId="urn:microsoft.com/office/officeart/2005/8/layout/cycle7"/>
    <dgm:cxn modelId="{E03BD119-4942-4E8A-BAEC-F4882CBEDBDA}" type="presParOf" srcId="{32DFBE4D-F7E0-448E-988E-D910C9EA41FE}" destId="{0A889FC8-9F52-4A6D-AAEC-5F24F3A4D2C9}" srcOrd="0" destOrd="0" presId="urn:microsoft.com/office/officeart/2005/8/layout/cycle7"/>
    <dgm:cxn modelId="{8475AA89-19AA-4BEC-9B26-BBDFE5EA8A9D}" type="presParOf" srcId="{CC4B0B64-BDE7-48C0-BFE8-EA624186725C}" destId="{B1A2D2D2-4F1A-442E-9E28-A05E1487AB8D}" srcOrd="4" destOrd="0" presId="urn:microsoft.com/office/officeart/2005/8/layout/cycle7"/>
    <dgm:cxn modelId="{EEB9C8C7-397C-4C8F-8909-46E28B895806}" type="presParOf" srcId="{CC4B0B64-BDE7-48C0-BFE8-EA624186725C}" destId="{516D6373-B4F6-4301-86E6-08D1AFE3C472}" srcOrd="5" destOrd="0" presId="urn:microsoft.com/office/officeart/2005/8/layout/cycle7"/>
    <dgm:cxn modelId="{10D1ABAD-815F-4B8C-B7EF-3219673DF3E8}" type="presParOf" srcId="{516D6373-B4F6-4301-86E6-08D1AFE3C472}" destId="{311B5D03-C202-46B1-B103-38DCC1FA590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64B8B-F85E-4262-AAAA-75DAD59F8025}">
      <dsp:nvSpPr>
        <dsp:cNvPr id="0" name=""/>
        <dsp:cNvSpPr/>
      </dsp:nvSpPr>
      <dsp:spPr>
        <a:xfrm>
          <a:off x="1523999" y="639"/>
          <a:ext cx="2092037" cy="821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Brightness</a:t>
          </a:r>
          <a:endParaRPr lang="zh-CN" altLang="en-US" sz="2800" kern="1200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sp:txBody>
      <dsp:txXfrm>
        <a:off x="1548073" y="24713"/>
        <a:ext cx="2043889" cy="773806"/>
      </dsp:txXfrm>
    </dsp:sp>
    <dsp:sp modelId="{DFD4FB36-60AB-4168-93A5-98BFA9317830}">
      <dsp:nvSpPr>
        <dsp:cNvPr id="0" name=""/>
        <dsp:cNvSpPr/>
      </dsp:nvSpPr>
      <dsp:spPr>
        <a:xfrm rot="3600000">
          <a:off x="2820644" y="1442502"/>
          <a:ext cx="855207" cy="2876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sp:txBody>
      <dsp:txXfrm>
        <a:off x="2906949" y="1500039"/>
        <a:ext cx="682597" cy="172609"/>
      </dsp:txXfrm>
    </dsp:sp>
    <dsp:sp modelId="{9501BB20-BDCE-4329-9B11-096501190DEE}">
      <dsp:nvSpPr>
        <dsp:cNvPr id="0" name=""/>
        <dsp:cNvSpPr/>
      </dsp:nvSpPr>
      <dsp:spPr>
        <a:xfrm>
          <a:off x="3104522" y="2350095"/>
          <a:ext cx="1643908" cy="821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Mass</a:t>
          </a:r>
          <a:endParaRPr lang="zh-CN" altLang="en-US" sz="2800" kern="1200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sp:txBody>
      <dsp:txXfrm>
        <a:off x="3128596" y="2374169"/>
        <a:ext cx="1595760" cy="773806"/>
      </dsp:txXfrm>
    </dsp:sp>
    <dsp:sp modelId="{32DFBE4D-F7E0-448E-988E-D910C9EA41FE}">
      <dsp:nvSpPr>
        <dsp:cNvPr id="0" name=""/>
        <dsp:cNvSpPr/>
      </dsp:nvSpPr>
      <dsp:spPr>
        <a:xfrm rot="10800000">
          <a:off x="2142414" y="2617230"/>
          <a:ext cx="855207" cy="2876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sp:txBody>
      <dsp:txXfrm rot="10800000">
        <a:off x="2228719" y="2674767"/>
        <a:ext cx="682597" cy="172609"/>
      </dsp:txXfrm>
    </dsp:sp>
    <dsp:sp modelId="{B1A2D2D2-4F1A-442E-9E28-A05E1487AB8D}">
      <dsp:nvSpPr>
        <dsp:cNvPr id="0" name=""/>
        <dsp:cNvSpPr/>
      </dsp:nvSpPr>
      <dsp:spPr>
        <a:xfrm>
          <a:off x="391605" y="2350095"/>
          <a:ext cx="1643908" cy="821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Velocity</a:t>
          </a:r>
          <a:endParaRPr lang="zh-CN" altLang="en-US" sz="2800" kern="1200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sp:txBody>
      <dsp:txXfrm>
        <a:off x="415679" y="2374169"/>
        <a:ext cx="1595760" cy="773806"/>
      </dsp:txXfrm>
    </dsp:sp>
    <dsp:sp modelId="{516D6373-B4F6-4301-86E6-08D1AFE3C472}">
      <dsp:nvSpPr>
        <dsp:cNvPr id="0" name=""/>
        <dsp:cNvSpPr/>
      </dsp:nvSpPr>
      <dsp:spPr>
        <a:xfrm rot="18000000">
          <a:off x="1464185" y="1442502"/>
          <a:ext cx="855207" cy="2876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sp:txBody>
      <dsp:txXfrm>
        <a:off x="1550490" y="1500039"/>
        <a:ext cx="682597" cy="172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4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261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19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47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42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50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81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8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1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00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33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50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5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92D90-1987-4E0C-9B9D-06A782846438}" type="datetimeFigureOut">
              <a:rPr lang="zh-CN" altLang="en-US" smtClean="0"/>
              <a:t>2013/6/17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0A96E7-A20B-4A55-A142-AF3A02C5F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52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3345" y="1593273"/>
            <a:ext cx="82988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Questions that we are facing in forecasting CME’s arrival</a:t>
            </a:r>
          </a:p>
          <a:p>
            <a:pPr algn="ctr"/>
            <a:endParaRPr lang="en-US" altLang="zh-CN" sz="4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endParaRPr lang="en-US" altLang="zh-CN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Yuming Wang &amp; </a:t>
            </a:r>
            <a:r>
              <a:rPr lang="en-US" altLang="zh-CN" sz="28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Chenglong</a:t>
            </a: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8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Shen</a:t>
            </a:r>
            <a:endParaRPr lang="en-US" altLang="zh-CN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STEP Group @ USTC</a:t>
            </a:r>
          </a:p>
          <a:p>
            <a:pPr algn="ctr"/>
            <a:endParaRPr lang="en-US" altLang="zh-CN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2013.6.15  Croatia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90"/>
            <a:ext cx="1584177" cy="157898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6" name="图片 5" descr="casklge_blu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8898" y="-385343"/>
            <a:ext cx="2319925" cy="22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528" y="244154"/>
            <a:ext cx="3491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Projection effect may be significant</a:t>
            </a:r>
            <a:endParaRPr lang="zh-CN" altLang="en-US" sz="3200" b="1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9757" y="1496291"/>
            <a:ext cx="4727035" cy="5118564"/>
            <a:chOff x="1753322" y="1291354"/>
            <a:chExt cx="4925697" cy="5369610"/>
          </a:xfrm>
        </p:grpSpPr>
        <p:grpSp>
          <p:nvGrpSpPr>
            <p:cNvPr id="7" name="组合 6"/>
            <p:cNvGrpSpPr/>
            <p:nvPr/>
          </p:nvGrpSpPr>
          <p:grpSpPr>
            <a:xfrm>
              <a:off x="1753322" y="1291354"/>
              <a:ext cx="4925697" cy="5369610"/>
              <a:chOff x="1642485" y="1171816"/>
              <a:chExt cx="4925697" cy="5369610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2485" y="3893122"/>
                <a:ext cx="4925697" cy="264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2485" y="1171816"/>
                <a:ext cx="4835236" cy="2610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文本框 3"/>
            <p:cNvSpPr txBox="1"/>
            <p:nvPr/>
          </p:nvSpPr>
          <p:spPr>
            <a:xfrm>
              <a:off x="4652675" y="1506797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Full halo CMEs</a:t>
              </a:r>
              <a:endPara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653444" y="4211981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Full halo CMEs</a:t>
              </a:r>
              <a:endPara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/>
          <a:stretch/>
        </p:blipFill>
        <p:spPr bwMode="auto">
          <a:xfrm>
            <a:off x="5062456" y="2923309"/>
            <a:ext cx="3737576" cy="269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5052588" y="96984"/>
            <a:ext cx="4091412" cy="2623968"/>
            <a:chOff x="5052588" y="0"/>
            <a:chExt cx="4091412" cy="2623968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588" y="0"/>
              <a:ext cx="3918527" cy="237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文本框 12"/>
            <p:cNvSpPr txBox="1"/>
            <p:nvPr/>
          </p:nvSpPr>
          <p:spPr>
            <a:xfrm>
              <a:off x="6035457" y="2254636"/>
              <a:ext cx="3108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Thernisien</a:t>
              </a:r>
              <a:r>
                <a:rPr lang="en-US" altLang="zh-CN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et al., 2006; 2011</a:t>
              </a:r>
              <a:endPara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015340" y="5409422"/>
            <a:ext cx="4174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Shen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JGR, submitted, 2013</a:t>
            </a:r>
          </a:p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(see also e.g., Howard et al., 1982;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Burkepile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2004;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Vrsnak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2007; Howard et al., 2008; Wang et al., 2011)</a:t>
            </a:r>
            <a:endParaRPr lang="zh-CN" alt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11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7745" y="637308"/>
            <a:ext cx="7481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Q4: How to get de-projected parameters?</a:t>
            </a:r>
          </a:p>
          <a:p>
            <a:endParaRPr lang="en-US" altLang="zh-CN" sz="3600" b="1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Some promising models:</a:t>
            </a:r>
            <a:endParaRPr lang="en-US" altLang="zh-CN" sz="3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Size</a:t>
            </a:r>
          </a:p>
          <a:p>
            <a:r>
              <a:rPr lang="en-US" altLang="zh-CN" sz="2800" dirty="0" smtClean="0">
                <a:solidFill>
                  <a:srgbClr val="008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--- Cone model </a:t>
            </a:r>
            <a:endParaRPr lang="en-US" altLang="zh-CN" sz="3600" dirty="0" smtClean="0">
              <a:solidFill>
                <a:srgbClr val="008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Direction </a:t>
            </a:r>
          </a:p>
          <a:p>
            <a:r>
              <a:rPr lang="en-US" altLang="zh-CN" sz="2800" dirty="0">
                <a:solidFill>
                  <a:srgbClr val="008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</a:t>
            </a:r>
            <a:r>
              <a:rPr lang="en-US" altLang="zh-CN" sz="2800" dirty="0" smtClean="0">
                <a:solidFill>
                  <a:srgbClr val="008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--- Cone model + Deflection model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Velocity</a:t>
            </a:r>
          </a:p>
          <a:p>
            <a:r>
              <a:rPr lang="en-US" altLang="zh-CN" sz="2800" dirty="0" smtClean="0">
                <a:solidFill>
                  <a:srgbClr val="008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--- Cone model + Drag model </a:t>
            </a:r>
            <a:endParaRPr lang="en-US" altLang="zh-CN" sz="3600" dirty="0" smtClean="0">
              <a:solidFill>
                <a:srgbClr val="008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92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3164" y="637308"/>
            <a:ext cx="701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Problem 1: Velocity = Span angle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11" y="1939645"/>
            <a:ext cx="4203989" cy="42039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939645"/>
            <a:ext cx="4203989" cy="42039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55279" y="1413161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challenge for cone model</a:t>
            </a:r>
            <a:endParaRPr lang="zh-CN" altLang="en-US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1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297" y="1514984"/>
            <a:ext cx="465570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1413164" y="637308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Problem </a:t>
            </a:r>
            <a:r>
              <a:rPr lang="en-US" altLang="zh-CN" sz="36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 Brightness = CME + SW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85407" y="2937164"/>
            <a:ext cx="4993432" cy="3509592"/>
            <a:chOff x="1157643" y="1459331"/>
            <a:chExt cx="7486995" cy="52341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7643" y="1459331"/>
              <a:ext cx="7486995" cy="523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2318384" y="1637045"/>
              <a:ext cx="258275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Wang et al., JGR, 2011</a:t>
              </a:r>
              <a:endPara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78839" y="5391417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Lugaz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2005; Riley et al., 2008</a:t>
            </a:r>
            <a:endParaRPr lang="zh-CN" alt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0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440868" y="2649049"/>
                <a:ext cx="6586418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∗</m:t>
                          </m:r>
                        </m:sub>
                      </m:sSub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𝑑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𝑉</m:t>
                          </m:r>
                          <m:r>
                            <a:rPr lang="en-US" altLang="zh-CN" sz="2800" b="0" i="1" baseline="-25000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𝑖</m:t>
                          </m:r>
                        </m:num>
                        <m:den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𝑑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𝑡</m:t>
                          </m:r>
                        </m:den>
                      </m:f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𝐹𝐷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=−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𝜌</m:t>
                      </m:r>
                      <m:r>
                        <a:rPr lang="en-US" altLang="zh-CN" sz="2800" b="0" i="1" baseline="-25000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𝐴𝐶</m:t>
                      </m:r>
                      <m:r>
                        <a:rPr lang="en-US" altLang="zh-CN" sz="2800" b="0" i="1" baseline="-25000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𝐷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𝑉𝑖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𝑉𝑒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)|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𝑉𝑖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𝑉𝑒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|</m:t>
                      </m:r>
                    </m:oMath>
                  </m:oMathPara>
                </a14:m>
                <a:endParaRPr lang="zh-CN" altLang="en-US" sz="28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868" y="2649049"/>
                <a:ext cx="6586418" cy="8180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274610" y="1315612"/>
            <a:ext cx="78693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challenge for drag model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(e.g., Chen 1996; Cargill et al., 1996;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Vrsnak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&amp;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Gopalswamy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2002; Cargill 2004)</a:t>
            </a:r>
            <a:endParaRPr lang="zh-CN" alt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3267" y="692729"/>
            <a:ext cx="783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Mass and size are usually over-estimated.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607128" y="3884924"/>
                <a:ext cx="43610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𝑀𝑣</m:t>
                    </m:r>
                  </m:oMath>
                </a14:m>
                <a:r>
                  <a:rPr lang="en-US" altLang="zh-CN" sz="2800" b="0" dirty="0" smtClean="0"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,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𝑀</m:t>
                    </m:r>
                    <m:r>
                      <a:rPr lang="en-US" altLang="zh-CN" sz="2800" b="0" i="1" baseline="-25000" smtClean="0"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𝑣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bPr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𝜌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𝑒</m:t>
                        </m:r>
                      </m:sub>
                    </m:sSub>
                    <m:r>
                      <a:rPr lang="zh-CN" altLang="en-US" sz="2800" b="0" i="1" smtClean="0"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𝜏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/2</m:t>
                    </m:r>
                  </m:oMath>
                </a14:m>
                <a:endParaRPr lang="zh-CN" altLang="en-US" sz="2800" i="1" dirty="0">
                  <a:latin typeface="Cambria Math" panose="020405030504060302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128" y="3884924"/>
                <a:ext cx="4361002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25352" b="-49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/>
          <p:cNvSpPr/>
          <p:nvPr/>
        </p:nvSpPr>
        <p:spPr>
          <a:xfrm>
            <a:off x="1565563" y="2826328"/>
            <a:ext cx="471057" cy="58189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571984" y="2807980"/>
            <a:ext cx="651182" cy="58189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92441" y="3810834"/>
            <a:ext cx="264881" cy="58189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7746" y="678873"/>
            <a:ext cx="75784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Simplified drag model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Vrsnak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&amp; </a:t>
            </a: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Gopalswamy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2002; Maloney &amp; Gallagher, 2010)</a:t>
            </a:r>
            <a:endParaRPr lang="zh-CN" altLang="en-US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604655" y="1914757"/>
                <a:ext cx="3671069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𝑑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𝑉</m:t>
                          </m:r>
                          <m:r>
                            <a:rPr lang="en-US" altLang="zh-CN" sz="2800" b="0" i="1" baseline="-25000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𝑖</m:t>
                          </m:r>
                        </m:num>
                        <m:den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𝑑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𝑡</m:t>
                          </m:r>
                        </m:den>
                      </m:f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=−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𝐶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CN" sz="2800" b="0" i="1" baseline="30000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 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𝑉</m:t>
                          </m:r>
                          <m:r>
                            <a:rPr lang="en-US" altLang="zh-CN" sz="2800" b="0" i="1" baseline="-25000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𝑉𝑒</m:t>
                          </m:r>
                        </m:e>
                      </m:d>
                      <m:r>
                        <a:rPr lang="en-US" altLang="zh-CN" sz="2800" b="0" i="1" baseline="30000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2</m:t>
                      </m:r>
                    </m:oMath>
                  </m:oMathPara>
                </a14:m>
                <a:endParaRPr lang="zh-CN" altLang="en-US" sz="2800" baseline="300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55" y="1914757"/>
                <a:ext cx="3671069" cy="8180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373530" y="3075709"/>
                <a:ext cx="26008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𝐶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𝑀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, 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,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𝐴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𝐶𝐷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, …)</m:t>
                      </m:r>
                    </m:oMath>
                  </m:oMathPara>
                </a14:m>
                <a:endParaRPr lang="zh-CN" altLang="en-US" sz="28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30" y="3075709"/>
                <a:ext cx="260084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039086" y="4362125"/>
            <a:ext cx="625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CME mass           CME cross-section</a:t>
            </a:r>
            <a:endParaRPr lang="zh-CN" altLang="en-US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604655" y="3506596"/>
            <a:ext cx="1302327" cy="855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3532909" y="3506595"/>
            <a:ext cx="775855" cy="1378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776258" y="3546102"/>
            <a:ext cx="419197" cy="816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798622" y="4944020"/>
            <a:ext cx="605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CME size                   drag coefficient</a:t>
            </a:r>
            <a:endParaRPr lang="zh-CN" altLang="en-US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5146195" y="3526349"/>
            <a:ext cx="2695478" cy="1417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02324" y="277078"/>
            <a:ext cx="778610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Core Questions: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to decompose velocity and span angle?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to decompose CME and SW?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02325" y="2576945"/>
            <a:ext cx="7786106" cy="3892025"/>
            <a:chOff x="1302325" y="2576945"/>
            <a:chExt cx="7786106" cy="3892025"/>
          </a:xfrm>
        </p:grpSpPr>
        <p:sp>
          <p:nvSpPr>
            <p:cNvPr id="2" name="文本框 1"/>
            <p:cNvSpPr txBox="1"/>
            <p:nvPr/>
          </p:nvSpPr>
          <p:spPr>
            <a:xfrm>
              <a:off x="1302325" y="3144983"/>
              <a:ext cx="7786106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Q4: How </a:t>
              </a:r>
              <a:r>
                <a:rPr lang="en-US" altLang="zh-CN" sz="2800" b="1" dirty="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to get de-projected </a:t>
              </a:r>
              <a:r>
                <a:rPr lang="en-US" altLang="zh-CN" sz="2800" b="1" dirty="0" smtClean="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parameters?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Q3: What are the key parameters and how </a:t>
              </a:r>
              <a:r>
                <a:rPr lang="en-US" altLang="zh-CN" sz="2800" b="1" dirty="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to </a:t>
              </a:r>
              <a:r>
                <a:rPr lang="en-US" altLang="zh-CN" sz="2800" b="1" dirty="0" smtClean="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	get?</a:t>
              </a:r>
              <a:endParaRPr lang="en-US" altLang="zh-CN" sz="28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Q2: When </a:t>
              </a:r>
              <a:r>
                <a:rPr lang="en-US" altLang="zh-CN" sz="2800" b="1" dirty="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hit</a:t>
              </a:r>
              <a:r>
                <a:rPr lang="en-US" altLang="zh-CN" sz="2800" b="1" dirty="0" smtClean="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?</a:t>
              </a:r>
              <a:endPara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rgbClr val="0000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Q1: Hit the Earth?</a:t>
              </a:r>
              <a:endParaRPr lang="en-US" altLang="zh-CN" sz="28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" name="下箭头 3"/>
            <p:cNvSpPr/>
            <p:nvPr/>
          </p:nvSpPr>
          <p:spPr>
            <a:xfrm>
              <a:off x="3962400" y="2576945"/>
              <a:ext cx="900545" cy="7065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97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2324" y="277078"/>
            <a:ext cx="778610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Core Questions: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to decompose velocity and span angle?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to decompose CME and SW?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864908482"/>
              </p:ext>
            </p:extLst>
          </p:nvPr>
        </p:nvGraphicFramePr>
        <p:xfrm>
          <a:off x="2008909" y="2729903"/>
          <a:ext cx="5140037" cy="317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225636" y="4114790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</a:t>
            </a:r>
            <a:endParaRPr lang="zh-CN" altLang="en-US" sz="7200" dirty="0" smtClean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034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473" y="375940"/>
            <a:ext cx="7370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STEP </a:t>
            </a:r>
            <a:r>
              <a:rPr lang="en-US" altLang="zh-CN" sz="28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Group @ University of Science and Technology of China (USTC)</a:t>
            </a:r>
            <a:endParaRPr lang="en-US" altLang="zh-CN" sz="2800" b="1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8473" y="1219201"/>
            <a:ext cx="7228261" cy="5188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Deflection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CME interaction/collision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CME arrival prediction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Models:</a:t>
            </a:r>
            <a:endParaRPr lang="en-US" altLang="zh-CN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Ice-cream cone model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HAF model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Deflection model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CME internal property inversion model</a:t>
            </a:r>
            <a:endParaRPr lang="zh-CN" altLang="en-US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72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5" y="1219201"/>
            <a:ext cx="9113525" cy="473825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1930310" y="265094"/>
            <a:ext cx="5280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Data products</a:t>
            </a:r>
            <a:endParaRPr lang="en-US" altLang="zh-CN" sz="2800" b="1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28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http://space.ustc.edu.cn/dreams</a:t>
            </a:r>
            <a:endParaRPr lang="zh-CN" altLang="en-US" sz="2800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1650" r="24870" b="8254"/>
          <a:stretch/>
        </p:blipFill>
        <p:spPr>
          <a:xfrm>
            <a:off x="1430313" y="2022771"/>
            <a:ext cx="7697067" cy="46135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784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5831" y="670757"/>
            <a:ext cx="7290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Forecasting of CME’s </a:t>
            </a:r>
            <a:r>
              <a:rPr lang="en-US" altLang="zh-CN" sz="3200" b="1" dirty="0" err="1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geoeffectiveness</a:t>
            </a:r>
            <a:endParaRPr lang="zh-CN" altLang="en-US" sz="3200" b="1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0342" y="1454728"/>
            <a:ext cx="2901756" cy="1956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Hit the Earth?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When?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strong?</a:t>
            </a:r>
            <a:endParaRPr lang="zh-CN" altLang="en-US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6044" y="1795857"/>
            <a:ext cx="144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CME arrival</a:t>
            </a:r>
            <a:endParaRPr lang="zh-CN" altLang="en-US" sz="2800" b="1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150851" y="1798474"/>
            <a:ext cx="304800" cy="7897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80342" y="3782290"/>
            <a:ext cx="21242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Size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Direction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Velocity</a:t>
            </a:r>
            <a:endParaRPr lang="zh-CN" altLang="en-US" sz="2800" dirty="0" smtClean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3150851" y="4073236"/>
            <a:ext cx="304800" cy="14962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上箭头 9"/>
          <p:cNvSpPr/>
          <p:nvPr/>
        </p:nvSpPr>
        <p:spPr>
          <a:xfrm rot="5400000">
            <a:off x="1612994" y="3519053"/>
            <a:ext cx="2189017" cy="8866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9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509" y="2479963"/>
            <a:ext cx="6983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Thanks for attention</a:t>
            </a:r>
            <a:endParaRPr lang="zh-CN" altLang="en-US" sz="6000" b="1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49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0873" y="498763"/>
            <a:ext cx="387798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Q1</a:t>
            </a:r>
            <a:r>
              <a:rPr lang="en-US" altLang="zh-CN" sz="36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</a:t>
            </a:r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Hit the Earth?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Size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Direction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97612" y="2332825"/>
            <a:ext cx="6228506" cy="4245298"/>
            <a:chOff x="1597612" y="2332825"/>
            <a:chExt cx="6228506" cy="424529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50000"/>
            <a:stretch>
              <a:fillRect/>
            </a:stretch>
          </p:blipFill>
          <p:spPr bwMode="auto">
            <a:xfrm>
              <a:off x="1597612" y="2332825"/>
              <a:ext cx="6228506" cy="4245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4946073" y="3200399"/>
              <a:ext cx="2518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Wang et al. JGR, 2011</a:t>
              </a:r>
              <a:endPara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7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0874" y="498763"/>
            <a:ext cx="7564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Deflected propagation </a:t>
            </a:r>
            <a:r>
              <a:rPr lang="en-US" altLang="zh-CN" sz="32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corona </a:t>
            </a:r>
          </a:p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(e.g.,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Gopalswamy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2003; Wang et al., 2011;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Shen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 2011;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Gui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2011; )</a:t>
            </a:r>
          </a:p>
        </p:txBody>
      </p:sp>
      <p:pic>
        <p:nvPicPr>
          <p:cNvPr id="10" name="图片 9" descr="19980306_curved_propag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470" y="1745396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71603" y="651163"/>
            <a:ext cx="7564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Deflected propagation </a:t>
            </a:r>
            <a:r>
              <a:rPr lang="en-US" altLang="zh-CN" sz="32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IP space</a:t>
            </a:r>
          </a:p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(Wang et al., 2004, 2006)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3586" r="12659" b="11726"/>
          <a:stretch>
            <a:fillRect/>
          </a:stretch>
        </p:blipFill>
        <p:spPr bwMode="auto">
          <a:xfrm>
            <a:off x="1440874" y="2269556"/>
            <a:ext cx="7213673" cy="370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3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918" y="1246976"/>
            <a:ext cx="835292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32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Can be a reason of: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Fact 1: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Not all of geomagnetic storms or ICMEs can be tracked back to theirs CME sources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(Webb et al., 2000;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Yermolaev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2005; Zhang et al., 2007;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Schwenn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2005)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Fact 2: </a:t>
            </a:r>
            <a:r>
              <a:rPr lang="en-GB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Not all of front-side CMEs can encounter the Earth </a:t>
            </a:r>
            <a:r>
              <a:rPr lang="en-GB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(Wang et al., 2002; </a:t>
            </a:r>
            <a:r>
              <a:rPr lang="en-GB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Yermolaev</a:t>
            </a:r>
            <a:r>
              <a:rPr lang="en-GB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2005; Wang et al., 2006)</a:t>
            </a:r>
            <a:endParaRPr lang="en-US" altLang="zh-CN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16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90093" y="2191534"/>
            <a:ext cx="5594380" cy="4452839"/>
            <a:chOff x="1790093" y="2191534"/>
            <a:chExt cx="5594380" cy="445283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093" y="2191534"/>
              <a:ext cx="5594380" cy="445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" name="文本框 3"/>
            <p:cNvSpPr txBox="1"/>
            <p:nvPr/>
          </p:nvSpPr>
          <p:spPr>
            <a:xfrm>
              <a:off x="3565813" y="2867891"/>
              <a:ext cx="346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Shen</a:t>
              </a:r>
              <a:r>
                <a:rPr lang="en-US" altLang="zh-CN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et al., in preparation, 2013</a:t>
              </a:r>
              <a:endPara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40873" y="498763"/>
            <a:ext cx="31341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Q2</a:t>
            </a:r>
            <a:r>
              <a:rPr lang="en-US" altLang="zh-CN" sz="36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</a:t>
            </a:r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When hit?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Direction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Velocity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13018" y="3657600"/>
            <a:ext cx="914400" cy="268778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514764"/>
            <a:ext cx="7488237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09"/>
            <a:ext cx="6718406" cy="261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544291" y="457200"/>
            <a:ext cx="36343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Distance = 1 AU + </a:t>
            </a:r>
            <a:r>
              <a:rPr lang="el-GR" altLang="zh-CN" sz="28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Δ</a:t>
            </a:r>
            <a:endParaRPr lang="en-US" altLang="zh-CN" sz="2800" dirty="0" smtClean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(see also: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Moestl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&amp; Davies, 2013)</a:t>
            </a:r>
            <a:endParaRPr lang="zh-CN" alt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42213" y="5112327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Shen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in preparation, 2013</a:t>
            </a:r>
            <a:endParaRPr lang="zh-CN" alt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2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9309" y="1496289"/>
            <a:ext cx="32464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Size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Angular width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Direction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Halo, full halo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Velocity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Projected speed</a:t>
            </a:r>
            <a:endParaRPr lang="zh-CN" altLang="en-US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9309" y="672463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Q3: How to get these information?</a:t>
            </a:r>
          </a:p>
        </p:txBody>
      </p:sp>
      <p:pic>
        <p:nvPicPr>
          <p:cNvPr id="5" name="2000_1126_c3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5711" y="1552897"/>
            <a:ext cx="4152761" cy="415276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81796" y="5705658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If no STEREO</a:t>
            </a:r>
            <a:endParaRPr lang="zh-CN" altLang="en-US" sz="28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5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420</TotalTime>
  <Words>519</Words>
  <Application>Microsoft Office PowerPoint</Application>
  <PresentationFormat>全屏显示(4:3)</PresentationFormat>
  <Paragraphs>96</Paragraphs>
  <Slides>20</Slides>
  <Notes>0</Notes>
  <HiddenSlides>1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 Unicode MS</vt:lpstr>
      <vt:lpstr>幼圆</vt:lpstr>
      <vt:lpstr>Arial</vt:lpstr>
      <vt:lpstr>Cambria Math</vt:lpstr>
      <vt:lpstr>Century Gothic</vt:lpstr>
      <vt:lpstr>Wingdings</vt:lpstr>
      <vt:lpstr>Wingdings 3</vt:lpstr>
      <vt:lpstr>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Yuming Wang</dc:creator>
  <cp:lastModifiedBy>Yuming Wang</cp:lastModifiedBy>
  <cp:revision>48</cp:revision>
  <dcterms:created xsi:type="dcterms:W3CDTF">2013-06-15T10:47:37Z</dcterms:created>
  <dcterms:modified xsi:type="dcterms:W3CDTF">2013-06-17T12:45:48Z</dcterms:modified>
</cp:coreProperties>
</file>