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8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9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8" r:id="rId2"/>
    <p:sldId id="648" r:id="rId3"/>
    <p:sldId id="571" r:id="rId4"/>
    <p:sldId id="640" r:id="rId5"/>
    <p:sldId id="653" r:id="rId6"/>
    <p:sldId id="655" r:id="rId7"/>
    <p:sldId id="605" r:id="rId8"/>
    <p:sldId id="543" r:id="rId9"/>
    <p:sldId id="624" r:id="rId10"/>
    <p:sldId id="631" r:id="rId11"/>
    <p:sldId id="628" r:id="rId12"/>
    <p:sldId id="625" r:id="rId13"/>
    <p:sldId id="626" r:id="rId14"/>
    <p:sldId id="637" r:id="rId15"/>
    <p:sldId id="638" r:id="rId16"/>
    <p:sldId id="643" r:id="rId17"/>
    <p:sldId id="639" r:id="rId18"/>
    <p:sldId id="645" r:id="rId19"/>
  </p:sldIdLst>
  <p:sldSz cx="9144000" cy="6858000" type="screen4x3"/>
  <p:notesSz cx="6897688" cy="9183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FFFF"/>
    <a:srgbClr val="FFFF99"/>
    <a:srgbClr val="99FF33"/>
    <a:srgbClr val="FFFFFF"/>
    <a:srgbClr val="CCFF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0" y="-112"/>
      </p:cViewPr>
      <p:guideLst>
        <p:guide orient="horz" pos="2256"/>
        <p:guide pos="39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80" y="-66"/>
      </p:cViewPr>
      <p:guideLst>
        <p:guide orient="horz" pos="2893"/>
        <p:guide pos="21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17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image" Target="../media/image25.wmf"/><Relationship Id="rId2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25.w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emf"/><Relationship Id="rId8" Type="http://schemas.openxmlformats.org/officeDocument/2006/relationships/image" Target="../media/image2.wmf"/><Relationship Id="rId9" Type="http://schemas.openxmlformats.org/officeDocument/2006/relationships/image" Target="../media/image13.wmf"/><Relationship Id="rId10" Type="http://schemas.openxmlformats.org/officeDocument/2006/relationships/image" Target="../media/image14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2.wmf"/><Relationship Id="rId7" Type="http://schemas.openxmlformats.org/officeDocument/2006/relationships/image" Target="../media/image15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5.w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15.emf"/><Relationship Id="rId3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8723313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 i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74994F6-4F31-3C4B-BD5B-06834035C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592638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62450"/>
            <a:ext cx="505936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3313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8723313"/>
            <a:ext cx="298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2" rIns="91885" bIns="4594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 i="1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827794B-67A3-084D-9610-B30C23702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15B2AA5-FDEF-414A-A6E7-8CA34985234B}" type="slidenum">
              <a:rPr lang="en-US" sz="1200" b="0" smtClean="0"/>
              <a:pPr>
                <a:defRPr/>
              </a:pPr>
              <a:t>1</a:t>
            </a:fld>
            <a:endParaRPr lang="en-US" sz="1200" b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7794B-67A3-084D-9610-B30C237024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Here </a:t>
            </a:r>
            <a:r>
              <a:rPr lang="en-US" dirty="0">
                <a:latin typeface="Times New Roman" charset="0"/>
              </a:rPr>
              <a:t>is sun blocked by the occulting </a:t>
            </a:r>
            <a:r>
              <a:rPr lang="en-US" b="1" dirty="0">
                <a:latin typeface="Times New Roman" charset="0"/>
              </a:rPr>
              <a:t>(</a:t>
            </a:r>
            <a:r>
              <a:rPr lang="en-US" b="1" dirty="0" err="1">
                <a:latin typeface="Times New Roman" charset="0"/>
              </a:rPr>
              <a:t>ëcolt</a:t>
            </a:r>
            <a:r>
              <a:rPr lang="en-US" b="1" dirty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disk of the telescope.  What is actually observed is the light Thomson-scattered by the free electrons in the corona.  </a:t>
            </a:r>
          </a:p>
          <a:p>
            <a:r>
              <a:rPr lang="en-US" dirty="0">
                <a:latin typeface="Times New Roman" charset="0"/>
              </a:rPr>
              <a:t>So bright features represent high density of plasma along the line of sight.  Here a CME, containing a prominence.  Here is the classical three-part CME structure (bright leading edge, a dark cavity, and a prominence inside).  We interpret this image as a flux rope CME observed from the side</a:t>
            </a:r>
            <a:r>
              <a:rPr lang="en-US" dirty="0" smtClean="0"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Observation is in the plasma but physics is driving by magnetic field.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C5F01-AE71-524F-910F-3C20307224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Increasing </a:t>
            </a:r>
            <a:r>
              <a:rPr lang="en-US" dirty="0" smtClean="0">
                <a:latin typeface="Times New Roman" charset="0"/>
              </a:rPr>
              <a:t>current I</a:t>
            </a:r>
            <a:r>
              <a:rPr lang="en-US" baseline="-25000" dirty="0" smtClean="0">
                <a:latin typeface="Times New Roman" charset="0"/>
              </a:rPr>
              <a:t>t  </a:t>
            </a:r>
            <a:r>
              <a:rPr lang="en-US" baseline="0" dirty="0" smtClean="0">
                <a:latin typeface="Times New Roman" charset="0"/>
              </a:rPr>
              <a:t>increases the </a:t>
            </a:r>
            <a:r>
              <a:rPr lang="en-US" baseline="0" dirty="0" err="1" smtClean="0">
                <a:latin typeface="Times New Roman" charset="0"/>
              </a:rPr>
              <a:t>poloidal</a:t>
            </a:r>
            <a:r>
              <a:rPr lang="en-US" baseline="0" dirty="0" smtClean="0">
                <a:latin typeface="Times New Roman" charset="0"/>
              </a:rPr>
              <a:t> magnetic </a:t>
            </a:r>
            <a:r>
              <a:rPr lang="en-US" baseline="0" dirty="0" err="1" smtClean="0">
                <a:latin typeface="Times New Roman" charset="0"/>
              </a:rPr>
              <a:t>B</a:t>
            </a:r>
            <a:r>
              <a:rPr lang="en-US" baseline="-25000" dirty="0" err="1" smtClean="0">
                <a:latin typeface="Times New Roman" charset="0"/>
              </a:rPr>
              <a:t>p</a:t>
            </a:r>
            <a:r>
              <a:rPr lang="en-US" baseline="-25000" dirty="0" smtClean="0">
                <a:latin typeface="Times New Roman" charset="0"/>
              </a:rPr>
              <a:t> </a:t>
            </a:r>
            <a:r>
              <a:rPr lang="en-US" baseline="0" dirty="0" smtClean="0">
                <a:latin typeface="Times New Roman" charset="0"/>
              </a:rPr>
              <a:t> this will increase pinch force </a:t>
            </a:r>
            <a:r>
              <a:rPr lang="en-US" baseline="0" dirty="0" err="1" smtClean="0">
                <a:latin typeface="Times New Roman" charset="0"/>
              </a:rPr>
              <a:t>I</a:t>
            </a:r>
            <a:r>
              <a:rPr lang="en-US" baseline="-25000" dirty="0" err="1" smtClean="0">
                <a:latin typeface="Times New Roman" charset="0"/>
              </a:rPr>
              <a:t>t</a:t>
            </a:r>
            <a:r>
              <a:rPr lang="en-US" baseline="0" dirty="0" err="1" smtClean="0">
                <a:latin typeface="Times New Roman" charset="0"/>
              </a:rPr>
              <a:t>B</a:t>
            </a:r>
            <a:r>
              <a:rPr lang="en-US" baseline="-25000" dirty="0" err="1" smtClean="0">
                <a:latin typeface="Times New Roman" charset="0"/>
              </a:rPr>
              <a:t>p</a:t>
            </a:r>
            <a:r>
              <a:rPr lang="en-US" baseline="-25000" dirty="0" smtClean="0">
                <a:latin typeface="Times New Roman" charset="0"/>
              </a:rPr>
              <a:t>.</a:t>
            </a:r>
            <a:r>
              <a:rPr lang="en-US" baseline="0" dirty="0" smtClean="0">
                <a:latin typeface="Times New Roman" charset="0"/>
              </a:rPr>
              <a:t> This will causes the minor radius to decrease or expend slowly relatively with to the upward expansion. As expansion speed increase , Induction will be increase as L ~ R and I</a:t>
            </a:r>
            <a:r>
              <a:rPr lang="en-US" baseline="-25000" dirty="0" smtClean="0">
                <a:latin typeface="Times New Roman" charset="0"/>
              </a:rPr>
              <a:t>t</a:t>
            </a:r>
            <a:r>
              <a:rPr lang="en-US" baseline="0" dirty="0" smtClean="0">
                <a:latin typeface="Times New Roman" charset="0"/>
              </a:rPr>
              <a:t> will be decrease and when Flux is increased. 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r>
              <a:rPr lang="en-US" dirty="0" err="1">
                <a:latin typeface="Times New Roman" charset="0"/>
              </a:rPr>
              <a:t>Shafranov</a:t>
            </a:r>
            <a:r>
              <a:rPr lang="en-US" dirty="0">
                <a:latin typeface="Times New Roman" charset="0"/>
              </a:rPr>
              <a:t> calculated total energy apply variation on minor and major radius use principle virtual work and integrated forces. Chen make </a:t>
            </a:r>
            <a:r>
              <a:rPr lang="en-US" dirty="0" err="1">
                <a:latin typeface="Times New Roman" charset="0"/>
              </a:rPr>
              <a:t>aproximated</a:t>
            </a:r>
            <a:r>
              <a:rPr lang="en-US" dirty="0">
                <a:latin typeface="Times New Roman" charset="0"/>
              </a:rPr>
              <a:t> by apply to local curvature.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Surface current induce to cancel magnetic field </a:t>
            </a:r>
            <a:r>
              <a:rPr lang="en-US" dirty="0" err="1">
                <a:latin typeface="Times New Roman" charset="0"/>
              </a:rPr>
              <a:t>Bc</a:t>
            </a:r>
            <a:r>
              <a:rPr lang="en-US" dirty="0">
                <a:latin typeface="Times New Roman" charset="0"/>
              </a:rPr>
              <a:t> inside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J X B has two contributions </a:t>
            </a:r>
            <a:r>
              <a:rPr lang="en-US" dirty="0" err="1">
                <a:latin typeface="Times New Roman" charset="0"/>
              </a:rPr>
              <a:t>ln</a:t>
            </a:r>
            <a:r>
              <a:rPr lang="en-US" dirty="0">
                <a:latin typeface="Times New Roman" charset="0"/>
              </a:rPr>
              <a:t>( ) -1 xi/2 arising from </a:t>
            </a:r>
            <a:r>
              <a:rPr lang="en-US" dirty="0" err="1">
                <a:latin typeface="Times New Roman" charset="0"/>
              </a:rPr>
              <a:t>Jt</a:t>
            </a:r>
            <a:r>
              <a:rPr lang="en-US" dirty="0">
                <a:latin typeface="Times New Roman" charset="0"/>
              </a:rPr>
              <a:t> X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and the downward tension due  </a:t>
            </a:r>
            <a:r>
              <a:rPr lang="en-US" dirty="0" err="1">
                <a:latin typeface="Times New Roman" charset="0"/>
              </a:rPr>
              <a:t>Jp</a:t>
            </a:r>
            <a:r>
              <a:rPr lang="en-US" dirty="0">
                <a:latin typeface="Times New Roman" charset="0"/>
              </a:rPr>
              <a:t> X Bt. During increasing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dt</a:t>
            </a:r>
            <a:r>
              <a:rPr lang="en-US" dirty="0">
                <a:latin typeface="Times New Roman" charset="0"/>
              </a:rPr>
              <a:t> increase the </a:t>
            </a:r>
            <a:r>
              <a:rPr lang="en-US" dirty="0" err="1">
                <a:latin typeface="Times New Roman" charset="0"/>
              </a:rPr>
              <a:t>toroidal</a:t>
            </a:r>
            <a:r>
              <a:rPr lang="en-US" dirty="0">
                <a:latin typeface="Times New Roman" charset="0"/>
              </a:rPr>
              <a:t> current It. As It in- creases, the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magnetic field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increases, increases (raises) a pinch force </a:t>
            </a:r>
            <a:r>
              <a:rPr lang="en-US" dirty="0" err="1">
                <a:latin typeface="Times New Roman" charset="0"/>
              </a:rPr>
              <a:t>ItBp</a:t>
            </a:r>
            <a:r>
              <a:rPr lang="en-US" dirty="0">
                <a:latin typeface="Times New Roman" charset="0"/>
              </a:rPr>
              <a:t>. This causes that minor radius to decrease or expand more slowly relative to the upward expansion. As the expansion speed increase the inductance L increases as L ∝ R.</a:t>
            </a:r>
          </a:p>
          <a:p>
            <a:r>
              <a:rPr lang="en-US" dirty="0">
                <a:latin typeface="Times New Roman" charset="0"/>
              </a:rPr>
              <a:t>It begins to decreases even while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 increases. </a:t>
            </a:r>
            <a:r>
              <a:rPr lang="en-US" dirty="0" err="1">
                <a:latin typeface="Times New Roman" charset="0"/>
              </a:rPr>
              <a:t>Bpa</a:t>
            </a:r>
            <a:r>
              <a:rPr lang="en-US" dirty="0">
                <a:latin typeface="Times New Roman" charset="0"/>
              </a:rPr>
              <a:t> ≡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(a) = 2It/</a:t>
            </a:r>
            <a:r>
              <a:rPr lang="en-US" dirty="0" err="1">
                <a:latin typeface="Times New Roman" charset="0"/>
              </a:rPr>
              <a:t>ca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1436E-F9B7-F247-9E0A-4DCC845ABD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Increasing current will change all these component inside. 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 err="1">
                <a:latin typeface="Times New Roman" charset="0"/>
              </a:rPr>
              <a:t>Shafranov</a:t>
            </a:r>
            <a:r>
              <a:rPr lang="en-US" dirty="0">
                <a:latin typeface="Times New Roman" charset="0"/>
              </a:rPr>
              <a:t> calculated total energy apply variation on minor and major radius use principle virtual work and integrated forces. Chen make </a:t>
            </a:r>
            <a:r>
              <a:rPr lang="en-US" dirty="0" err="1">
                <a:latin typeface="Times New Roman" charset="0"/>
              </a:rPr>
              <a:t>aproximated</a:t>
            </a:r>
            <a:r>
              <a:rPr lang="en-US" dirty="0">
                <a:latin typeface="Times New Roman" charset="0"/>
              </a:rPr>
              <a:t> by apply to local curvature.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Surface current induce to cancel magnetic field </a:t>
            </a:r>
            <a:r>
              <a:rPr lang="en-US" dirty="0" err="1">
                <a:latin typeface="Times New Roman" charset="0"/>
              </a:rPr>
              <a:t>Bc</a:t>
            </a:r>
            <a:r>
              <a:rPr lang="en-US" dirty="0">
                <a:latin typeface="Times New Roman" charset="0"/>
              </a:rPr>
              <a:t> inside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J X B has two contributions </a:t>
            </a:r>
            <a:r>
              <a:rPr lang="en-US" dirty="0" err="1">
                <a:latin typeface="Times New Roman" charset="0"/>
              </a:rPr>
              <a:t>ln</a:t>
            </a:r>
            <a:r>
              <a:rPr lang="en-US" dirty="0">
                <a:latin typeface="Times New Roman" charset="0"/>
              </a:rPr>
              <a:t>( ) -1 xi/2 arising from </a:t>
            </a:r>
            <a:r>
              <a:rPr lang="en-US" dirty="0" err="1">
                <a:latin typeface="Times New Roman" charset="0"/>
              </a:rPr>
              <a:t>Jt</a:t>
            </a:r>
            <a:r>
              <a:rPr lang="en-US" dirty="0">
                <a:latin typeface="Times New Roman" charset="0"/>
              </a:rPr>
              <a:t> X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and the downward tension due  </a:t>
            </a:r>
            <a:r>
              <a:rPr lang="en-US" dirty="0" err="1">
                <a:latin typeface="Times New Roman" charset="0"/>
              </a:rPr>
              <a:t>Jp</a:t>
            </a:r>
            <a:r>
              <a:rPr lang="en-US" dirty="0">
                <a:latin typeface="Times New Roman" charset="0"/>
              </a:rPr>
              <a:t> X Bt. During increasing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dt</a:t>
            </a:r>
            <a:r>
              <a:rPr lang="en-US" dirty="0">
                <a:latin typeface="Times New Roman" charset="0"/>
              </a:rPr>
              <a:t> increase the </a:t>
            </a:r>
            <a:r>
              <a:rPr lang="en-US" dirty="0" err="1">
                <a:latin typeface="Times New Roman" charset="0"/>
              </a:rPr>
              <a:t>toroidal</a:t>
            </a:r>
            <a:r>
              <a:rPr lang="en-US" dirty="0">
                <a:latin typeface="Times New Roman" charset="0"/>
              </a:rPr>
              <a:t> current It. As It in- creases, the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magnetic field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increases, increases (raises) a pinch force </a:t>
            </a:r>
            <a:r>
              <a:rPr lang="en-US" dirty="0" err="1">
                <a:latin typeface="Times New Roman" charset="0"/>
              </a:rPr>
              <a:t>ItBp</a:t>
            </a:r>
            <a:r>
              <a:rPr lang="en-US" dirty="0">
                <a:latin typeface="Times New Roman" charset="0"/>
              </a:rPr>
              <a:t>. This causes that minor radius to decrease or expand more slowly relative to the upward expansion. As the expansion speed increase the inductance L increases as L ∝ R.</a:t>
            </a:r>
          </a:p>
          <a:p>
            <a:r>
              <a:rPr lang="en-US" dirty="0">
                <a:latin typeface="Times New Roman" charset="0"/>
              </a:rPr>
              <a:t>It begins to decreases even while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 increases. </a:t>
            </a:r>
            <a:r>
              <a:rPr lang="en-US" dirty="0" err="1">
                <a:latin typeface="Times New Roman" charset="0"/>
              </a:rPr>
              <a:t>Bpa</a:t>
            </a:r>
            <a:r>
              <a:rPr lang="en-US" dirty="0">
                <a:latin typeface="Times New Roman" charset="0"/>
              </a:rPr>
              <a:t> ≡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(a) = 2It/</a:t>
            </a:r>
            <a:r>
              <a:rPr lang="en-US" dirty="0" err="1">
                <a:latin typeface="Times New Roman" charset="0"/>
              </a:rPr>
              <a:t>ca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1436E-F9B7-F247-9E0A-4DCC845ABD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Temperature relation wit ambient value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r>
              <a:rPr lang="en-US" dirty="0" err="1">
                <a:latin typeface="Times New Roman" charset="0"/>
              </a:rPr>
              <a:t>Shafranov</a:t>
            </a:r>
            <a:r>
              <a:rPr lang="en-US" dirty="0">
                <a:latin typeface="Times New Roman" charset="0"/>
              </a:rPr>
              <a:t> calculated total energy apply variation on minor and major radius use principle virtual work and integrated forces. Chen make </a:t>
            </a:r>
            <a:r>
              <a:rPr lang="en-US" dirty="0" err="1">
                <a:latin typeface="Times New Roman" charset="0"/>
              </a:rPr>
              <a:t>aproximated</a:t>
            </a:r>
            <a:r>
              <a:rPr lang="en-US" dirty="0">
                <a:latin typeface="Times New Roman" charset="0"/>
              </a:rPr>
              <a:t> by apply to local curvature.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Surface current induce to cancel magnetic field </a:t>
            </a:r>
            <a:r>
              <a:rPr lang="en-US" dirty="0" err="1">
                <a:latin typeface="Times New Roman" charset="0"/>
              </a:rPr>
              <a:t>Bc</a:t>
            </a:r>
            <a:r>
              <a:rPr lang="en-US" dirty="0">
                <a:latin typeface="Times New Roman" charset="0"/>
              </a:rPr>
              <a:t> inside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J X B has two contributions </a:t>
            </a:r>
            <a:r>
              <a:rPr lang="en-US" dirty="0" err="1">
                <a:latin typeface="Times New Roman" charset="0"/>
              </a:rPr>
              <a:t>ln</a:t>
            </a:r>
            <a:r>
              <a:rPr lang="en-US" dirty="0">
                <a:latin typeface="Times New Roman" charset="0"/>
              </a:rPr>
              <a:t>( ) -1 xi/2 arising from </a:t>
            </a:r>
            <a:r>
              <a:rPr lang="en-US" dirty="0" err="1">
                <a:latin typeface="Times New Roman" charset="0"/>
              </a:rPr>
              <a:t>Jt</a:t>
            </a:r>
            <a:r>
              <a:rPr lang="en-US" dirty="0">
                <a:latin typeface="Times New Roman" charset="0"/>
              </a:rPr>
              <a:t> X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and the downward tension due  </a:t>
            </a:r>
            <a:r>
              <a:rPr lang="en-US" dirty="0" err="1">
                <a:latin typeface="Times New Roman" charset="0"/>
              </a:rPr>
              <a:t>Jp</a:t>
            </a:r>
            <a:r>
              <a:rPr lang="en-US" dirty="0">
                <a:latin typeface="Times New Roman" charset="0"/>
              </a:rPr>
              <a:t> X Bt. During increasing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dt</a:t>
            </a:r>
            <a:r>
              <a:rPr lang="en-US" dirty="0">
                <a:latin typeface="Times New Roman" charset="0"/>
              </a:rPr>
              <a:t> increase the </a:t>
            </a:r>
            <a:r>
              <a:rPr lang="en-US" dirty="0" err="1">
                <a:latin typeface="Times New Roman" charset="0"/>
              </a:rPr>
              <a:t>toroidal</a:t>
            </a:r>
            <a:r>
              <a:rPr lang="en-US" dirty="0">
                <a:latin typeface="Times New Roman" charset="0"/>
              </a:rPr>
              <a:t> current It. As It in- creases, the </a:t>
            </a:r>
            <a:r>
              <a:rPr lang="en-US" dirty="0" err="1">
                <a:latin typeface="Times New Roman" charset="0"/>
              </a:rPr>
              <a:t>poloidal</a:t>
            </a:r>
            <a:r>
              <a:rPr lang="en-US" dirty="0">
                <a:latin typeface="Times New Roman" charset="0"/>
              </a:rPr>
              <a:t> magnetic field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 increases, increases (raises) a pinch force </a:t>
            </a:r>
            <a:r>
              <a:rPr lang="en-US" dirty="0" err="1">
                <a:latin typeface="Times New Roman" charset="0"/>
              </a:rPr>
              <a:t>ItBp</a:t>
            </a:r>
            <a:r>
              <a:rPr lang="en-US" dirty="0">
                <a:latin typeface="Times New Roman" charset="0"/>
              </a:rPr>
              <a:t>. This causes that minor radius to decrease or expand more slowly relative to the upward expansion. As the expansion speed increase the inductance L increases as L ∝ R.</a:t>
            </a:r>
          </a:p>
          <a:p>
            <a:r>
              <a:rPr lang="en-US" dirty="0">
                <a:latin typeface="Times New Roman" charset="0"/>
              </a:rPr>
              <a:t>It begins to decreases even while </a:t>
            </a:r>
            <a:r>
              <a:rPr lang="en-US" dirty="0" err="1">
                <a:latin typeface="Times New Roman" charset="0"/>
              </a:rPr>
              <a:t>dΦp</a:t>
            </a:r>
            <a:r>
              <a:rPr lang="en-US" dirty="0">
                <a:latin typeface="Times New Roman" charset="0"/>
              </a:rPr>
              <a:t> increases. </a:t>
            </a:r>
            <a:r>
              <a:rPr lang="en-US" dirty="0" err="1">
                <a:latin typeface="Times New Roman" charset="0"/>
              </a:rPr>
              <a:t>Bpa</a:t>
            </a:r>
            <a:r>
              <a:rPr lang="en-US" dirty="0">
                <a:latin typeface="Times New Roman" charset="0"/>
              </a:rPr>
              <a:t> ≡ </a:t>
            </a:r>
            <a:r>
              <a:rPr lang="en-US" dirty="0" err="1">
                <a:latin typeface="Times New Roman" charset="0"/>
              </a:rPr>
              <a:t>Bp</a:t>
            </a:r>
            <a:r>
              <a:rPr lang="en-US" dirty="0">
                <a:latin typeface="Times New Roman" charset="0"/>
              </a:rPr>
              <a:t>(a) = 2It/</a:t>
            </a:r>
            <a:r>
              <a:rPr lang="en-US" dirty="0" err="1">
                <a:latin typeface="Times New Roman" charset="0"/>
              </a:rPr>
              <a:t>ca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1436E-F9B7-F247-9E0A-4DCC845ABD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Extrema of theta indicating beginning and ending of MC theta =1/sin(Bn/B)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0AFA7-0F32-494B-9B17-4514E97383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Different of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35B17-445A-E547-94C3-7A7B2F75AE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Laminar flow (momentum transfer back to object so Cd = 0</a:t>
            </a:r>
          </a:p>
          <a:p>
            <a:r>
              <a:rPr lang="en-US" dirty="0">
                <a:latin typeface="Times New Roman" charset="0"/>
              </a:rPr>
              <a:t>Non-laminar flow some momentum transfer to the ambient Cd = 1, 2, 3. Momentum coupling constant</a:t>
            </a:r>
          </a:p>
          <a:p>
            <a:r>
              <a:rPr lang="en-US" dirty="0">
                <a:latin typeface="Times New Roman" charset="0"/>
              </a:rPr>
              <a:t>No mass transfer necessary</a:t>
            </a:r>
          </a:p>
          <a:p>
            <a:r>
              <a:rPr lang="en-US" dirty="0">
                <a:latin typeface="Times New Roman" charset="0"/>
              </a:rPr>
              <a:t>Snow plow--- In one unit time sweeps up a </a:t>
            </a:r>
            <a:r>
              <a:rPr lang="en-US" dirty="0" err="1" smtClean="0">
                <a:latin typeface="Times New Roman" charset="0"/>
              </a:rPr>
              <a:t>volum</a:t>
            </a:r>
            <a:r>
              <a:rPr lang="en-US" dirty="0" smtClean="0">
                <a:latin typeface="Times New Roman" charset="0"/>
              </a:rPr>
              <a:t>  </a:t>
            </a:r>
            <a:r>
              <a:rPr lang="en-US" dirty="0">
                <a:latin typeface="Times New Roman" charset="0"/>
              </a:rPr>
              <a:t>2Va, mass swept is 2Va density. Momentum get by swept –up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39B44-8213-C746-924D-32D9D73E58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Solid black curve is trajectory of the LE of the CME </a:t>
            </a:r>
          </a:p>
          <a:p>
            <a:r>
              <a:rPr lang="en-US">
                <a:latin typeface="Times New Roman" charset="0"/>
              </a:rPr>
              <a:t>trajectory the centroid of the apex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51309-310C-E649-BC03-A1778B81CC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7200" y="12954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447800" y="37338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5000"/>
              </a:lnSpc>
              <a:spcAft>
                <a:spcPct val="25000"/>
              </a:spcAft>
            </a:pPr>
            <a:endParaRPr lang="en-US">
              <a:solidFill>
                <a:srgbClr val="000099"/>
              </a:solidFill>
            </a:endParaRPr>
          </a:p>
        </p:txBody>
      </p:sp>
      <p:pic>
        <p:nvPicPr>
          <p:cNvPr id="4" name="Picture 15" descr="C:\Documents and Settings\chen\Desktop\Presentations\Conferences\Greece_09\eit_990914_0719_annot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4235" r="1613" b="3812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9AA1-B351-AF46-9847-E3EA556A1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4511-011B-1646-9361-A1FA88E2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900"/>
            <a:ext cx="21336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8900"/>
            <a:ext cx="62484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2811-B7B1-C345-A621-6D321D04E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88900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89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890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8400"/>
            <a:ext cx="4191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4BDD-A3AE-6946-A670-C97ACB5A7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88900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89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D181-D93C-A74C-B768-21B3BC63F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88900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90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1D27-82E3-F64F-82E1-41C10F2C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7E0A-1EDD-6148-98B1-E19F04ECC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67A8-5B90-D442-964C-63C62C822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3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89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4191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9526-EFE1-354A-A21B-B9D034E5D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A2C8-2E36-3D49-A6AA-30B3F5EB8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3996-9D44-ED4A-AE2D-9F9566641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EC33-6892-CE42-9320-D6EAC03F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E088-6A81-764B-988F-9DCEEA48A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F350-E29E-7C49-ACE7-C0C688661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889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 TITLE  ALL  IN  CAPS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89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4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0BBA981-1C67-8A41-8D41-ACE5C5BA4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63500" y="533400"/>
            <a:ext cx="9004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25000"/>
        </a:spcAft>
        <a:buChar char="•"/>
        <a:defRPr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25000"/>
        </a:lnSpc>
        <a:spcBef>
          <a:spcPct val="0"/>
        </a:spcBef>
        <a:spcAft>
          <a:spcPct val="25000"/>
        </a:spcAft>
        <a:buChar char="–"/>
        <a:defRPr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5000"/>
        </a:lnSpc>
        <a:spcBef>
          <a:spcPct val="0"/>
        </a:spcBef>
        <a:spcAft>
          <a:spcPct val="25000"/>
        </a:spcAft>
        <a:buChar char="•"/>
        <a:defRPr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har char="–"/>
        <a:defRPr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har char="»"/>
        <a:defRPr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2500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2500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2500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2500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8" Type="http://schemas.openxmlformats.org/officeDocument/2006/relationships/image" Target="../media/image28.png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8.png"/><Relationship Id="rId8" Type="http://schemas.openxmlformats.org/officeDocument/2006/relationships/oleObject" Target="../embeddings/oleObject35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image" Target="../media/image44.png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40.emf"/><Relationship Id="rId10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2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3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4.e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1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.wmf"/><Relationship Id="rId16" Type="http://schemas.openxmlformats.org/officeDocument/2006/relationships/image" Target="../media/image16.jpeg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png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"/>
          <p:cNvSpPr>
            <a:spLocks noChangeArrowheads="1"/>
          </p:cNvSpPr>
          <p:nvPr/>
        </p:nvSpPr>
        <p:spPr bwMode="auto">
          <a:xfrm>
            <a:off x="152400" y="30480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i="1" dirty="0">
                <a:solidFill>
                  <a:schemeClr val="bg1"/>
                </a:solidFill>
              </a:rPr>
              <a:t>Valbona Kunkel</a:t>
            </a:r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i="1" dirty="0" smtClean="0">
                <a:solidFill>
                  <a:schemeClr val="bg1"/>
                </a:solidFill>
              </a:rPr>
              <a:t>June 18 , 2013</a:t>
            </a:r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2000" i="1" dirty="0" err="1" smtClean="0">
                <a:solidFill>
                  <a:schemeClr val="bg1"/>
                </a:solidFill>
              </a:rPr>
              <a:t>Hvar</a:t>
            </a:r>
            <a:r>
              <a:rPr lang="en-US" sz="2000" i="1" dirty="0" smtClean="0">
                <a:solidFill>
                  <a:schemeClr val="bg1"/>
                </a:solidFill>
              </a:rPr>
              <a:t>, Croatia</a:t>
            </a:r>
            <a:endParaRPr lang="en-US" sz="2000" i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000" i="1" dirty="0" smtClean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000" i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800" dirty="0"/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800" dirty="0"/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800" dirty="0"/>
          </a:p>
          <a:p>
            <a:pPr marL="342900" indent="-34290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</a:pPr>
            <a:endParaRPr lang="en-US" sz="2800" baseline="30000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25000"/>
              </a:spcBef>
            </a:pPr>
            <a:endParaRPr lang="en-US" sz="1800" b="0" i="1" dirty="0">
              <a:solidFill>
                <a:schemeClr val="bg1"/>
              </a:solidFill>
            </a:endParaRPr>
          </a:p>
        </p:txBody>
      </p:sp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1371600"/>
            <a:ext cx="9004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rgbClr val="FFFFCC"/>
                </a:solidFill>
              </a:rPr>
              <a:t>NEW THEORITICAL WORK ON FLUX ROPE MODEL</a:t>
            </a:r>
          </a:p>
          <a:p>
            <a:pPr algn="ctr">
              <a:lnSpc>
                <a:spcPct val="125000"/>
              </a:lnSpc>
            </a:pPr>
            <a:r>
              <a:rPr lang="en-US" sz="2800" dirty="0" smtClean="0">
                <a:solidFill>
                  <a:srgbClr val="FFFFCC"/>
                </a:solidFill>
              </a:rPr>
              <a:t>AND PROPERTIES OF MAGNETIC FIELD </a:t>
            </a:r>
            <a:endParaRPr lang="en-US" sz="28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FORCES</a:t>
            </a:r>
          </a:p>
        </p:txBody>
      </p:sp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2895600" y="25654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0" name="Equation" r:id="rId4" imgW="454243" imgH="719218" progId="Equation.DSMT4">
                  <p:embed/>
                </p:oleObj>
              </mc:Choice>
              <mc:Fallback>
                <p:oleObj name="Equation" r:id="rId4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654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11"/>
          <p:cNvGraphicFramePr>
            <a:graphicFrameLocks noChangeAspect="1"/>
          </p:cNvGraphicFramePr>
          <p:nvPr/>
        </p:nvGraphicFramePr>
        <p:xfrm>
          <a:off x="838200" y="1371600"/>
          <a:ext cx="30749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1" name="Equation" r:id="rId6" imgW="2565400" imgH="254000" progId="Equation.3">
                  <p:embed/>
                </p:oleObj>
              </mc:Choice>
              <mc:Fallback>
                <p:oleObj name="Equation" r:id="rId6" imgW="25654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30749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5" name="Content Placeholder 4" descr="ell2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-697"/>
          <a:stretch>
            <a:fillRect/>
          </a:stretch>
        </p:blipFill>
        <p:spPr>
          <a:xfrm>
            <a:off x="6781800" y="533400"/>
            <a:ext cx="2179638" cy="3198813"/>
          </a:xfrm>
        </p:spPr>
      </p:pic>
      <p:graphicFrame>
        <p:nvGraphicFramePr>
          <p:cNvPr id="71686" name="Object 11"/>
          <p:cNvGraphicFramePr>
            <a:graphicFrameLocks noChangeAspect="1"/>
          </p:cNvGraphicFramePr>
          <p:nvPr/>
        </p:nvGraphicFramePr>
        <p:xfrm>
          <a:off x="228600" y="3073400"/>
          <a:ext cx="70294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2" name="Equation" r:id="rId9" imgW="5867400" imgH="800100" progId="Equation.3">
                  <p:embed/>
                </p:oleObj>
              </mc:Choice>
              <mc:Fallback>
                <p:oleObj name="Equation" r:id="rId9" imgW="5867400" imgH="800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73400"/>
                        <a:ext cx="70294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11"/>
          <p:cNvGraphicFramePr>
            <a:graphicFrameLocks noChangeAspect="1"/>
          </p:cNvGraphicFramePr>
          <p:nvPr/>
        </p:nvGraphicFramePr>
        <p:xfrm>
          <a:off x="617538" y="4691063"/>
          <a:ext cx="67722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3" name="Equation" r:id="rId11" imgW="5651500" imgH="800100" progId="Equation.3">
                  <p:embed/>
                </p:oleObj>
              </mc:Choice>
              <mc:Fallback>
                <p:oleObj name="Equation" r:id="rId11" imgW="5651500" imgH="800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4691063"/>
                        <a:ext cx="677227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2"/>
          <p:cNvSpPr txBox="1">
            <a:spLocks noChangeArrowheads="1"/>
          </p:cNvSpPr>
          <p:nvPr/>
        </p:nvSpPr>
        <p:spPr bwMode="auto">
          <a:xfrm>
            <a:off x="457200" y="762000"/>
            <a:ext cx="4648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2000" b="0"/>
              <a:t>The force density is given by :</a:t>
            </a:r>
            <a:endParaRPr lang="en-US" sz="2000" b="0" u="sng">
              <a:solidFill>
                <a:schemeClr val="bg1"/>
              </a:solidFill>
            </a:endParaRPr>
          </a:p>
        </p:txBody>
      </p:sp>
      <p:sp>
        <p:nvSpPr>
          <p:cNvPr id="71689" name="Rectangle 2"/>
          <p:cNvSpPr txBox="1">
            <a:spLocks noChangeArrowheads="1"/>
          </p:cNvSpPr>
          <p:nvPr/>
        </p:nvSpPr>
        <p:spPr bwMode="auto">
          <a:xfrm>
            <a:off x="381000" y="19558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2000" b="0"/>
              <a:t>The net force per unit length acting in the semi-major radial direction R</a:t>
            </a:r>
            <a:r>
              <a:rPr lang="en-US" sz="2000" b="0" baseline="-25000"/>
              <a:t>1</a:t>
            </a:r>
            <a:r>
              <a:rPr lang="en-US" sz="2000" b="0"/>
              <a:t> is given by: </a:t>
            </a:r>
            <a:endParaRPr lang="en-US" sz="2000" b="0" u="sng">
              <a:solidFill>
                <a:schemeClr val="bg1"/>
              </a:solidFill>
            </a:endParaRPr>
          </a:p>
        </p:txBody>
      </p:sp>
      <p:sp>
        <p:nvSpPr>
          <p:cNvPr id="71690" name="Rectangle 2"/>
          <p:cNvSpPr txBox="1">
            <a:spLocks noChangeArrowheads="1"/>
          </p:cNvSpPr>
          <p:nvPr/>
        </p:nvSpPr>
        <p:spPr bwMode="auto">
          <a:xfrm>
            <a:off x="388938" y="423386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2000" b="0"/>
              <a:t>The net force per unit length acting semi-minor radial direction R</a:t>
            </a:r>
            <a:r>
              <a:rPr lang="en-US" sz="2000" b="0" baseline="-25000"/>
              <a:t>2</a:t>
            </a:r>
            <a:r>
              <a:rPr lang="en-US" sz="2000" b="0"/>
              <a:t> is: </a:t>
            </a:r>
            <a:endParaRPr lang="en-US" sz="2000" b="0" u="sng">
              <a:solidFill>
                <a:schemeClr val="bg1"/>
              </a:solidFill>
            </a:endParaRPr>
          </a:p>
        </p:txBody>
      </p:sp>
      <p:sp>
        <p:nvSpPr>
          <p:cNvPr id="71691" name="Rectangle 2"/>
          <p:cNvSpPr txBox="1">
            <a:spLocks noChangeArrowheads="1"/>
          </p:cNvSpPr>
          <p:nvPr/>
        </p:nvSpPr>
        <p:spPr bwMode="auto">
          <a:xfrm>
            <a:off x="347663" y="5881688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2000" b="0"/>
              <a:t>Where 	        is the curvature at the apex and		is the curvature at the flanks	</a:t>
            </a:r>
            <a:endParaRPr lang="en-US" sz="2000" b="0" u="sng">
              <a:solidFill>
                <a:schemeClr val="bg1"/>
              </a:solidFill>
            </a:endParaRPr>
          </a:p>
        </p:txBody>
      </p:sp>
      <p:graphicFrame>
        <p:nvGraphicFramePr>
          <p:cNvPr id="7169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02621"/>
              </p:ext>
            </p:extLst>
          </p:nvPr>
        </p:nvGraphicFramePr>
        <p:xfrm>
          <a:off x="1573213" y="5969000"/>
          <a:ext cx="1130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4" name="Equation" r:id="rId13" imgW="1066800" imgH="355600" progId="Equation.3">
                  <p:embed/>
                </p:oleObj>
              </mc:Choice>
              <mc:Fallback>
                <p:oleObj name="Equation" r:id="rId13" imgW="10668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5969000"/>
                        <a:ext cx="1130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1"/>
          <p:cNvGraphicFramePr>
            <a:graphicFrameLocks noChangeAspect="1"/>
          </p:cNvGraphicFramePr>
          <p:nvPr/>
        </p:nvGraphicFramePr>
        <p:xfrm>
          <a:off x="6519863" y="5969000"/>
          <a:ext cx="1143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" name="Equation" r:id="rId15" imgW="1079500" imgH="355600" progId="Equation.3">
                  <p:embed/>
                </p:oleObj>
              </mc:Choice>
              <mc:Fallback>
                <p:oleObj name="Equation" r:id="rId15" imgW="10795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5969000"/>
                        <a:ext cx="11430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MOMENTUM COUPLING</a:t>
            </a:r>
          </a:p>
        </p:txBody>
      </p:sp>
      <p:graphicFrame>
        <p:nvGraphicFramePr>
          <p:cNvPr id="73731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7" name="Equation" r:id="rId4" imgW="454243" imgH="719218" progId="Equation.DSMT4">
                  <p:embed/>
                </p:oleObj>
              </mc:Choice>
              <mc:Fallback>
                <p:oleObj name="Equation" r:id="rId4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8" name="Equation" r:id="rId6" imgW="454243" imgH="719218" progId="Equation.DSMT4">
                  <p:embed/>
                </p:oleObj>
              </mc:Choice>
              <mc:Fallback>
                <p:oleObj name="Equation" r:id="rId6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3" name="Content Placeholder 4" descr="ell2.pn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-697"/>
          <a:stretch>
            <a:fillRect/>
          </a:stretch>
        </p:blipFill>
        <p:spPr>
          <a:xfrm>
            <a:off x="6781800" y="1601788"/>
            <a:ext cx="2179638" cy="3198812"/>
          </a:xfrm>
        </p:spPr>
      </p:pic>
      <p:graphicFrame>
        <p:nvGraphicFramePr>
          <p:cNvPr id="73734" name="Object 11"/>
          <p:cNvGraphicFramePr>
            <a:graphicFrameLocks noChangeAspect="1"/>
          </p:cNvGraphicFramePr>
          <p:nvPr/>
        </p:nvGraphicFramePr>
        <p:xfrm>
          <a:off x="304800" y="2819400"/>
          <a:ext cx="53403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9" name="Equation" r:id="rId8" imgW="4457700" imgH="381000" progId="Equation.3">
                  <p:embed/>
                </p:oleObj>
              </mc:Choice>
              <mc:Fallback>
                <p:oleObj name="Equation" r:id="rId8" imgW="4457700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53403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1"/>
          <p:cNvGraphicFramePr>
            <a:graphicFrameLocks noChangeAspect="1"/>
          </p:cNvGraphicFramePr>
          <p:nvPr/>
        </p:nvGraphicFramePr>
        <p:xfrm>
          <a:off x="388938" y="4341813"/>
          <a:ext cx="45640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0" name="Equation" r:id="rId10" imgW="3810000" imgH="381000" progId="Equation.3">
                  <p:embed/>
                </p:oleObj>
              </mc:Choice>
              <mc:Fallback>
                <p:oleObj name="Equation" r:id="rId10" imgW="3810000" imgH="38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341813"/>
                        <a:ext cx="456406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43"/>
          <p:cNvSpPr>
            <a:spLocks noChangeArrowheads="1"/>
          </p:cNvSpPr>
          <p:nvPr/>
        </p:nvSpPr>
        <p:spPr bwMode="auto">
          <a:xfrm>
            <a:off x="381000" y="22860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25000"/>
              </a:lnSpc>
              <a:spcBef>
                <a:spcPct val="10000"/>
              </a:spcBef>
              <a:spcAft>
                <a:spcPct val="25000"/>
              </a:spcAft>
              <a:buFontTx/>
              <a:buChar char="•"/>
            </a:pPr>
            <a:r>
              <a:rPr lang="en-US" sz="2000" b="0" dirty="0"/>
              <a:t>The drag force in the radial direction:</a:t>
            </a:r>
          </a:p>
        </p:txBody>
      </p:sp>
      <p:sp>
        <p:nvSpPr>
          <p:cNvPr id="73737" name="Rectangle 43"/>
          <p:cNvSpPr>
            <a:spLocks noChangeArrowheads="1"/>
          </p:cNvSpPr>
          <p:nvPr/>
        </p:nvSpPr>
        <p:spPr bwMode="auto">
          <a:xfrm>
            <a:off x="3810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25000"/>
              </a:lnSpc>
              <a:spcBef>
                <a:spcPct val="10000"/>
              </a:spcBef>
              <a:spcAft>
                <a:spcPct val="25000"/>
              </a:spcAft>
              <a:buFontTx/>
              <a:buChar char="•"/>
            </a:pPr>
            <a:r>
              <a:rPr lang="en-US" sz="2000" b="0"/>
              <a:t>The drag force in the transverse direction:</a:t>
            </a:r>
          </a:p>
        </p:txBody>
      </p:sp>
      <p:sp>
        <p:nvSpPr>
          <p:cNvPr id="73738" name="Rectangle 1"/>
          <p:cNvSpPr>
            <a:spLocks noChangeArrowheads="1"/>
          </p:cNvSpPr>
          <p:nvPr/>
        </p:nvSpPr>
        <p:spPr bwMode="auto">
          <a:xfrm>
            <a:off x="304800" y="1027113"/>
            <a:ext cx="594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>
                <a:cs typeface="Arial" charset="0"/>
              </a:rPr>
              <a:t>The momentum coupling between the flux rope and the ambient medium is modeled by the drag term F</a:t>
            </a:r>
            <a:r>
              <a:rPr lang="en-US" sz="2000" b="0" baseline="-25000">
                <a:cs typeface="Arial" charset="0"/>
              </a:rPr>
              <a:t>d</a:t>
            </a:r>
            <a:r>
              <a:rPr lang="en-US" sz="2000" b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BASIC EQUATIONS</a:t>
            </a:r>
          </a:p>
        </p:txBody>
      </p:sp>
      <p:graphicFrame>
        <p:nvGraphicFramePr>
          <p:cNvPr id="75779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3" name="Equation" r:id="rId3" imgW="454243" imgH="719218" progId="Equation.DSMT4">
                  <p:embed/>
                </p:oleObj>
              </mc:Choice>
              <mc:Fallback>
                <p:oleObj name="Equation" r:id="rId3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4" name="Equation" r:id="rId5" imgW="454243" imgH="719218" progId="Equation.DSMT4">
                  <p:embed/>
                </p:oleObj>
              </mc:Choice>
              <mc:Fallback>
                <p:oleObj name="Equation" r:id="rId5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11"/>
          <p:cNvGraphicFramePr>
            <a:graphicFrameLocks noChangeAspect="1"/>
          </p:cNvGraphicFramePr>
          <p:nvPr/>
        </p:nvGraphicFramePr>
        <p:xfrm>
          <a:off x="838200" y="1600200"/>
          <a:ext cx="15970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5" name="Equation" r:id="rId6" imgW="1333500" imgH="622300" progId="Equation.3">
                  <p:embed/>
                </p:oleObj>
              </mc:Choice>
              <mc:Fallback>
                <p:oleObj name="Equation" r:id="rId6" imgW="1333500" imgH="622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15970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11"/>
          <p:cNvGraphicFramePr>
            <a:graphicFrameLocks noChangeAspect="1"/>
          </p:cNvGraphicFramePr>
          <p:nvPr/>
        </p:nvGraphicFramePr>
        <p:xfrm>
          <a:off x="685800" y="4678363"/>
          <a:ext cx="17049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6" name="Equation" r:id="rId8" imgW="1422400" imgH="622300" progId="Equation.3">
                  <p:embed/>
                </p:oleObj>
              </mc:Choice>
              <mc:Fallback>
                <p:oleObj name="Equation" r:id="rId8" imgW="1422400" imgH="622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78363"/>
                        <a:ext cx="170497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11"/>
          <p:cNvGraphicFramePr>
            <a:graphicFrameLocks noChangeAspect="1"/>
          </p:cNvGraphicFramePr>
          <p:nvPr/>
        </p:nvGraphicFramePr>
        <p:xfrm>
          <a:off x="609600" y="2514600"/>
          <a:ext cx="3151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7" name="Equation" r:id="rId10" imgW="2628900" imgH="635000" progId="Equation.3">
                  <p:embed/>
                </p:oleObj>
              </mc:Choice>
              <mc:Fallback>
                <p:oleObj name="Equation" r:id="rId10" imgW="2628900" imgH="63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31511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11"/>
          <p:cNvGraphicFramePr>
            <a:graphicFrameLocks noChangeAspect="1"/>
          </p:cNvGraphicFramePr>
          <p:nvPr/>
        </p:nvGraphicFramePr>
        <p:xfrm>
          <a:off x="647700" y="5715000"/>
          <a:ext cx="32273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8" name="Equation" r:id="rId12" imgW="2692400" imgH="635000" progId="Equation.3">
                  <p:embed/>
                </p:oleObj>
              </mc:Choice>
              <mc:Fallback>
                <p:oleObj name="Equation" r:id="rId12" imgW="2692400" imgH="635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715000"/>
                        <a:ext cx="32273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1"/>
          <p:cNvSpPr>
            <a:spLocks noChangeArrowheads="1"/>
          </p:cNvSpPr>
          <p:nvPr/>
        </p:nvSpPr>
        <p:spPr bwMode="auto">
          <a:xfrm>
            <a:off x="457200" y="6096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Equation of motion for the semi-major radial direction R</a:t>
            </a:r>
            <a:r>
              <a:rPr lang="en-US" sz="2000" b="0" baseline="-25000"/>
              <a:t>1</a:t>
            </a:r>
            <a:endParaRPr lang="en-US" sz="2000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81000" y="3733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Equation of motion for the semi-minor transvers direction R</a:t>
            </a:r>
            <a:r>
              <a:rPr lang="en-US" sz="2000" b="0" baseline="-25000"/>
              <a:t>2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SELF-INDUCTANCE FOR AN ELLIPTICAL LOOP</a:t>
            </a:r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0" name="Equation" r:id="rId3" imgW="454243" imgH="719218" progId="Equation.DSMT4">
                  <p:embed/>
                </p:oleObj>
              </mc:Choice>
              <mc:Fallback>
                <p:oleObj name="Equation" r:id="rId3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1" name="Equation" r:id="rId5" imgW="454243" imgH="719218" progId="Equation.DSMT4">
                  <p:embed/>
                </p:oleObj>
              </mc:Choice>
              <mc:Fallback>
                <p:oleObj name="Equation" r:id="rId5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59826"/>
              </p:ext>
            </p:extLst>
          </p:nvPr>
        </p:nvGraphicFramePr>
        <p:xfrm>
          <a:off x="381000" y="2775351"/>
          <a:ext cx="6956425" cy="103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2" name="Equation" r:id="rId6" imgW="6756400" imgH="1003300" progId="Equation.3">
                  <p:embed/>
                </p:oleObj>
              </mc:Choice>
              <mc:Fallback>
                <p:oleObj name="Equation" r:id="rId6" imgW="6756400" imgH="1003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75351"/>
                        <a:ext cx="6956425" cy="103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43886"/>
              </p:ext>
            </p:extLst>
          </p:nvPr>
        </p:nvGraphicFramePr>
        <p:xfrm>
          <a:off x="381000" y="685800"/>
          <a:ext cx="2487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" name="Equation" r:id="rId8" imgW="2362200" imgH="1016000" progId="Equation.3">
                  <p:embed/>
                </p:oleObj>
              </mc:Choice>
              <mc:Fallback>
                <p:oleObj name="Equation" r:id="rId8" imgW="2362200" imgH="1016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2487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9001"/>
              </p:ext>
            </p:extLst>
          </p:nvPr>
        </p:nvGraphicFramePr>
        <p:xfrm>
          <a:off x="552450" y="5486400"/>
          <a:ext cx="234387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4" name="Equation" r:id="rId10" imgW="2146300" imgH="1041400" progId="Equation.3">
                  <p:embed/>
                </p:oleObj>
              </mc:Choice>
              <mc:Fallback>
                <p:oleObj name="Equation" r:id="rId10" imgW="2146300" imgH="1041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5486400"/>
                        <a:ext cx="234387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8" name="Content Placeholder 2" descr="ell1.eps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>
          <a:xfrm>
            <a:off x="4248150" y="3683000"/>
            <a:ext cx="4819650" cy="3098800"/>
          </a:xfrm>
        </p:spPr>
      </p:pic>
      <p:graphicFrame>
        <p:nvGraphicFramePr>
          <p:cNvPr id="7680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67488"/>
              </p:ext>
            </p:extLst>
          </p:nvPr>
        </p:nvGraphicFramePr>
        <p:xfrm>
          <a:off x="534988" y="4395003"/>
          <a:ext cx="1665308" cy="71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5" name="Equation" r:id="rId13" imgW="1524000" imgH="647700" progId="Equation.3">
                  <p:embed/>
                </p:oleObj>
              </mc:Choice>
              <mc:Fallback>
                <p:oleObj name="Equation" r:id="rId13" imgW="1524000" imgH="647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95003"/>
                        <a:ext cx="1665308" cy="710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02300"/>
              </p:ext>
            </p:extLst>
          </p:nvPr>
        </p:nvGraphicFramePr>
        <p:xfrm>
          <a:off x="381000" y="1676400"/>
          <a:ext cx="6711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6" name="Equation" r:id="rId15" imgW="5600700" imgH="762000" progId="Equation.3">
                  <p:embed/>
                </p:oleObj>
              </mc:Choice>
              <mc:Fallback>
                <p:oleObj name="Equation" r:id="rId15" imgW="56007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67119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Equation" r:id="rId4" imgW="454243" imgH="719218" progId="Equation.DSMT4">
                  <p:embed/>
                </p:oleObj>
              </mc:Choice>
              <mc:Fallback>
                <p:oleObj name="Equation" r:id="rId4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6" imgW="454243" imgH="719218" progId="Equation.DSMT4">
                  <p:embed/>
                </p:oleObj>
              </mc:Choice>
              <mc:Fallback>
                <p:oleObj name="Equation" r:id="rId6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8" name="Picture 2" descr="output_ellipse_long.eps"/>
          <p:cNvPicPr>
            <a:picLocks noChangeAspect="1"/>
          </p:cNvPicPr>
          <p:nvPr/>
        </p:nvPicPr>
        <p:blipFill>
          <a:blip r:embed="rId7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7150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THEORETICAL RESULTS</a:t>
            </a:r>
          </a:p>
        </p:txBody>
      </p:sp>
      <p:sp>
        <p:nvSpPr>
          <p:cNvPr id="77830" name="TextBox 1"/>
          <p:cNvSpPr txBox="1">
            <a:spLocks noChangeArrowheads="1"/>
          </p:cNvSpPr>
          <p:nvPr/>
        </p:nvSpPr>
        <p:spPr bwMode="auto">
          <a:xfrm>
            <a:off x="6019800" y="2057400"/>
            <a:ext cx="3124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S</a:t>
            </a:r>
            <a:r>
              <a:rPr lang="en-US" sz="1800" b="0" baseline="-25000"/>
              <a:t>f</a:t>
            </a:r>
            <a:r>
              <a:rPr lang="en-US" sz="1800" b="0"/>
              <a:t>= 1.8 x 10</a:t>
            </a:r>
            <a:r>
              <a:rPr lang="en-US" sz="1800" b="0" baseline="30000"/>
              <a:t>10</a:t>
            </a:r>
            <a:r>
              <a:rPr lang="en-US" sz="1800" b="0"/>
              <a:t> cm</a:t>
            </a:r>
            <a:endParaRPr lang="en-US" sz="1800" b="0" baseline="30000"/>
          </a:p>
          <a:p>
            <a:r>
              <a:rPr lang="en-US" sz="1800" b="0"/>
              <a:t>Z</a:t>
            </a:r>
            <a:r>
              <a:rPr lang="en-US" sz="1800" b="0" baseline="-25000"/>
              <a:t>0</a:t>
            </a:r>
            <a:r>
              <a:rPr lang="en-US" sz="1800" b="0"/>
              <a:t>= 9.2 x 10</a:t>
            </a:r>
            <a:r>
              <a:rPr lang="en-US" sz="1800" b="0" baseline="30000"/>
              <a:t>9 </a:t>
            </a:r>
            <a:r>
              <a:rPr lang="en-US" sz="1800" b="0"/>
              <a:t>cm</a:t>
            </a:r>
          </a:p>
          <a:p>
            <a:endParaRPr lang="en-US" sz="1800" b="0"/>
          </a:p>
          <a:p>
            <a:r>
              <a:rPr lang="en-US" sz="1800" b="0"/>
              <a:t>B</a:t>
            </a:r>
            <a:r>
              <a:rPr lang="en-US" sz="1800" b="0" baseline="-25000"/>
              <a:t>0</a:t>
            </a:r>
            <a:r>
              <a:rPr lang="en-US" sz="1800" b="0"/>
              <a:t> =   -1.0 G</a:t>
            </a:r>
          </a:p>
          <a:p>
            <a:r>
              <a:rPr lang="en-US" sz="1800" b="0"/>
              <a:t>B</a:t>
            </a:r>
            <a:r>
              <a:rPr lang="en-US" sz="1800" b="0" baseline="-25000"/>
              <a:t>p0</a:t>
            </a:r>
            <a:r>
              <a:rPr lang="en-US" sz="1800" b="0"/>
              <a:t>=   45.47 G</a:t>
            </a:r>
          </a:p>
          <a:p>
            <a:r>
              <a:rPr lang="en-US" sz="1800" b="0"/>
              <a:t>B</a:t>
            </a:r>
            <a:r>
              <a:rPr lang="en-US" sz="1800" b="0" baseline="-25000"/>
              <a:t>t0</a:t>
            </a:r>
            <a:r>
              <a:rPr lang="en-US" sz="1800" b="0"/>
              <a:t>=    44.47 G</a:t>
            </a:r>
          </a:p>
          <a:p>
            <a:r>
              <a:rPr lang="en-US" sz="1800" b="0"/>
              <a:t>C</a:t>
            </a:r>
            <a:r>
              <a:rPr lang="en-US" sz="1800" b="0" baseline="-25000"/>
              <a:t>d</a:t>
            </a:r>
            <a:r>
              <a:rPr lang="en-US" sz="1800" b="0"/>
              <a:t>= 3.0</a:t>
            </a:r>
          </a:p>
          <a:p>
            <a:endParaRPr lang="en-US" sz="1800" b="0"/>
          </a:p>
          <a:p>
            <a:r>
              <a:rPr lang="en-US" sz="1800" b="0"/>
              <a:t>(dΦ/dt)</a:t>
            </a:r>
            <a:r>
              <a:rPr lang="en-US" sz="1800" b="0" baseline="-25000"/>
              <a:t>max</a:t>
            </a:r>
            <a:r>
              <a:rPr lang="en-US" sz="1800" b="0"/>
              <a:t> = 5 x 10</a:t>
            </a:r>
            <a:r>
              <a:rPr lang="en-US" sz="1800" b="0" baseline="30000"/>
              <a:t>18 </a:t>
            </a:r>
            <a:r>
              <a:rPr lang="en-US" sz="1800" b="0"/>
              <a:t>Mx/sec</a:t>
            </a:r>
          </a:p>
          <a:p>
            <a:endParaRPr lang="en-US" sz="1800" b="0"/>
          </a:p>
          <a:p>
            <a:r>
              <a:rPr lang="en-US" sz="1800" b="0"/>
              <a:t>Φ</a:t>
            </a:r>
            <a:r>
              <a:rPr lang="en-US" sz="1800" b="0" baseline="-25000"/>
              <a:t>p0 </a:t>
            </a:r>
            <a:r>
              <a:rPr lang="en-US" sz="1800" b="0"/>
              <a:t>= 3.5 x 10</a:t>
            </a:r>
            <a:r>
              <a:rPr lang="en-US" sz="1800" b="0" baseline="30000"/>
              <a:t>21</a:t>
            </a:r>
            <a:r>
              <a:rPr lang="en-US" sz="1800" b="0"/>
              <a:t> Mx</a:t>
            </a:r>
          </a:p>
          <a:p>
            <a:endParaRPr lang="en-US" sz="1800" b="0"/>
          </a:p>
          <a:p>
            <a:endParaRPr lang="en-US" sz="18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Equation" r:id="rId4" imgW="454243" imgH="719218" progId="Equation.DSMT4">
                  <p:embed/>
                </p:oleObj>
              </mc:Choice>
              <mc:Fallback>
                <p:oleObj name="Equation" r:id="rId4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Equation" r:id="rId6" imgW="454243" imgH="719218" progId="Equation.DSMT4">
                  <p:embed/>
                </p:oleObj>
              </mc:Choice>
              <mc:Fallback>
                <p:oleObj name="Equation" r:id="rId6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6" name="Picture 1" descr="eccentricity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6703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3" descr="fluxinjectionprofil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THEORETICAL RESULTS</a:t>
            </a:r>
          </a:p>
        </p:txBody>
      </p:sp>
      <p:graphicFrame>
        <p:nvGraphicFramePr>
          <p:cNvPr id="79879" name="Object 11"/>
          <p:cNvGraphicFramePr>
            <a:graphicFrameLocks noChangeAspect="1"/>
          </p:cNvGraphicFramePr>
          <p:nvPr/>
        </p:nvGraphicFramePr>
        <p:xfrm>
          <a:off x="6175375" y="852488"/>
          <a:ext cx="14446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Equation" r:id="rId9" imgW="1016000" imgH="685800" progId="Equation.3">
                  <p:embed/>
                </p:oleObj>
              </mc:Choice>
              <mc:Fallback>
                <p:oleObj name="Equation" r:id="rId9" imgW="1016000" imgH="685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852488"/>
                        <a:ext cx="14446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Rectangle 1"/>
          <p:cNvSpPr>
            <a:spLocks noChangeArrowheads="1"/>
          </p:cNvSpPr>
          <p:nvPr/>
        </p:nvSpPr>
        <p:spPr bwMode="auto">
          <a:xfrm>
            <a:off x="4267200" y="1138238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Eccentricity is :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3" imgW="454243" imgH="719218" progId="Equation.DSMT4">
                  <p:embed/>
                </p:oleObj>
              </mc:Choice>
              <mc:Fallback>
                <p:oleObj name="Equation" r:id="rId3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5" imgW="454243" imgH="719218" progId="Equation.DSMT4">
                  <p:embed/>
                </p:oleObj>
              </mc:Choice>
              <mc:Fallback>
                <p:oleObj name="Equation" r:id="rId5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THEORETICAL RESULTS</a:t>
            </a:r>
          </a:p>
        </p:txBody>
      </p:sp>
      <p:pic>
        <p:nvPicPr>
          <p:cNvPr id="80901" name="Picture 1" descr="ellipseforces_apex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2" descr="ellipseforces_flank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863975"/>
            <a:ext cx="44910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1"/>
          <p:cNvSpPr txBox="1">
            <a:spLocks noChangeArrowheads="1"/>
          </p:cNvSpPr>
          <p:nvPr/>
        </p:nvSpPr>
        <p:spPr bwMode="auto">
          <a:xfrm>
            <a:off x="4800600" y="2057400"/>
            <a:ext cx="403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/>
              <a:t>Forces are increased in response to increasing the injected poloidal flux</a:t>
            </a:r>
          </a:p>
          <a:p>
            <a:endParaRPr lang="en-US" sz="2000" b="0"/>
          </a:p>
          <a:p>
            <a:r>
              <a:rPr lang="en-US" sz="2000" b="0"/>
              <a:t>Change of drag force has the effect of changing the dynamic on apex and flanks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76200" y="609600"/>
            <a:ext cx="9144000" cy="47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b="0" dirty="0" smtClean="0">
                <a:solidFill>
                  <a:srgbClr val="008000"/>
                </a:solidFill>
                <a:ea typeface="MS Gothic" charset="0"/>
                <a:cs typeface="MS Gothic" charset="0"/>
              </a:rPr>
              <a:t>This </a:t>
            </a: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work significantly improves our understanding of </a:t>
            </a:r>
            <a:r>
              <a:rPr lang="en-GB" sz="1800" b="0" dirty="0" smtClean="0">
                <a:solidFill>
                  <a:srgbClr val="008000"/>
                </a:solidFill>
                <a:ea typeface="MS Gothic" charset="0"/>
                <a:cs typeface="MS Gothic" charset="0"/>
              </a:rPr>
              <a:t>CME, </a:t>
            </a: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evolution and </a:t>
            </a:r>
            <a:r>
              <a:rPr lang="en-GB" sz="1800" b="0" dirty="0" smtClean="0">
                <a:solidFill>
                  <a:srgbClr val="008000"/>
                </a:solidFill>
                <a:ea typeface="MS Gothic" charset="0"/>
                <a:cs typeface="MS Gothic" charset="0"/>
              </a:rPr>
              <a:t>prediction of magnetic field.</a:t>
            </a:r>
            <a:endParaRPr lang="en-GB" sz="1800" b="0" dirty="0">
              <a:solidFill>
                <a:srgbClr val="008000"/>
              </a:solidFill>
              <a:ea typeface="MS Gothic" charset="0"/>
              <a:cs typeface="MS Gothic" charset="0"/>
            </a:endParaRPr>
          </a:p>
          <a:p>
            <a:pPr lvl="1"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Established the relationship between solar parameter (injected </a:t>
            </a:r>
            <a:r>
              <a:rPr lang="en-GB" sz="1800" b="0" dirty="0" err="1">
                <a:solidFill>
                  <a:srgbClr val="008000"/>
                </a:solidFill>
                <a:ea typeface="MS Gothic" charset="0"/>
                <a:cs typeface="MS Gothic" charset="0"/>
              </a:rPr>
              <a:t>poloidal</a:t>
            </a: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 energy) and </a:t>
            </a:r>
            <a:r>
              <a:rPr lang="en-GB" sz="1800" b="0" dirty="0" smtClean="0">
                <a:solidFill>
                  <a:srgbClr val="008000"/>
                </a:solidFill>
                <a:ea typeface="MS Gothic" charset="0"/>
                <a:cs typeface="MS Gothic" charset="0"/>
              </a:rPr>
              <a:t>magnetic </a:t>
            </a: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field at 1 AU</a:t>
            </a:r>
          </a:p>
          <a:p>
            <a:pPr lvl="1"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New capability to self-consistently calculate the expansion speed at the flanks</a:t>
            </a:r>
          </a:p>
          <a:p>
            <a:pPr lvl="1"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More accurate prediction of CME </a:t>
            </a:r>
            <a:r>
              <a:rPr lang="en-GB" sz="1800" b="0" dirty="0" err="1">
                <a:solidFill>
                  <a:srgbClr val="008000"/>
                </a:solidFill>
                <a:ea typeface="MS Gothic" charset="0"/>
                <a:cs typeface="MS Gothic" charset="0"/>
              </a:rPr>
              <a:t>ejecta</a:t>
            </a: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 arrival time at the Earth</a:t>
            </a:r>
          </a:p>
          <a:p>
            <a:pPr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b="0" dirty="0">
                <a:solidFill>
                  <a:srgbClr val="008000"/>
                </a:solidFill>
                <a:ea typeface="MS Gothic" charset="0"/>
                <a:cs typeface="MS Gothic" charset="0"/>
              </a:rPr>
              <a:t>The future work is to further validate the model from observations</a:t>
            </a:r>
            <a:r>
              <a:rPr lang="en-GB" sz="1800" b="0" dirty="0" smtClean="0">
                <a:solidFill>
                  <a:srgbClr val="008000"/>
                </a:solidFill>
                <a:ea typeface="MS Gothic" charset="0"/>
                <a:cs typeface="MS Gothic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r>
              <a:rPr lang="en-GB" sz="1800" dirty="0"/>
              <a:t>These results have far-reaching implications for space weather </a:t>
            </a:r>
            <a:r>
              <a:rPr lang="en-GB" sz="1800" dirty="0" smtClean="0"/>
              <a:t>modelling </a:t>
            </a:r>
            <a:r>
              <a:rPr lang="en-GB" sz="1800" dirty="0"/>
              <a:t>and forecasting. Furthermore, they provide key predictions for the </a:t>
            </a:r>
            <a:r>
              <a:rPr lang="en-GB" sz="1800" dirty="0">
                <a:solidFill>
                  <a:srgbClr val="0000CC"/>
                </a:solidFill>
              </a:rPr>
              <a:t>Solar </a:t>
            </a:r>
            <a:r>
              <a:rPr lang="en-GB" sz="1800" dirty="0" err="1">
                <a:solidFill>
                  <a:srgbClr val="0000CC"/>
                </a:solidFill>
              </a:rPr>
              <a:t>Orbiter</a:t>
            </a:r>
            <a:r>
              <a:rPr lang="en-GB" sz="1800" dirty="0">
                <a:solidFill>
                  <a:srgbClr val="0000CC"/>
                </a:solidFill>
              </a:rPr>
              <a:t>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0000CC"/>
                </a:solidFill>
              </a:rPr>
              <a:t>Solar Probe Plus </a:t>
            </a:r>
            <a:r>
              <a:rPr lang="en-GB" sz="1800" dirty="0"/>
              <a:t>missions when they launch later this decade. </a:t>
            </a:r>
          </a:p>
          <a:p>
            <a:pPr>
              <a:lnSpc>
                <a:spcPct val="125000"/>
              </a:lnSpc>
              <a:spcAft>
                <a:spcPts val="563"/>
              </a:spcAft>
              <a:buClr>
                <a:schemeClr val="accent1"/>
              </a:buClr>
              <a:buSzPct val="78000"/>
              <a:buFont typeface="Wingdings" charset="0"/>
              <a:buChar char="u"/>
            </a:pPr>
            <a:endParaRPr lang="en-GB" sz="1800" b="0" dirty="0" smtClean="0">
              <a:solidFill>
                <a:srgbClr val="008000"/>
              </a:solidFill>
              <a:ea typeface="MS Gothic" charset="0"/>
              <a:cs typeface="MS Gothic" charset="0"/>
            </a:endParaRPr>
          </a:p>
          <a:p>
            <a:pPr lvl="2">
              <a:lnSpc>
                <a:spcPct val="125000"/>
              </a:lnSpc>
              <a:spcAft>
                <a:spcPts val="563"/>
              </a:spcAft>
              <a:buClr>
                <a:srgbClr val="FFFF66"/>
              </a:buClr>
              <a:buFont typeface="Times" charset="0"/>
              <a:buNone/>
            </a:pPr>
            <a:endParaRPr lang="en-GB" sz="1800" dirty="0">
              <a:solidFill>
                <a:srgbClr val="008000"/>
              </a:solidFill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717" y="1828800"/>
            <a:ext cx="14925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GEOMETRY OF FLUX ROPE MODEL</a:t>
            </a:r>
          </a:p>
        </p:txBody>
      </p:sp>
      <p:grpSp>
        <p:nvGrpSpPr>
          <p:cNvPr id="41986" name="Group 46"/>
          <p:cNvGrpSpPr>
            <a:grpSpLocks/>
          </p:cNvGrpSpPr>
          <p:nvPr/>
        </p:nvGrpSpPr>
        <p:grpSpPr bwMode="auto">
          <a:xfrm>
            <a:off x="304800" y="914400"/>
            <a:ext cx="2971800" cy="2743200"/>
            <a:chOff x="3600" y="2400"/>
            <a:chExt cx="1872" cy="1728"/>
          </a:xfrm>
        </p:grpSpPr>
        <p:pic>
          <p:nvPicPr>
            <p:cNvPr id="41998" name="Picture 10" descr="rope_side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23334" r="8464" b="24017"/>
            <a:stretch>
              <a:fillRect/>
            </a:stretch>
          </p:blipFill>
          <p:spPr bwMode="auto">
            <a:xfrm>
              <a:off x="3600" y="2400"/>
              <a:ext cx="187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9" name="Group 13"/>
            <p:cNvGrpSpPr>
              <a:grpSpLocks/>
            </p:cNvGrpSpPr>
            <p:nvPr/>
          </p:nvGrpSpPr>
          <p:grpSpPr bwMode="auto">
            <a:xfrm>
              <a:off x="4438" y="2654"/>
              <a:ext cx="690" cy="445"/>
              <a:chOff x="4478" y="2311"/>
              <a:chExt cx="754" cy="466"/>
            </a:xfrm>
          </p:grpSpPr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 flipV="1">
                <a:off x="5040" y="2633"/>
                <a:ext cx="192" cy="14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 flipV="1">
                <a:off x="4478" y="2311"/>
                <a:ext cx="0" cy="24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1987" name="Object 30"/>
          <p:cNvGraphicFramePr>
            <a:graphicFrameLocks noChangeAspect="1"/>
          </p:cNvGraphicFramePr>
          <p:nvPr/>
        </p:nvGraphicFramePr>
        <p:xfrm>
          <a:off x="0" y="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5" imgW="454243" imgH="719218" progId="Equation.DSMT4">
                  <p:embed/>
                </p:oleObj>
              </mc:Choice>
              <mc:Fallback>
                <p:oleObj name="Equation" r:id="rId5" imgW="454243" imgH="719218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56"/>
          <p:cNvGrpSpPr>
            <a:grpSpLocks/>
          </p:cNvGrpSpPr>
          <p:nvPr/>
        </p:nvGrpSpPr>
        <p:grpSpPr bwMode="auto">
          <a:xfrm>
            <a:off x="625475" y="2951163"/>
            <a:ext cx="1965325" cy="401637"/>
            <a:chOff x="3753" y="3699"/>
            <a:chExt cx="1238" cy="253"/>
          </a:xfrm>
        </p:grpSpPr>
        <p:sp>
          <p:nvSpPr>
            <p:cNvPr id="41996" name="Line 32"/>
            <p:cNvSpPr>
              <a:spLocks noChangeShapeType="1"/>
            </p:cNvSpPr>
            <p:nvPr/>
          </p:nvSpPr>
          <p:spPr bwMode="auto">
            <a:xfrm>
              <a:off x="3753" y="3710"/>
              <a:ext cx="1238" cy="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4352" y="3699"/>
              <a:ext cx="23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i="1">
                  <a:solidFill>
                    <a:srgbClr val="003399"/>
                  </a:solidFill>
                </a:rPr>
                <a:t>S</a:t>
              </a:r>
              <a:r>
                <a:rPr lang="en-US" sz="1800" b="0" i="1" baseline="-18000">
                  <a:solidFill>
                    <a:srgbClr val="003399"/>
                  </a:solidFill>
                </a:rPr>
                <a:t>f</a:t>
              </a:r>
            </a:p>
          </p:txBody>
        </p:sp>
      </p:grpSp>
      <p:sp>
        <p:nvSpPr>
          <p:cNvPr id="41989" name="Text Box 61"/>
          <p:cNvSpPr txBox="1">
            <a:spLocks noChangeArrowheads="1"/>
          </p:cNvSpPr>
          <p:nvPr/>
        </p:nvSpPr>
        <p:spPr bwMode="auto">
          <a:xfrm>
            <a:off x="457200" y="2743200"/>
            <a:ext cx="381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>
                <a:solidFill>
                  <a:schemeClr val="accent2"/>
                </a:solidFill>
              </a:rPr>
              <a:t>a</a:t>
            </a:r>
            <a:r>
              <a:rPr lang="en-US" sz="1700" b="0" baseline="-200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152400" y="636588"/>
            <a:ext cx="6781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700" b="0"/>
              <a:t>EFR model use a circular shape (Chen 1996) of the flux rope. 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657600" y="1339850"/>
            <a:ext cx="53340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73050">
              <a:buSzPct val="69000"/>
              <a:buFont typeface="Wingdings" charset="0"/>
              <a:buChar char="§"/>
            </a:pPr>
            <a:r>
              <a:rPr lang="en-US" sz="1700" b="0" dirty="0"/>
              <a:t>Non-axisymmetric</a:t>
            </a:r>
          </a:p>
          <a:p>
            <a:pPr indent="273050">
              <a:buSzPct val="69000"/>
              <a:buFont typeface="Wingdings" charset="0"/>
              <a:buChar char="§"/>
            </a:pPr>
            <a:r>
              <a:rPr lang="en-US" sz="1700" b="0" dirty="0"/>
              <a:t>With fixed foot points by </a:t>
            </a:r>
            <a:r>
              <a:rPr lang="en-US" sz="1700" b="0" dirty="0" err="1"/>
              <a:t>S</a:t>
            </a:r>
            <a:r>
              <a:rPr lang="en-US" sz="1700" b="0" baseline="-25000" dirty="0" err="1"/>
              <a:t>f</a:t>
            </a:r>
            <a:endParaRPr lang="en-US" sz="1700" b="0" baseline="-25000" dirty="0"/>
          </a:p>
          <a:p>
            <a:pPr indent="273050">
              <a:buSzPct val="69000"/>
              <a:buFont typeface="Wingdings" charset="0"/>
              <a:buChar char="§"/>
            </a:pPr>
            <a:r>
              <a:rPr lang="en-US" sz="1700" b="0" dirty="0"/>
              <a:t>Minor radial is variable</a:t>
            </a:r>
          </a:p>
          <a:p>
            <a:pPr indent="273050">
              <a:buSzPct val="69000"/>
              <a:buFont typeface="Wingdings" charset="0"/>
              <a:buChar char="§"/>
            </a:pPr>
            <a:r>
              <a:rPr lang="en-US" sz="1700" b="0" dirty="0"/>
              <a:t>Uniform major radius – expands as a segment of a circle with fixed </a:t>
            </a:r>
            <a:r>
              <a:rPr lang="en-US" sz="1700" b="0" dirty="0" err="1"/>
              <a:t>S</a:t>
            </a:r>
            <a:r>
              <a:rPr lang="en-US" sz="1700" b="0" baseline="-25000" dirty="0" err="1"/>
              <a:t>f</a:t>
            </a:r>
            <a:r>
              <a:rPr lang="en-US" sz="1700" b="0" dirty="0"/>
              <a:t> </a:t>
            </a:r>
          </a:p>
        </p:txBody>
      </p:sp>
      <p:pic>
        <p:nvPicPr>
          <p:cNvPr id="41992" name="Picture 1028" descr="20021202c2cme_p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0775"/>
            <a:ext cx="2855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1029"/>
          <p:cNvSpPr txBox="1">
            <a:spLocks noChangeArrowheads="1"/>
          </p:cNvSpPr>
          <p:nvPr/>
        </p:nvSpPr>
        <p:spPr bwMode="auto">
          <a:xfrm>
            <a:off x="228600" y="62579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ea typeface="MS Gothic" charset="0"/>
                <a:cs typeface="MS Gothic" charset="0"/>
              </a:rPr>
              <a:t>This structure is interpreted as a magnetic flux rope.</a:t>
            </a:r>
            <a:endParaRPr lang="en-US" sz="1400" baseline="-25000">
              <a:ea typeface="MS Gothic" charset="0"/>
              <a:cs typeface="MS Gothic" charset="0"/>
            </a:endParaRPr>
          </a:p>
        </p:txBody>
      </p:sp>
      <p:sp>
        <p:nvSpPr>
          <p:cNvPr id="41994" name="TextBox 1"/>
          <p:cNvSpPr txBox="1">
            <a:spLocks noChangeArrowheads="1"/>
          </p:cNvSpPr>
          <p:nvPr/>
        </p:nvSpPr>
        <p:spPr bwMode="auto">
          <a:xfrm>
            <a:off x="2438400" y="3852863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x</a:t>
            </a:r>
          </a:p>
        </p:txBody>
      </p:sp>
      <p:sp>
        <p:nvSpPr>
          <p:cNvPr id="41995" name="Rectangle 6"/>
          <p:cNvSpPr>
            <a:spLocks noChangeArrowheads="1"/>
          </p:cNvSpPr>
          <p:nvPr/>
        </p:nvSpPr>
        <p:spPr bwMode="auto">
          <a:xfrm>
            <a:off x="3276600" y="3581400"/>
            <a:ext cx="5867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700" b="0">
                <a:cs typeface="Arial" charset="0"/>
              </a:rPr>
              <a:t>So bright features represent high density of plasma along the line of sight.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700" b="0">
                <a:cs typeface="Arial" charset="0"/>
              </a:rPr>
              <a:t>Here is the classical three-part CME structure (Hundhausen 1993) </a:t>
            </a:r>
          </a:p>
          <a:p>
            <a:pPr marL="342900" indent="-342900">
              <a:buFont typeface="Arial" charset="0"/>
              <a:buChar char="•"/>
            </a:pPr>
            <a:endParaRPr lang="en-US" sz="17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889000"/>
            <a:ext cx="8534400" cy="4064000"/>
          </a:xfrm>
        </p:spPr>
        <p:txBody>
          <a:bodyPr/>
          <a:lstStyle/>
          <a:p>
            <a:pPr marL="231775" indent="-231775">
              <a:buFontTx/>
              <a:buNone/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System Parameters</a:t>
            </a:r>
          </a:p>
          <a:p>
            <a:pPr marL="231775" indent="-231775">
              <a:lnSpc>
                <a:spcPct val="12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Model coronal and SW structure: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Z), T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, 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), V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sw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 V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sw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 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) can be varied from event to event</a:t>
            </a:r>
          </a:p>
          <a:p>
            <a:pPr marL="231775" indent="-231775">
              <a:spcBef>
                <a:spcPct val="80000"/>
              </a:spcBef>
              <a:spcAft>
                <a:spcPct val="20000"/>
              </a:spcAft>
              <a:buFontTx/>
              <a:buNone/>
            </a:pP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Initial Flux Rope </a:t>
            </a:r>
          </a:p>
          <a:p>
            <a:pPr marL="231775" indent="-231775">
              <a:lnSpc>
                <a:spcPct val="120000"/>
              </a:lnSpc>
              <a:spcBef>
                <a:spcPct val="1000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Geometry: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marL="231775" indent="-231775">
              <a:lnSpc>
                <a:spcPct val="120000"/>
              </a:lnSpc>
              <a:spcAft>
                <a:spcPct val="15000"/>
              </a:spcAft>
            </a:pPr>
            <a:r>
              <a:rPr lang="en-US" sz="20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= 0.5 – 5 G, according to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</a:p>
          <a:p>
            <a:pPr marL="231775" indent="-231775">
              <a:lnSpc>
                <a:spcPct val="120000"/>
              </a:lnSpc>
              <a:spcAft>
                <a:spcPct val="15000"/>
              </a:spcAft>
            </a:pPr>
            <a:r>
              <a:rPr lang="en-US" sz="20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2000" baseline="-20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2000" i="1" baseline="-2000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= determined by the initial </a:t>
            </a:r>
          </a:p>
          <a:p>
            <a:pPr marL="231775" indent="-231775">
              <a:lnSpc>
                <a:spcPct val="12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	force-balance conditions: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2000" baseline="38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Z/dt</a:t>
            </a:r>
            <a:r>
              <a:rPr lang="en-US" sz="2000" baseline="38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, d</a:t>
            </a:r>
            <a:r>
              <a:rPr lang="en-US" sz="2000" baseline="38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a/dt</a:t>
            </a:r>
            <a:r>
              <a:rPr lang="en-US" sz="2000" baseline="38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0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PARAMETERS</a:t>
            </a:r>
          </a:p>
        </p:txBody>
      </p:sp>
      <p:grpSp>
        <p:nvGrpSpPr>
          <p:cNvPr id="46084" name="Group 16"/>
          <p:cNvGrpSpPr>
            <a:grpSpLocks/>
          </p:cNvGrpSpPr>
          <p:nvPr/>
        </p:nvGrpSpPr>
        <p:grpSpPr bwMode="auto">
          <a:xfrm>
            <a:off x="6248400" y="2413000"/>
            <a:ext cx="2667000" cy="2590800"/>
            <a:chOff x="3984" y="1848"/>
            <a:chExt cx="1536" cy="1560"/>
          </a:xfrm>
        </p:grpSpPr>
        <p:grpSp>
          <p:nvGrpSpPr>
            <p:cNvPr id="46087" name="Group 15"/>
            <p:cNvGrpSpPr>
              <a:grpSpLocks/>
            </p:cNvGrpSpPr>
            <p:nvPr/>
          </p:nvGrpSpPr>
          <p:grpSpPr bwMode="auto">
            <a:xfrm>
              <a:off x="3984" y="1848"/>
              <a:ext cx="1536" cy="1560"/>
              <a:chOff x="3840" y="1824"/>
              <a:chExt cx="1536" cy="1560"/>
            </a:xfrm>
          </p:grpSpPr>
          <p:pic>
            <p:nvPicPr>
              <p:cNvPr id="46090" name="Picture 6" descr="rope_side_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53" t="23334" r="11780" b="24017"/>
              <a:stretch>
                <a:fillRect/>
              </a:stretch>
            </p:blipFill>
            <p:spPr bwMode="auto">
              <a:xfrm>
                <a:off x="3840" y="1824"/>
                <a:ext cx="1536" cy="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91" name="Rectangle 14"/>
              <p:cNvSpPr>
                <a:spLocks noChangeArrowheads="1"/>
              </p:cNvSpPr>
              <p:nvPr/>
            </p:nvSpPr>
            <p:spPr bwMode="auto">
              <a:xfrm>
                <a:off x="5280" y="2208"/>
                <a:ext cx="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4140" y="3005"/>
              <a:ext cx="1111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4628" y="2982"/>
              <a:ext cx="3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>
                  <a:solidFill>
                    <a:srgbClr val="0000CC"/>
                  </a:solidFill>
                </a:rPr>
                <a:t>S</a:t>
              </a:r>
              <a:r>
                <a:rPr lang="en-US" sz="1700" b="0" baseline="-20000">
                  <a:solidFill>
                    <a:srgbClr val="0000CC"/>
                  </a:solidFill>
                </a:rPr>
                <a:t>f</a:t>
              </a:r>
            </a:p>
          </p:txBody>
        </p:sp>
      </p:grp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368300" y="5181600"/>
            <a:ext cx="778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25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 i="1"/>
              <a:t>Best-fit Solutions</a:t>
            </a:r>
          </a:p>
          <a:p>
            <a:pPr marL="231775" indent="-231775"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2000" b="0"/>
              <a:t>Adjust                   and </a:t>
            </a:r>
            <a:r>
              <a:rPr lang="en-US" sz="2000" i="1"/>
              <a:t>minimize</a:t>
            </a:r>
            <a:r>
              <a:rPr lang="en-US" sz="2000" b="0"/>
              <a:t> deviation from  CME position-time data</a:t>
            </a:r>
          </a:p>
        </p:txBody>
      </p:sp>
      <p:graphicFrame>
        <p:nvGraphicFramePr>
          <p:cNvPr id="46086" name="Object 7"/>
          <p:cNvGraphicFramePr>
            <a:graphicFrameLocks noChangeAspect="1"/>
          </p:cNvGraphicFramePr>
          <p:nvPr/>
        </p:nvGraphicFramePr>
        <p:xfrm>
          <a:off x="1447800" y="5791200"/>
          <a:ext cx="1214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Equation" r:id="rId4" imgW="1054100" imgH="330200" progId="Equation.DSMT4">
                  <p:embed/>
                </p:oleObj>
              </mc:Choice>
              <mc:Fallback>
                <p:oleObj name="Equation" r:id="rId4" imgW="10541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791200"/>
                        <a:ext cx="12144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914400"/>
            <a:ext cx="3657600" cy="419100"/>
          </a:xfrm>
        </p:spPr>
        <p:txBody>
          <a:bodyPr/>
          <a:lstStyle/>
          <a:p>
            <a:pPr marL="231775" indent="-231775"/>
            <a:r>
              <a:rPr lang="en-US" sz="1700">
                <a:solidFill>
                  <a:schemeClr val="tx1"/>
                </a:solidFill>
                <a:latin typeface="Arial" charset="0"/>
              </a:rPr>
              <a:t>The force density is given by </a:t>
            </a:r>
          </a:p>
          <a:p>
            <a:pPr marL="231775" indent="-231775"/>
            <a:endParaRPr lang="en-US" sz="1400">
              <a:latin typeface="Arial" charset="0"/>
            </a:endParaRPr>
          </a:p>
        </p:txBody>
      </p:sp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PHYSICS OF CMEs: Forces</a:t>
            </a:r>
          </a:p>
        </p:txBody>
      </p:sp>
      <p:grpSp>
        <p:nvGrpSpPr>
          <p:cNvPr id="47107" name="Group 46"/>
          <p:cNvGrpSpPr>
            <a:grpSpLocks/>
          </p:cNvGrpSpPr>
          <p:nvPr/>
        </p:nvGrpSpPr>
        <p:grpSpPr bwMode="auto">
          <a:xfrm>
            <a:off x="5905500" y="3683000"/>
            <a:ext cx="2971800" cy="2743200"/>
            <a:chOff x="3600" y="2400"/>
            <a:chExt cx="1872" cy="1728"/>
          </a:xfrm>
        </p:grpSpPr>
        <p:pic>
          <p:nvPicPr>
            <p:cNvPr id="47128" name="Picture 10" descr="rope_side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23334" r="8464" b="24017"/>
            <a:stretch>
              <a:fillRect/>
            </a:stretch>
          </p:blipFill>
          <p:spPr bwMode="auto">
            <a:xfrm>
              <a:off x="3600" y="2400"/>
              <a:ext cx="187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29" name="Group 13"/>
            <p:cNvGrpSpPr>
              <a:grpSpLocks/>
            </p:cNvGrpSpPr>
            <p:nvPr/>
          </p:nvGrpSpPr>
          <p:grpSpPr bwMode="auto">
            <a:xfrm>
              <a:off x="4438" y="2654"/>
              <a:ext cx="690" cy="445"/>
              <a:chOff x="4478" y="2311"/>
              <a:chExt cx="754" cy="466"/>
            </a:xfrm>
          </p:grpSpPr>
          <p:sp>
            <p:nvSpPr>
              <p:cNvPr id="47130" name="Line 14"/>
              <p:cNvSpPr>
                <a:spLocks noChangeShapeType="1"/>
              </p:cNvSpPr>
              <p:nvPr/>
            </p:nvSpPr>
            <p:spPr bwMode="auto">
              <a:xfrm flipV="1">
                <a:off x="5040" y="2633"/>
                <a:ext cx="192" cy="14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1" name="Line 15"/>
              <p:cNvSpPr>
                <a:spLocks noChangeShapeType="1"/>
              </p:cNvSpPr>
              <p:nvPr/>
            </p:nvSpPr>
            <p:spPr bwMode="auto">
              <a:xfrm flipH="1" flipV="1">
                <a:off x="4478" y="2311"/>
                <a:ext cx="0" cy="24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7108" name="Object 9"/>
          <p:cNvGraphicFramePr>
            <a:graphicFrameLocks noChangeAspect="1"/>
          </p:cNvGraphicFramePr>
          <p:nvPr/>
        </p:nvGraphicFramePr>
        <p:xfrm>
          <a:off x="3505200" y="957263"/>
          <a:ext cx="22177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4" name="Equation" r:id="rId5" imgW="2336800" imgH="406400" progId="Equation.3">
                  <p:embed/>
                </p:oleObj>
              </mc:Choice>
              <mc:Fallback>
                <p:oleObj name="Equation" r:id="rId5" imgW="2336800" imgH="40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57263"/>
                        <a:ext cx="221773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16"/>
          <p:cNvSpPr txBox="1">
            <a:spLocks noChangeArrowheads="1"/>
          </p:cNvSpPr>
          <p:nvPr/>
        </p:nvSpPr>
        <p:spPr bwMode="auto">
          <a:xfrm>
            <a:off x="6667500" y="2940050"/>
            <a:ext cx="255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/>
              <a:t>[</a:t>
            </a:r>
            <a:r>
              <a:rPr lang="en-US" sz="1300" i="1"/>
              <a:t>Shafranov</a:t>
            </a:r>
            <a:r>
              <a:rPr lang="en-US" sz="1300"/>
              <a:t> 1966; </a:t>
            </a:r>
            <a:r>
              <a:rPr lang="en-US" sz="1300" i="1"/>
              <a:t>Chen</a:t>
            </a:r>
            <a:r>
              <a:rPr lang="en-US" sz="1300"/>
              <a:t> 1989; </a:t>
            </a:r>
            <a:r>
              <a:rPr lang="en-US" sz="1300" i="1"/>
              <a:t>Garren and Chen</a:t>
            </a:r>
            <a:r>
              <a:rPr lang="en-US" sz="1300"/>
              <a:t> 1994]</a:t>
            </a:r>
          </a:p>
        </p:txBody>
      </p:sp>
      <p:graphicFrame>
        <p:nvGraphicFramePr>
          <p:cNvPr id="47110" name="Object 4"/>
          <p:cNvGraphicFramePr>
            <a:graphicFrameLocks noChangeAspect="1"/>
          </p:cNvGraphicFramePr>
          <p:nvPr/>
        </p:nvGraphicFramePr>
        <p:xfrm>
          <a:off x="2536825" y="2216150"/>
          <a:ext cx="54197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5" name="Equation" r:id="rId7" imgW="5854700" imgH="800100" progId="Equation.3">
                  <p:embed/>
                </p:oleObj>
              </mc:Choice>
              <mc:Fallback>
                <p:oleObj name="Equation" r:id="rId7" imgW="58547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216150"/>
                        <a:ext cx="54197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1" name="Group 59"/>
          <p:cNvGrpSpPr>
            <a:grpSpLocks/>
          </p:cNvGrpSpPr>
          <p:nvPr/>
        </p:nvGrpSpPr>
        <p:grpSpPr bwMode="auto">
          <a:xfrm>
            <a:off x="3721100" y="1949450"/>
            <a:ext cx="2816225" cy="254000"/>
            <a:chOff x="1554" y="1289"/>
            <a:chExt cx="1774" cy="160"/>
          </a:xfrm>
        </p:grpSpPr>
        <p:graphicFrame>
          <p:nvGraphicFramePr>
            <p:cNvPr id="47124" name="Object 20"/>
            <p:cNvGraphicFramePr>
              <a:graphicFrameLocks noChangeAspect="1"/>
            </p:cNvGraphicFramePr>
            <p:nvPr/>
          </p:nvGraphicFramePr>
          <p:xfrm>
            <a:off x="1554" y="1290"/>
            <a:ext cx="325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6" name="Equation" r:id="rId9" imgW="622030" imgH="304668" progId="Equation.DSMT4">
                    <p:embed/>
                  </p:oleObj>
                </mc:Choice>
                <mc:Fallback>
                  <p:oleObj name="Equation" r:id="rId9" imgW="622030" imgH="304668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" y="1290"/>
                          <a:ext cx="325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5" name="Object 21"/>
            <p:cNvGraphicFramePr>
              <a:graphicFrameLocks noChangeAspect="1"/>
            </p:cNvGraphicFramePr>
            <p:nvPr/>
          </p:nvGraphicFramePr>
          <p:xfrm>
            <a:off x="2136" y="1299"/>
            <a:ext cx="160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7" name="Equation" r:id="rId11" imgW="304668" imgH="241195" progId="Equation.DSMT4">
                    <p:embed/>
                  </p:oleObj>
                </mc:Choice>
                <mc:Fallback>
                  <p:oleObj name="Equation" r:id="rId11" imgW="304668" imgH="24119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" y="1299"/>
                          <a:ext cx="160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6" name="Object 22"/>
            <p:cNvGraphicFramePr>
              <a:graphicFrameLocks noChangeAspect="1"/>
            </p:cNvGraphicFramePr>
            <p:nvPr/>
          </p:nvGraphicFramePr>
          <p:xfrm>
            <a:off x="2476" y="1289"/>
            <a:ext cx="33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8" name="Equation" r:id="rId13" imgW="622030" imgH="304668" progId="Equation.DSMT4">
                    <p:embed/>
                  </p:oleObj>
                </mc:Choice>
                <mc:Fallback>
                  <p:oleObj name="Equation" r:id="rId13" imgW="622030" imgH="304668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1289"/>
                          <a:ext cx="33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7" name="Object 23"/>
            <p:cNvGraphicFramePr>
              <a:graphicFrameLocks noChangeAspect="1"/>
            </p:cNvGraphicFramePr>
            <p:nvPr/>
          </p:nvGraphicFramePr>
          <p:xfrm>
            <a:off x="3011" y="1293"/>
            <a:ext cx="31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59" name="Equation" r:id="rId15" imgW="609600" imgH="279400" progId="Equation.DSMT4">
                    <p:embed/>
                  </p:oleObj>
                </mc:Choice>
                <mc:Fallback>
                  <p:oleObj name="Equation" r:id="rId15" imgW="609600" imgH="2794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293"/>
                          <a:ext cx="31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2" name="Object 25"/>
          <p:cNvGraphicFramePr>
            <a:graphicFrameLocks noChangeAspect="1"/>
          </p:cNvGraphicFramePr>
          <p:nvPr/>
        </p:nvGraphicFramePr>
        <p:xfrm>
          <a:off x="747713" y="4217988"/>
          <a:ext cx="36068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0" name="Equation" r:id="rId17" imgW="3873500" imgH="952500" progId="Equation.3">
                  <p:embed/>
                </p:oleObj>
              </mc:Choice>
              <mc:Fallback>
                <p:oleObj name="Equation" r:id="rId17" imgW="3873500" imgH="9525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4217988"/>
                        <a:ext cx="36068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30"/>
          <p:cNvGraphicFramePr>
            <a:graphicFrameLocks noChangeAspect="1"/>
          </p:cNvGraphicFramePr>
          <p:nvPr/>
        </p:nvGraphicFramePr>
        <p:xfrm>
          <a:off x="0" y="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1" name="Equation" r:id="rId19" imgW="454243" imgH="719218" progId="Equation.DSMT4">
                  <p:embed/>
                </p:oleObj>
              </mc:Choice>
              <mc:Fallback>
                <p:oleObj name="Equation" r:id="rId19" imgW="454243" imgH="719218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4" name="Group 56"/>
          <p:cNvGrpSpPr>
            <a:grpSpLocks/>
          </p:cNvGrpSpPr>
          <p:nvPr/>
        </p:nvGrpSpPr>
        <p:grpSpPr bwMode="auto">
          <a:xfrm>
            <a:off x="6276975" y="5757863"/>
            <a:ext cx="1965325" cy="401637"/>
            <a:chOff x="3753" y="3699"/>
            <a:chExt cx="1238" cy="253"/>
          </a:xfrm>
        </p:grpSpPr>
        <p:sp>
          <p:nvSpPr>
            <p:cNvPr id="47122" name="Line 32"/>
            <p:cNvSpPr>
              <a:spLocks noChangeShapeType="1"/>
            </p:cNvSpPr>
            <p:nvPr/>
          </p:nvSpPr>
          <p:spPr bwMode="auto">
            <a:xfrm>
              <a:off x="3753" y="3710"/>
              <a:ext cx="1238" cy="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Text Box 33"/>
            <p:cNvSpPr txBox="1">
              <a:spLocks noChangeArrowheads="1"/>
            </p:cNvSpPr>
            <p:nvPr/>
          </p:nvSpPr>
          <p:spPr bwMode="auto">
            <a:xfrm>
              <a:off x="4352" y="3699"/>
              <a:ext cx="23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0" i="1">
                  <a:solidFill>
                    <a:srgbClr val="003399"/>
                  </a:solidFill>
                </a:rPr>
                <a:t>S</a:t>
              </a:r>
              <a:r>
                <a:rPr lang="en-US" sz="1800" b="0" i="1" baseline="-18000">
                  <a:solidFill>
                    <a:srgbClr val="003399"/>
                  </a:solidFill>
                </a:rPr>
                <a:t>f</a:t>
              </a:r>
            </a:p>
          </p:txBody>
        </p:sp>
      </p:grpSp>
      <p:graphicFrame>
        <p:nvGraphicFramePr>
          <p:cNvPr id="47115" name="Object 34"/>
          <p:cNvGraphicFramePr>
            <a:graphicFrameLocks noChangeAspect="1"/>
          </p:cNvGraphicFramePr>
          <p:nvPr/>
        </p:nvGraphicFramePr>
        <p:xfrm>
          <a:off x="939800" y="5584825"/>
          <a:ext cx="2870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2" name="Equation" r:id="rId21" imgW="3098800" imgH="635000" progId="Equation.DSMT4">
                  <p:embed/>
                </p:oleObj>
              </mc:Choice>
              <mc:Fallback>
                <p:oleObj name="Equation" r:id="rId21" imgW="3098800" imgH="6350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584825"/>
                        <a:ext cx="2870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35"/>
          <p:cNvSpPr>
            <a:spLocks noChangeArrowheads="1"/>
          </p:cNvSpPr>
          <p:nvPr/>
        </p:nvSpPr>
        <p:spPr bwMode="auto">
          <a:xfrm>
            <a:off x="838200" y="5486400"/>
            <a:ext cx="31242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37"/>
          <p:cNvSpPr>
            <a:spLocks noChangeArrowheads="1"/>
          </p:cNvSpPr>
          <p:nvPr/>
        </p:nvSpPr>
        <p:spPr bwMode="auto">
          <a:xfrm>
            <a:off x="304800" y="4854575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1700" b="0"/>
              <a:t>Initiation of eruption:</a:t>
            </a:r>
          </a:p>
          <a:p>
            <a:pPr marL="231775" indent="-231775">
              <a:spcAft>
                <a:spcPct val="25000"/>
              </a:spcAft>
              <a:buFontTx/>
              <a:buChar char="•"/>
            </a:pPr>
            <a:endParaRPr lang="en-US" sz="1700" u="sng"/>
          </a:p>
        </p:txBody>
      </p:sp>
      <p:sp>
        <p:nvSpPr>
          <p:cNvPr id="47118" name="Text Box 61"/>
          <p:cNvSpPr txBox="1">
            <a:spLocks noChangeArrowheads="1"/>
          </p:cNvSpPr>
          <p:nvPr/>
        </p:nvSpPr>
        <p:spPr bwMode="auto">
          <a:xfrm>
            <a:off x="5727700" y="5638800"/>
            <a:ext cx="381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/>
              <a:t>a</a:t>
            </a:r>
            <a:r>
              <a:rPr lang="en-US" sz="1700" b="0" baseline="-20000"/>
              <a:t>f</a:t>
            </a:r>
          </a:p>
        </p:txBody>
      </p:sp>
      <p:graphicFrame>
        <p:nvGraphicFramePr>
          <p:cNvPr id="47119" name="Object 4"/>
          <p:cNvGraphicFramePr>
            <a:graphicFrameLocks noChangeAspect="1"/>
          </p:cNvGraphicFramePr>
          <p:nvPr/>
        </p:nvGraphicFramePr>
        <p:xfrm>
          <a:off x="2209800" y="3186113"/>
          <a:ext cx="22923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3" name="Equation" r:id="rId23" imgW="2476500" imgH="800100" progId="Equation.3">
                  <p:embed/>
                </p:oleObj>
              </mc:Choice>
              <mc:Fallback>
                <p:oleObj name="Equation" r:id="rId23" imgW="24765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86113"/>
                        <a:ext cx="22923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2"/>
          <p:cNvSpPr txBox="1">
            <a:spLocks noChangeArrowheads="1"/>
          </p:cNvSpPr>
          <p:nvPr/>
        </p:nvSpPr>
        <p:spPr bwMode="auto">
          <a:xfrm>
            <a:off x="292100" y="1973263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1700" b="0"/>
              <a:t>The apex motion is governed by:</a:t>
            </a:r>
            <a:endParaRPr lang="en-US" sz="1400" b="0" u="sng">
              <a:solidFill>
                <a:schemeClr val="bg1"/>
              </a:solidFill>
            </a:endParaRPr>
          </a:p>
        </p:txBody>
      </p:sp>
      <p:sp>
        <p:nvSpPr>
          <p:cNvPr id="47121" name="Rectangle 2"/>
          <p:cNvSpPr txBox="1">
            <a:spLocks noChangeArrowheads="1"/>
          </p:cNvSpPr>
          <p:nvPr/>
        </p:nvSpPr>
        <p:spPr bwMode="auto">
          <a:xfrm>
            <a:off x="304800" y="13716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1700" b="0"/>
              <a:t>Use physical quantities integrated over the minor radius (Shafranov 1966)</a:t>
            </a:r>
            <a:endParaRPr lang="en-US" sz="1400" b="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PHYSICS OF CMEs: Forces</a:t>
            </a:r>
          </a:p>
        </p:txBody>
      </p:sp>
      <p:graphicFrame>
        <p:nvGraphicFramePr>
          <p:cNvPr id="471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28635"/>
              </p:ext>
            </p:extLst>
          </p:nvPr>
        </p:nvGraphicFramePr>
        <p:xfrm>
          <a:off x="2536825" y="876300"/>
          <a:ext cx="54197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6" name="Equation" r:id="rId4" imgW="5854700" imgH="800100" progId="Equation.3">
                  <p:embed/>
                </p:oleObj>
              </mc:Choice>
              <mc:Fallback>
                <p:oleObj name="Equation" r:id="rId4" imgW="58547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876300"/>
                        <a:ext cx="54197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1" name="Group 59"/>
          <p:cNvGrpSpPr>
            <a:grpSpLocks/>
          </p:cNvGrpSpPr>
          <p:nvPr/>
        </p:nvGrpSpPr>
        <p:grpSpPr bwMode="auto">
          <a:xfrm>
            <a:off x="3721100" y="609600"/>
            <a:ext cx="2816225" cy="254000"/>
            <a:chOff x="1554" y="1289"/>
            <a:chExt cx="1774" cy="160"/>
          </a:xfrm>
        </p:grpSpPr>
        <p:graphicFrame>
          <p:nvGraphicFramePr>
            <p:cNvPr id="47124" name="Object 20"/>
            <p:cNvGraphicFramePr>
              <a:graphicFrameLocks noChangeAspect="1"/>
            </p:cNvGraphicFramePr>
            <p:nvPr/>
          </p:nvGraphicFramePr>
          <p:xfrm>
            <a:off x="1554" y="1290"/>
            <a:ext cx="325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67" name="Equation" r:id="rId6" imgW="622030" imgH="304668" progId="Equation.DSMT4">
                    <p:embed/>
                  </p:oleObj>
                </mc:Choice>
                <mc:Fallback>
                  <p:oleObj name="Equation" r:id="rId6" imgW="622030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" y="1290"/>
                          <a:ext cx="325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5" name="Object 21"/>
            <p:cNvGraphicFramePr>
              <a:graphicFrameLocks noChangeAspect="1"/>
            </p:cNvGraphicFramePr>
            <p:nvPr/>
          </p:nvGraphicFramePr>
          <p:xfrm>
            <a:off x="2136" y="1299"/>
            <a:ext cx="160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68" name="Equation" r:id="rId8" imgW="304668" imgH="241195" progId="Equation.DSMT4">
                    <p:embed/>
                  </p:oleObj>
                </mc:Choice>
                <mc:Fallback>
                  <p:oleObj name="Equation" r:id="rId8" imgW="30466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" y="1299"/>
                          <a:ext cx="160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6" name="Object 22"/>
            <p:cNvGraphicFramePr>
              <a:graphicFrameLocks noChangeAspect="1"/>
            </p:cNvGraphicFramePr>
            <p:nvPr/>
          </p:nvGraphicFramePr>
          <p:xfrm>
            <a:off x="2476" y="1289"/>
            <a:ext cx="33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69" name="Equation" r:id="rId10" imgW="622030" imgH="304668" progId="Equation.DSMT4">
                    <p:embed/>
                  </p:oleObj>
                </mc:Choice>
                <mc:Fallback>
                  <p:oleObj name="Equation" r:id="rId10" imgW="622030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1289"/>
                          <a:ext cx="33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7" name="Object 23"/>
            <p:cNvGraphicFramePr>
              <a:graphicFrameLocks noChangeAspect="1"/>
            </p:cNvGraphicFramePr>
            <p:nvPr/>
          </p:nvGraphicFramePr>
          <p:xfrm>
            <a:off x="3011" y="1293"/>
            <a:ext cx="31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70" name="Equation" r:id="rId12" imgW="609600" imgH="279400" progId="Equation.DSMT4">
                    <p:embed/>
                  </p:oleObj>
                </mc:Choice>
                <mc:Fallback>
                  <p:oleObj name="Equation" r:id="rId12" imgW="6096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293"/>
                          <a:ext cx="31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3" name="Object 30"/>
          <p:cNvGraphicFramePr>
            <a:graphicFrameLocks noChangeAspect="1"/>
          </p:cNvGraphicFramePr>
          <p:nvPr/>
        </p:nvGraphicFramePr>
        <p:xfrm>
          <a:off x="0" y="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1" name="Equation" r:id="rId14" imgW="454243" imgH="719218" progId="Equation.DSMT4">
                  <p:embed/>
                </p:oleObj>
              </mc:Choice>
              <mc:Fallback>
                <p:oleObj name="Equation" r:id="rId14" imgW="454243" imgH="7192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2"/>
          <p:cNvSpPr txBox="1">
            <a:spLocks noChangeArrowheads="1"/>
          </p:cNvSpPr>
          <p:nvPr/>
        </p:nvSpPr>
        <p:spPr bwMode="auto">
          <a:xfrm>
            <a:off x="292100" y="633413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31775" indent="-23177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5000"/>
              </a:lnSpc>
              <a:spcAft>
                <a:spcPct val="25000"/>
              </a:spcAft>
              <a:buFontTx/>
              <a:buChar char="•"/>
            </a:pPr>
            <a:r>
              <a:rPr lang="en-US" sz="1700" b="0" dirty="0"/>
              <a:t>The apex motion is governed by:</a:t>
            </a:r>
            <a:endParaRPr lang="en-US" sz="1400" b="0" u="sng" dirty="0">
              <a:solidFill>
                <a:schemeClr val="bg1"/>
              </a:solidFill>
            </a:endParaRP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2819400" y="3124200"/>
            <a:ext cx="4187825" cy="3443287"/>
            <a:chOff x="2927" y="1203"/>
            <a:chExt cx="2638" cy="2169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" y="1203"/>
              <a:ext cx="2639" cy="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927" y="1203"/>
              <a:ext cx="2639" cy="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67692"/>
              </p:ext>
            </p:extLst>
          </p:nvPr>
        </p:nvGraphicFramePr>
        <p:xfrm>
          <a:off x="304800" y="2743200"/>
          <a:ext cx="53403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72" name="Equation" r:id="rId17" imgW="4457700" imgH="381000" progId="Equation.3">
                  <p:embed/>
                </p:oleObj>
              </mc:Choice>
              <mc:Fallback>
                <p:oleObj name="Equation" r:id="rId17" imgW="445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53403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0" y="2209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125000"/>
              </a:lnSpc>
              <a:spcBef>
                <a:spcPct val="10000"/>
              </a:spcBef>
              <a:spcAft>
                <a:spcPct val="25000"/>
              </a:spcAft>
              <a:buFontTx/>
              <a:buChar char="•"/>
            </a:pPr>
            <a:r>
              <a:rPr lang="en-US" sz="2000" b="0" dirty="0"/>
              <a:t>The drag force in the radial direction:</a:t>
            </a: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04800" y="160020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0" dirty="0">
                <a:cs typeface="Arial" charset="0"/>
              </a:rPr>
              <a:t>The momentum coupling between the flux rope and the ambient medium is modeled by the drag term </a:t>
            </a:r>
            <a:r>
              <a:rPr lang="en-US" sz="2000" b="0" dirty="0" err="1">
                <a:cs typeface="Arial" charset="0"/>
              </a:rPr>
              <a:t>F</a:t>
            </a:r>
            <a:r>
              <a:rPr lang="en-US" sz="2000" b="0" baseline="-25000" dirty="0" err="1">
                <a:cs typeface="Arial" charset="0"/>
              </a:rPr>
              <a:t>d</a:t>
            </a:r>
            <a:r>
              <a:rPr lang="en-US" sz="2000" b="0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PHYSICS OF CMEs: Forces</a:t>
            </a:r>
          </a:p>
        </p:txBody>
      </p:sp>
      <p:graphicFrame>
        <p:nvGraphicFramePr>
          <p:cNvPr id="47113" name="Object 30"/>
          <p:cNvGraphicFramePr>
            <a:graphicFrameLocks noChangeAspect="1"/>
          </p:cNvGraphicFramePr>
          <p:nvPr/>
        </p:nvGraphicFramePr>
        <p:xfrm>
          <a:off x="0" y="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6" name="Equation" r:id="rId4" imgW="454243" imgH="719218" progId="Equation.DSMT4">
                  <p:embed/>
                </p:oleObj>
              </mc:Choice>
              <mc:Fallback>
                <p:oleObj name="Equation" r:id="rId4" imgW="454243" imgH="7192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Chen_JGR_96 copy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6852" r="49434" b="62407"/>
          <a:stretch/>
        </p:blipFill>
        <p:spPr>
          <a:xfrm>
            <a:off x="1219200" y="761999"/>
            <a:ext cx="5376843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900"/>
            <a:ext cx="8293100" cy="350838"/>
          </a:xfrm>
        </p:spPr>
        <p:txBody>
          <a:bodyPr/>
          <a:lstStyle/>
          <a:p>
            <a:r>
              <a:rPr lang="en-US">
                <a:latin typeface="Arial" charset="0"/>
              </a:rPr>
              <a:t>PROPAGATION OF CME and EVOLUTION OF B FIELD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5029200" cy="1676400"/>
          </a:xfrm>
        </p:spPr>
        <p:txBody>
          <a:bodyPr/>
          <a:lstStyle/>
          <a:p>
            <a:pPr marL="231775" indent="-231775">
              <a:spcAft>
                <a:spcPct val="5000"/>
              </a:spcAft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Best-fit solution is within 1% of the height-time data.  </a:t>
            </a:r>
          </a:p>
          <a:p>
            <a:pPr marL="231775" indent="-231775">
              <a:lnSpc>
                <a:spcPct val="120000"/>
              </a:lnSpc>
              <a:spcAft>
                <a:spcPct val="10000"/>
              </a:spcAft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	Calculated </a:t>
            </a:r>
            <a:r>
              <a:rPr lang="en-US" sz="20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field and plasma data are consistent with STEREO data at 1 AU</a:t>
            </a:r>
          </a:p>
        </p:txBody>
      </p:sp>
      <p:grpSp>
        <p:nvGrpSpPr>
          <p:cNvPr id="61444" name="Group 13"/>
          <p:cNvGrpSpPr>
            <a:grpSpLocks/>
          </p:cNvGrpSpPr>
          <p:nvPr/>
        </p:nvGrpSpPr>
        <p:grpSpPr bwMode="auto">
          <a:xfrm>
            <a:off x="228600" y="685800"/>
            <a:ext cx="3124200" cy="4267200"/>
            <a:chOff x="3360" y="528"/>
            <a:chExt cx="2200" cy="3681"/>
          </a:xfrm>
        </p:grpSpPr>
        <p:sp>
          <p:nvSpPr>
            <p:cNvPr id="61455" name="Rectangle 14"/>
            <p:cNvSpPr>
              <a:spLocks noChangeArrowheads="1"/>
            </p:cNvSpPr>
            <p:nvPr/>
          </p:nvSpPr>
          <p:spPr bwMode="auto">
            <a:xfrm>
              <a:off x="3360" y="528"/>
              <a:ext cx="40" cy="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Rectangle 15"/>
            <p:cNvSpPr>
              <a:spLocks noChangeArrowheads="1"/>
            </p:cNvSpPr>
            <p:nvPr/>
          </p:nvSpPr>
          <p:spPr bwMode="auto">
            <a:xfrm>
              <a:off x="3360" y="1536"/>
              <a:ext cx="21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Rectangle 16"/>
            <p:cNvSpPr>
              <a:spLocks noChangeArrowheads="1"/>
            </p:cNvSpPr>
            <p:nvPr/>
          </p:nvSpPr>
          <p:spPr bwMode="auto">
            <a:xfrm>
              <a:off x="5520" y="528"/>
              <a:ext cx="40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58" name="Picture 17" descr="E:\f02b-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68"/>
              <a:ext cx="2199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9" name="Picture 18" descr="E:\f0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528"/>
              <a:ext cx="2125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45" name="Group 42"/>
          <p:cNvGrpSpPr>
            <a:grpSpLocks/>
          </p:cNvGrpSpPr>
          <p:nvPr/>
        </p:nvGrpSpPr>
        <p:grpSpPr bwMode="auto">
          <a:xfrm>
            <a:off x="5410200" y="457200"/>
            <a:ext cx="3429000" cy="2819400"/>
            <a:chOff x="2912" y="864"/>
            <a:chExt cx="2464" cy="2112"/>
          </a:xfrm>
        </p:grpSpPr>
        <p:pic>
          <p:nvPicPr>
            <p:cNvPr id="61447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56"/>
              <a:ext cx="246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448" name="AutoShape 30"/>
            <p:cNvSpPr>
              <a:spLocks noChangeArrowheads="1"/>
            </p:cNvSpPr>
            <p:nvPr/>
          </p:nvSpPr>
          <p:spPr bwMode="auto">
            <a:xfrm rot="-9476572">
              <a:off x="4176" y="1318"/>
              <a:ext cx="128" cy="2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AutoShape 31"/>
            <p:cNvSpPr>
              <a:spLocks noChangeArrowheads="1"/>
            </p:cNvSpPr>
            <p:nvPr/>
          </p:nvSpPr>
          <p:spPr bwMode="auto">
            <a:xfrm rot="-9687817">
              <a:off x="3984" y="1534"/>
              <a:ext cx="259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AutoShape 32"/>
            <p:cNvSpPr>
              <a:spLocks noChangeArrowheads="1"/>
            </p:cNvSpPr>
            <p:nvPr/>
          </p:nvSpPr>
          <p:spPr bwMode="auto">
            <a:xfrm rot="-9521071">
              <a:off x="3752" y="1894"/>
              <a:ext cx="452" cy="5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Text Box 33"/>
            <p:cNvSpPr txBox="1">
              <a:spLocks noChangeArrowheads="1"/>
            </p:cNvSpPr>
            <p:nvPr/>
          </p:nvSpPr>
          <p:spPr bwMode="auto">
            <a:xfrm>
              <a:off x="4672" y="2480"/>
              <a:ext cx="30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00" b="0">
                  <a:solidFill>
                    <a:srgbClr val="FFFF99"/>
                  </a:solidFill>
                </a:rPr>
                <a:t>A</a:t>
              </a:r>
            </a:p>
          </p:txBody>
        </p:sp>
        <p:sp>
          <p:nvSpPr>
            <p:cNvPr id="61452" name="Text Box 34"/>
            <p:cNvSpPr txBox="1">
              <a:spLocks noChangeArrowheads="1"/>
            </p:cNvSpPr>
            <p:nvPr/>
          </p:nvSpPr>
          <p:spPr bwMode="auto">
            <a:xfrm>
              <a:off x="3519" y="2505"/>
              <a:ext cx="30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300" b="0">
                  <a:solidFill>
                    <a:srgbClr val="FFFF99"/>
                  </a:solidFill>
                </a:rPr>
                <a:t>B</a:t>
              </a:r>
            </a:p>
          </p:txBody>
        </p:sp>
        <p:sp>
          <p:nvSpPr>
            <p:cNvPr id="61453" name="Line 38"/>
            <p:cNvSpPr>
              <a:spLocks noChangeShapeType="1"/>
            </p:cNvSpPr>
            <p:nvPr/>
          </p:nvSpPr>
          <p:spPr bwMode="auto">
            <a:xfrm rot="742790" flipH="1">
              <a:off x="3976" y="1272"/>
              <a:ext cx="168" cy="12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Text Box 40"/>
            <p:cNvSpPr txBox="1">
              <a:spLocks noChangeArrowheads="1"/>
            </p:cNvSpPr>
            <p:nvPr/>
          </p:nvSpPr>
          <p:spPr bwMode="auto">
            <a:xfrm>
              <a:off x="3472" y="864"/>
              <a:ext cx="1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chemeClr val="bg1"/>
                  </a:solidFill>
                </a:rPr>
                <a:t>STEREO</a:t>
              </a:r>
              <a:r>
                <a:rPr lang="en-US" sz="1400">
                  <a:solidFill>
                    <a:schemeClr val="bg1"/>
                  </a:solidFill>
                </a:rPr>
                <a:t> Configuration</a:t>
              </a:r>
              <a:endParaRPr lang="en-US" sz="1400" i="1">
                <a:solidFill>
                  <a:schemeClr val="bg1"/>
                </a:solidFill>
              </a:endParaRPr>
            </a:p>
          </p:txBody>
        </p:sp>
      </p:grpSp>
      <p:pic>
        <p:nvPicPr>
          <p:cNvPr id="61446" name="07dec24cor2-hi1.mpg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330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900"/>
            <a:ext cx="8293100" cy="350838"/>
          </a:xfrm>
        </p:spPr>
        <p:txBody>
          <a:bodyPr/>
          <a:lstStyle/>
          <a:p>
            <a:r>
              <a:rPr lang="en-US">
                <a:latin typeface="Arial" charset="0"/>
              </a:rPr>
              <a:t>RESULT: PREDICTION OF  B FIELD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219200"/>
          </a:xfrm>
        </p:spPr>
        <p:txBody>
          <a:bodyPr/>
          <a:lstStyle/>
          <a:p>
            <a:pPr marL="231775" indent="-231775">
              <a:spcAft>
                <a:spcPct val="5000"/>
              </a:spcAft>
            </a:pPr>
            <a:r>
              <a:rPr lang="en-US">
                <a:solidFill>
                  <a:schemeClr val="tx1"/>
                </a:solidFill>
                <a:latin typeface="Arial" charset="0"/>
              </a:rPr>
              <a:t>Referring to </a:t>
            </a:r>
            <a:r>
              <a:rPr lang="nb-NO">
                <a:solidFill>
                  <a:srgbClr val="000000"/>
                </a:solidFill>
                <a:latin typeface="Arial" charset="0"/>
              </a:rPr>
              <a:t>Burlaga et al. (1981)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MC is between two vertical line show extrema of theta, T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=3-4x10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K between two vertical line, T</a:t>
            </a:r>
            <a:r>
              <a:rPr lang="en-US" baseline="-25000">
                <a:solidFill>
                  <a:schemeClr val="tx1"/>
                </a:solidFill>
                <a:latin typeface="Arial" charset="0"/>
              </a:rPr>
              <a:t>p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=6x10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K outside, model calculate T =4.3x10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K. Calculated 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and plasma data are consistent with STEREO data at 1 AU</a:t>
            </a:r>
          </a:p>
        </p:txBody>
      </p:sp>
      <p:grpSp>
        <p:nvGrpSpPr>
          <p:cNvPr id="64516" name="Group 37"/>
          <p:cNvGrpSpPr>
            <a:grpSpLocks/>
          </p:cNvGrpSpPr>
          <p:nvPr/>
        </p:nvGrpSpPr>
        <p:grpSpPr bwMode="auto">
          <a:xfrm>
            <a:off x="4572000" y="685800"/>
            <a:ext cx="4270375" cy="4616450"/>
            <a:chOff x="2880" y="600"/>
            <a:chExt cx="2736" cy="3040"/>
          </a:xfrm>
        </p:grpSpPr>
        <p:sp>
          <p:nvSpPr>
            <p:cNvPr id="64520" name="Text Box 27"/>
            <p:cNvSpPr txBox="1">
              <a:spLocks noChangeArrowheads="1"/>
            </p:cNvSpPr>
            <p:nvPr/>
          </p:nvSpPr>
          <p:spPr bwMode="auto">
            <a:xfrm>
              <a:off x="3449" y="600"/>
              <a:ext cx="192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/>
                <a:t>Interplanetary </a:t>
              </a:r>
              <a:r>
                <a:rPr lang="ja-JP" altLang="en-US" sz="1400"/>
                <a:t>“</a:t>
              </a:r>
              <a:r>
                <a:rPr lang="en-US" altLang="ja-JP" sz="1400"/>
                <a:t>Magnetic Cloud</a:t>
              </a:r>
              <a:r>
                <a:rPr lang="ja-JP" altLang="en-US" sz="1400"/>
                <a:t>”</a:t>
              </a:r>
              <a:endParaRPr lang="en-US" sz="1400"/>
            </a:p>
          </p:txBody>
        </p:sp>
        <p:pic>
          <p:nvPicPr>
            <p:cNvPr id="64521" name="Picture 12" descr="E:\f0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835"/>
              <a:ext cx="2590" cy="2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22" name="Group 26"/>
            <p:cNvGrpSpPr>
              <a:grpSpLocks/>
            </p:cNvGrpSpPr>
            <p:nvPr/>
          </p:nvGrpSpPr>
          <p:grpSpPr bwMode="auto">
            <a:xfrm>
              <a:off x="2880" y="3324"/>
              <a:ext cx="1960" cy="316"/>
              <a:chOff x="3101" y="3394"/>
              <a:chExt cx="1960" cy="316"/>
            </a:xfrm>
          </p:grpSpPr>
          <p:sp>
            <p:nvSpPr>
              <p:cNvPr id="64524" name="Text Box 20"/>
              <p:cNvSpPr txBox="1">
                <a:spLocks noChangeArrowheads="1"/>
              </p:cNvSpPr>
              <p:nvPr/>
            </p:nvSpPr>
            <p:spPr bwMode="auto">
              <a:xfrm>
                <a:off x="3101" y="3394"/>
                <a:ext cx="1960" cy="3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300" b="0"/>
                  <a:t>Angle  of intersection with flux-rope axis</a:t>
                </a:r>
              </a:p>
              <a:p>
                <a:r>
                  <a:rPr lang="en-US" sz="1300"/>
                  <a:t>      </a:t>
                </a:r>
                <a:r>
                  <a:rPr lang="en-US" sz="1300" b="0"/>
                  <a:t>       90 deg                    55 deg</a:t>
                </a:r>
                <a:endParaRPr lang="en-US" sz="1300"/>
              </a:p>
            </p:txBody>
          </p:sp>
          <p:sp>
            <p:nvSpPr>
              <p:cNvPr id="64525" name="Line 21"/>
              <p:cNvSpPr>
                <a:spLocks noChangeShapeType="1"/>
              </p:cNvSpPr>
              <p:nvPr/>
            </p:nvSpPr>
            <p:spPr bwMode="auto">
              <a:xfrm>
                <a:off x="3168" y="361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Line 22"/>
              <p:cNvSpPr>
                <a:spLocks noChangeShapeType="1"/>
              </p:cNvSpPr>
              <p:nvPr/>
            </p:nvSpPr>
            <p:spPr bwMode="auto">
              <a:xfrm flipV="1">
                <a:off x="4056" y="3616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3" name="Text Box 25"/>
            <p:cNvSpPr txBox="1">
              <a:spLocks noChangeArrowheads="1"/>
            </p:cNvSpPr>
            <p:nvPr/>
          </p:nvSpPr>
          <p:spPr bwMode="auto">
            <a:xfrm>
              <a:off x="4052" y="3159"/>
              <a:ext cx="1562" cy="1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i="1"/>
                <a:t>Kunkel and Chen</a:t>
              </a:r>
              <a:r>
                <a:rPr lang="en-US" sz="1100"/>
                <a:t> (</a:t>
              </a:r>
              <a:r>
                <a:rPr lang="en-US" sz="1100" i="1"/>
                <a:t>ApJ Lett</a:t>
              </a:r>
              <a:r>
                <a:rPr lang="en-US" sz="1100"/>
                <a:t>, 2010)</a:t>
              </a:r>
            </a:p>
          </p:txBody>
        </p:sp>
      </p:grpSp>
      <p:graphicFrame>
        <p:nvGraphicFramePr>
          <p:cNvPr id="64517" name="Object 2"/>
          <p:cNvGraphicFramePr>
            <a:graphicFrameLocks noChangeAspect="1"/>
          </p:cNvGraphicFramePr>
          <p:nvPr/>
        </p:nvGraphicFramePr>
        <p:xfrm>
          <a:off x="76200" y="838200"/>
          <a:ext cx="44370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Equation" r:id="rId5" imgW="5219700" imgH="1701800" progId="Equation.3">
                  <p:embed/>
                </p:oleObj>
              </mc:Choice>
              <mc:Fallback>
                <p:oleObj name="Equation" r:id="rId5" imgW="5219700" imgH="170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4437063" cy="1447800"/>
                      </a:xfrm>
                      <a:prstGeom prst="rect">
                        <a:avLst/>
                      </a:prstGeom>
                      <a:solidFill>
                        <a:srgbClr val="00664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/>
        </p:nvGraphicFramePr>
        <p:xfrm>
          <a:off x="76200" y="2590800"/>
          <a:ext cx="36798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Equation" r:id="rId7" imgW="3987800" imgH="1524000" progId="Equation.3">
                  <p:embed/>
                </p:oleObj>
              </mc:Choice>
              <mc:Fallback>
                <p:oleObj name="Equation" r:id="rId7" imgW="3987800" imgH="152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90800"/>
                        <a:ext cx="3679825" cy="1406525"/>
                      </a:xfrm>
                      <a:prstGeom prst="rect">
                        <a:avLst/>
                      </a:prstGeom>
                      <a:solidFill>
                        <a:srgbClr val="00664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31"/>
          <p:cNvSpPr txBox="1">
            <a:spLocks noChangeArrowheads="1"/>
          </p:cNvSpPr>
          <p:nvPr/>
        </p:nvSpPr>
        <p:spPr bwMode="auto">
          <a:xfrm>
            <a:off x="76200" y="4267200"/>
            <a:ext cx="4419600" cy="377825"/>
          </a:xfrm>
          <a:prstGeom prst="rect">
            <a:avLst/>
          </a:prstGeom>
          <a:solidFill>
            <a:srgbClr val="006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ea typeface="MS Gothic" charset="0"/>
                <a:cs typeface="MS Gothic" charset="0"/>
              </a:rPr>
              <a:t>a(t) is given by the equation of motion.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NEW MODEL</a:t>
            </a:r>
          </a:p>
        </p:txBody>
      </p:sp>
      <p:graphicFrame>
        <p:nvGraphicFramePr>
          <p:cNvPr id="70659" name="Object 4"/>
          <p:cNvGraphicFramePr>
            <a:graphicFrameLocks noChangeAspect="1"/>
          </p:cNvGraphicFramePr>
          <p:nvPr/>
        </p:nvGraphicFramePr>
        <p:xfrm>
          <a:off x="2895600" y="26670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8" name="Equation" r:id="rId3" imgW="454243" imgH="719218" progId="Equation.DSMT4">
                  <p:embed/>
                </p:oleObj>
              </mc:Choice>
              <mc:Fallback>
                <p:oleObj name="Equation" r:id="rId3" imgW="454243" imgH="7192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670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3378200" y="5041900"/>
          <a:ext cx="9144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9" name="Equation" r:id="rId5" imgW="454243" imgH="719218" progId="Equation.DSMT4">
                  <p:embed/>
                </p:oleObj>
              </mc:Choice>
              <mc:Fallback>
                <p:oleObj name="Equation" r:id="rId5" imgW="454243" imgH="7192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041900"/>
                        <a:ext cx="9144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8600" y="741363"/>
            <a:ext cx="5562600" cy="32210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2000" dirty="0">
                <a:solidFill>
                  <a:srgbClr val="008000"/>
                </a:solidFill>
              </a:rPr>
              <a:t>NON-CIRCULAR EXPANSION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dirty="0"/>
              <a:t>At apex: CME expansion is parallel to the solar wind speed:                                              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dirty="0"/>
              <a:t>At flanks: solar wind speed along CME expansion direction is near zero: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dirty="0"/>
              <a:t>CME flux rope geometry: two principle orthogonal directions of expansion       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0" dirty="0"/>
              <a:t>Simplest shape with two radii is an ellipse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b="0" dirty="0"/>
          </a:p>
        </p:txBody>
      </p:sp>
      <p:pic>
        <p:nvPicPr>
          <p:cNvPr id="70662" name="Picture 5" descr="ell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609600"/>
            <a:ext cx="29162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228600" y="4230688"/>
            <a:ext cx="5943600" cy="2324100"/>
          </a:xfrm>
          <a:prstGeom prst="rect">
            <a:avLst/>
          </a:prstGeom>
          <a:noFill/>
          <a:ln w="9525">
            <a:solidFill>
              <a:srgbClr val="3294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ea typeface="MS Gothic" charset="0"/>
                <a:cs typeface="MS Gothic" charset="0"/>
              </a:rPr>
              <a:t>Theoretical extension: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0">
                <a:ea typeface="MS Gothic" charset="0"/>
                <a:cs typeface="MS Gothic" charset="0"/>
              </a:rPr>
              <a:t>Additional coupled equations (2) of motion</a:t>
            </a:r>
            <a:endParaRPr lang="en-US" sz="2000">
              <a:ea typeface="MS Gothic" charset="0"/>
              <a:cs typeface="MS Gothic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b="0">
                <a:ea typeface="MS Gothic" charset="0"/>
                <a:cs typeface="MS Gothic" charset="0"/>
              </a:rPr>
              <a:t>Change semi-major radius: R1(Z, Sf, R2)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b="0">
                <a:ea typeface="MS Gothic" charset="0"/>
                <a:cs typeface="MS Gothic" charset="0"/>
              </a:rPr>
              <a:t>Inductance: calculated for an ellipse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b="0">
                <a:ea typeface="MS Gothic" charset="0"/>
                <a:cs typeface="MS Gothic" charset="0"/>
              </a:rPr>
              <a:t>Drag force for two orthogonal directions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b="0">
                <a:ea typeface="MS Gothic" charset="0"/>
                <a:cs typeface="MS Gothic" charset="0"/>
              </a:rPr>
              <a:t>Gravity is  perpendicular to V at the flanks</a:t>
            </a:r>
          </a:p>
        </p:txBody>
      </p:sp>
      <p:graphicFrame>
        <p:nvGraphicFramePr>
          <p:cNvPr id="70664" name="Object 11"/>
          <p:cNvGraphicFramePr>
            <a:graphicFrameLocks noChangeAspect="1"/>
          </p:cNvGraphicFramePr>
          <p:nvPr/>
        </p:nvGraphicFramePr>
        <p:xfrm>
          <a:off x="2738438" y="1377950"/>
          <a:ext cx="2054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0" name="Equation" r:id="rId7" imgW="1714500" imgH="457200" progId="Equation.3">
                  <p:embed/>
                </p:oleObj>
              </mc:Choice>
              <mc:Fallback>
                <p:oleObj name="Equation" r:id="rId7" imgW="17145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377950"/>
                        <a:ext cx="2054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11"/>
          <p:cNvGraphicFramePr>
            <a:graphicFrameLocks noChangeAspect="1"/>
          </p:cNvGraphicFramePr>
          <p:nvPr/>
        </p:nvGraphicFramePr>
        <p:xfrm>
          <a:off x="4414838" y="2146300"/>
          <a:ext cx="10969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9" imgW="914400" imgH="355600" progId="Equation.3">
                  <p:embed/>
                </p:oleObj>
              </mc:Choice>
              <mc:Fallback>
                <p:oleObj name="Equation" r:id="rId9" imgW="914400" imgH="355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146300"/>
                        <a:ext cx="10969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102516</TotalTime>
  <Words>1549</Words>
  <Application>Microsoft Macintosh PowerPoint</Application>
  <PresentationFormat>On-screen Show (4:3)</PresentationFormat>
  <Paragraphs>156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GEOMETRY OF FLUX ROPE MODEL</vt:lpstr>
      <vt:lpstr>PARAMETERS</vt:lpstr>
      <vt:lpstr>PHYSICS OF CMEs: Forces</vt:lpstr>
      <vt:lpstr>PHYSICS OF CMEs: Forces</vt:lpstr>
      <vt:lpstr>PHYSICS OF CMEs: Forces</vt:lpstr>
      <vt:lpstr>PROPAGATION OF CME and EVOLUTION OF B FIELD</vt:lpstr>
      <vt:lpstr>RESULT: PREDICTION OF  B FIELD</vt:lpstr>
      <vt:lpstr>THE NEW MODEL</vt:lpstr>
      <vt:lpstr>THE FORCES</vt:lpstr>
      <vt:lpstr>THE MOMENTUM COUPLING</vt:lpstr>
      <vt:lpstr>THE BASIC EQUATIONS</vt:lpstr>
      <vt:lpstr>SELF-INDUCTANCE FOR AN ELLIPTICAL LOOP</vt:lpstr>
      <vt:lpstr>THEORETICAL RESULTS</vt:lpstr>
      <vt:lpstr>THEORETICAL RESULTS</vt:lpstr>
      <vt:lpstr>THEORETICAL RESULTS</vt:lpstr>
      <vt:lpstr>SUMMARY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CORONAL  MASS  EJECTIONS  (CMEs)</dc:title>
  <dc:creator>j chen</dc:creator>
  <cp:lastModifiedBy>Valbona Kunkel</cp:lastModifiedBy>
  <cp:revision>709</cp:revision>
  <cp:lastPrinted>2013-06-03T09:10:29Z</cp:lastPrinted>
  <dcterms:created xsi:type="dcterms:W3CDTF">2001-09-26T00:35:57Z</dcterms:created>
  <dcterms:modified xsi:type="dcterms:W3CDTF">2013-06-18T08:15:35Z</dcterms:modified>
</cp:coreProperties>
</file>