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76" r:id="rId4"/>
    <p:sldId id="260" r:id="rId5"/>
    <p:sldId id="261" r:id="rId6"/>
    <p:sldId id="262" r:id="rId7"/>
    <p:sldId id="263" r:id="rId8"/>
    <p:sldId id="264" r:id="rId9"/>
    <p:sldId id="265" r:id="rId10"/>
    <p:sldId id="272" r:id="rId11"/>
    <p:sldId id="273" r:id="rId12"/>
    <p:sldId id="267" r:id="rId13"/>
    <p:sldId id="268" r:id="rId14"/>
    <p:sldId id="274" r:id="rId15"/>
    <p:sldId id="275" r:id="rId16"/>
    <p:sldId id="269" r:id="rId17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24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C32AB-8D37-4769-B246-391080AFB1E1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D388E-8CB8-43FA-B8A8-43809C23F6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3784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D388E-8CB8-43FA-B8A8-43809C23F6B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D388E-8CB8-43FA-B8A8-43809C23F6B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D388E-8CB8-43FA-B8A8-43809C23F6B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D388E-8CB8-43FA-B8A8-43809C23F6B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D388E-8CB8-43FA-B8A8-43809C23F6B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D388E-8CB8-43FA-B8A8-43809C23F6B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D388E-8CB8-43FA-B8A8-43809C23F6B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D388E-8CB8-43FA-B8A8-43809C23F6B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D388E-8CB8-43FA-B8A8-43809C23F6B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D388E-8CB8-43FA-B8A8-43809C23F6B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D388E-8CB8-43FA-B8A8-43809C23F6B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D388E-8CB8-43FA-B8A8-43809C23F6B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D388E-8CB8-43FA-B8A8-43809C23F6B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D388E-8CB8-43FA-B8A8-43809C23F6B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D388E-8CB8-43FA-B8A8-43809C23F6B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D388E-8CB8-43FA-B8A8-43809C23F6B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363B-F224-48DB-9A58-1F2548AA4C2B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DFC-D70B-4908-9823-50AD8151CD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363B-F224-48DB-9A58-1F2548AA4C2B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DFC-D70B-4908-9823-50AD8151CD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363B-F224-48DB-9A58-1F2548AA4C2B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DFC-D70B-4908-9823-50AD8151CD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363B-F224-48DB-9A58-1F2548AA4C2B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DFC-D70B-4908-9823-50AD8151CD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363B-F224-48DB-9A58-1F2548AA4C2B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DFC-D70B-4908-9823-50AD8151CD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363B-F224-48DB-9A58-1F2548AA4C2B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DFC-D70B-4908-9823-50AD8151CD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363B-F224-48DB-9A58-1F2548AA4C2B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DFC-D70B-4908-9823-50AD8151CD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363B-F224-48DB-9A58-1F2548AA4C2B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DFC-D70B-4908-9823-50AD8151CD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363B-F224-48DB-9A58-1F2548AA4C2B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DFC-D70B-4908-9823-50AD8151CD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363B-F224-48DB-9A58-1F2548AA4C2B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DFC-D70B-4908-9823-50AD8151CD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363B-F224-48DB-9A58-1F2548AA4C2B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DFC-D70B-4908-9823-50AD8151CD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1363B-F224-48DB-9A58-1F2548AA4C2B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16DFC-D70B-4908-9823-50AD8151CD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!DATA\WS-10\conference\presntation\lvl-1.5.mpeg" TargetMode="Externa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!DATA\WS-10\conference\presntation\lvl-1.5+2.0.mpeg" TargetMode="Externa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daw.gsfc.nasa.gov/CME_list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04" y="476672"/>
            <a:ext cx="89154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Influence of the Magnetic Decay Index Spatial Distribution on the Kinematics of the Solar Eruptive Prominence</a:t>
            </a: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00472" y="2285992"/>
            <a:ext cx="9577064" cy="445537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i="1" u="sng" dirty="0" err="1" smtClean="0"/>
              <a:t>Myshyakov</a:t>
            </a:r>
            <a:r>
              <a:rPr lang="en-US" sz="2400" i="1" u="sng" dirty="0" smtClean="0"/>
              <a:t> I.</a:t>
            </a:r>
            <a:r>
              <a:rPr lang="en-US" sz="2400" baseline="30000" dirty="0" smtClean="0"/>
              <a:t>1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Tsvetkov</a:t>
            </a:r>
            <a:r>
              <a:rPr lang="en-US" sz="2400" i="1" dirty="0" smtClean="0"/>
              <a:t> Ts.</a:t>
            </a:r>
            <a:r>
              <a:rPr lang="en-US" sz="2400" baseline="30000" dirty="0" smtClean="0"/>
              <a:t>2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Petrov</a:t>
            </a:r>
            <a:r>
              <a:rPr lang="en-US" sz="2400" i="1" dirty="0" smtClean="0"/>
              <a:t> N.</a:t>
            </a:r>
            <a:r>
              <a:rPr lang="en-US" sz="2400" baseline="30000" dirty="0" smtClean="0"/>
              <a:t>2</a:t>
            </a:r>
            <a:endParaRPr lang="ru-RU" sz="2400" i="1" dirty="0" smtClean="0"/>
          </a:p>
          <a:p>
            <a:pPr marL="0" indent="0" algn="just">
              <a:buNone/>
            </a:pPr>
            <a:endParaRPr lang="ru-RU" sz="2000" dirty="0" smtClean="0"/>
          </a:p>
          <a:p>
            <a:pPr>
              <a:buNone/>
            </a:pPr>
            <a:r>
              <a:rPr lang="en-US" sz="2000" baseline="30000" dirty="0" smtClean="0"/>
              <a:t>1</a:t>
            </a:r>
            <a:r>
              <a:rPr lang="en-US" sz="2000" dirty="0" smtClean="0"/>
              <a:t> Institute of Solar-Terrestrial Physics, SB RAS, Russia </a:t>
            </a:r>
            <a:endParaRPr lang="ru-RU" sz="2000" dirty="0" smtClean="0"/>
          </a:p>
          <a:p>
            <a:pPr>
              <a:buNone/>
            </a:pPr>
            <a:r>
              <a:rPr lang="en-US" sz="2000" baseline="30000" dirty="0" smtClean="0"/>
              <a:t>2</a:t>
            </a:r>
            <a:r>
              <a:rPr lang="en-US" sz="2000" dirty="0" smtClean="0"/>
              <a:t> Institute of Astronomy and National Astronomical Observatory, BAS, Bulgaria</a:t>
            </a:r>
            <a:endParaRPr lang="ru-RU" sz="2000" dirty="0" smtClean="0"/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en-US" sz="2400" dirty="0" err="1" smtClean="0"/>
              <a:t>XVIth</a:t>
            </a:r>
            <a:r>
              <a:rPr lang="en-US" sz="2400" dirty="0" smtClean="0"/>
              <a:t> </a:t>
            </a:r>
            <a:r>
              <a:rPr lang="en-US" sz="2400" dirty="0" err="1" smtClean="0"/>
              <a:t>Hvar</a:t>
            </a:r>
            <a:r>
              <a:rPr lang="en-US" sz="2400" dirty="0" smtClean="0"/>
              <a:t> Astrophysical Colloquium</a:t>
            </a:r>
          </a:p>
          <a:p>
            <a:pPr marL="0" indent="0" algn="ctr">
              <a:buNone/>
            </a:pPr>
            <a:r>
              <a:rPr lang="en-US" sz="2400" dirty="0" smtClean="0"/>
              <a:t>24 – 28 September 2018</a:t>
            </a:r>
          </a:p>
          <a:p>
            <a:pPr marL="0" indent="0" algn="ctr">
              <a:buNone/>
            </a:pPr>
            <a:r>
              <a:rPr lang="en-US" sz="2400" dirty="0" err="1" smtClean="0"/>
              <a:t>Hvar</a:t>
            </a:r>
            <a:r>
              <a:rPr lang="en-US" sz="2400" dirty="0" smtClean="0"/>
              <a:t>, Croatia</a:t>
            </a:r>
            <a:endParaRPr lang="ru-RU" sz="2400" dirty="0" smtClean="0"/>
          </a:p>
          <a:p>
            <a:pPr marL="0" indent="0" algn="ctr"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Neutral line over HMI/AIA 304 Å image, 24 February 0:00 UT</a:t>
            </a:r>
            <a:endParaRPr lang="ru-RU" dirty="0"/>
          </a:p>
        </p:txBody>
      </p:sp>
      <p:grpSp>
        <p:nvGrpSpPr>
          <p:cNvPr id="3" name="Группа 8"/>
          <p:cNvGrpSpPr/>
          <p:nvPr/>
        </p:nvGrpSpPr>
        <p:grpSpPr>
          <a:xfrm>
            <a:off x="380968" y="1785926"/>
            <a:ext cx="9215502" cy="3760470"/>
            <a:chOff x="361222" y="1383042"/>
            <a:chExt cx="9215502" cy="3760470"/>
          </a:xfrm>
        </p:grpSpPr>
        <p:pic>
          <p:nvPicPr>
            <p:cNvPr id="6" name="Рисунок 5" descr=" 15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33789" y="1383042"/>
              <a:ext cx="4742935" cy="3760470"/>
            </a:xfrm>
            <a:prstGeom prst="rect">
              <a:avLst/>
            </a:prstGeom>
          </p:spPr>
        </p:pic>
        <p:pic>
          <p:nvPicPr>
            <p:cNvPr id="8" name="Рисунок 7" descr="  5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1222" y="1383042"/>
              <a:ext cx="4742935" cy="376047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38092" y="5760710"/>
            <a:ext cx="9429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White contour – boundaries of the computational domain</a:t>
            </a:r>
          </a:p>
          <a:p>
            <a:pPr algn="ctr"/>
            <a:r>
              <a:rPr lang="en-US" sz="2400" dirty="0" smtClean="0"/>
              <a:t>Yellow contour – reconstructed neutral line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Neutral line over HMI/AIA 304 Å image, 25 February 0:00 UT</a:t>
            </a:r>
            <a:endParaRPr lang="ru-RU" dirty="0"/>
          </a:p>
        </p:txBody>
      </p:sp>
      <p:grpSp>
        <p:nvGrpSpPr>
          <p:cNvPr id="3" name="Группа 8"/>
          <p:cNvGrpSpPr/>
          <p:nvPr/>
        </p:nvGrpSpPr>
        <p:grpSpPr>
          <a:xfrm>
            <a:off x="634490" y="1785926"/>
            <a:ext cx="8637020" cy="3760470"/>
            <a:chOff x="634490" y="1383042"/>
            <a:chExt cx="8637020" cy="3760470"/>
          </a:xfrm>
        </p:grpSpPr>
        <p:pic>
          <p:nvPicPr>
            <p:cNvPr id="6" name="Рисунок 5" descr=" 15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10124" y="1383042"/>
              <a:ext cx="4461386" cy="3760470"/>
            </a:xfrm>
            <a:prstGeom prst="rect">
              <a:avLst/>
            </a:prstGeom>
          </p:spPr>
        </p:pic>
        <p:pic>
          <p:nvPicPr>
            <p:cNvPr id="8" name="Рисунок 7" descr="  5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4490" y="1383042"/>
              <a:ext cx="4461386" cy="376047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38092" y="5760710"/>
            <a:ext cx="9429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White contour – boundaries of the computational domain</a:t>
            </a:r>
          </a:p>
          <a:p>
            <a:pPr algn="ctr"/>
            <a:r>
              <a:rPr lang="en-US" sz="2400" dirty="0" smtClean="0"/>
              <a:t>Yellow contour – reconstructed neutral line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Magnetic decay index</a:t>
            </a:r>
            <a:endParaRPr lang="ru-RU" dirty="0"/>
          </a:p>
        </p:txBody>
      </p:sp>
      <p:pic>
        <p:nvPicPr>
          <p:cNvPr id="5" name="lvl-1.5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33856" y="1428736"/>
            <a:ext cx="7638288" cy="5184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Magnetic decay index,</a:t>
            </a:r>
            <a:br>
              <a:rPr lang="en-US" dirty="0" smtClean="0"/>
            </a:br>
            <a:r>
              <a:rPr lang="en-US" dirty="0" smtClean="0"/>
              <a:t>25 February 0:00 UT</a:t>
            </a:r>
            <a:endParaRPr lang="ru-RU" dirty="0"/>
          </a:p>
        </p:txBody>
      </p:sp>
      <p:pic>
        <p:nvPicPr>
          <p:cNvPr id="7" name="Рисунок 6" descr="triggered_accelera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16" y="4143039"/>
            <a:ext cx="4715534" cy="25721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81562" y="4071942"/>
            <a:ext cx="50244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Green contour marks decay index level </a:t>
            </a:r>
            <a:r>
              <a:rPr lang="en-US" sz="2000" i="1" dirty="0" smtClean="0"/>
              <a:t>n</a:t>
            </a:r>
            <a:r>
              <a:rPr lang="en-US" sz="2000" dirty="0" smtClean="0"/>
              <a:t> = </a:t>
            </a:r>
            <a:r>
              <a:rPr lang="en-US" sz="2000" b="1" dirty="0" smtClean="0"/>
              <a:t>1.5</a:t>
            </a:r>
          </a:p>
          <a:p>
            <a:endParaRPr lang="en-US" sz="2000" dirty="0" smtClean="0"/>
          </a:p>
          <a:p>
            <a:r>
              <a:rPr lang="en-US" sz="2000" dirty="0" smtClean="0"/>
              <a:t>Acceleration started when apex of the prominence reached height of</a:t>
            </a:r>
          </a:p>
          <a:p>
            <a:r>
              <a:rPr lang="en-US" sz="2000" b="1" dirty="0" smtClean="0"/>
              <a:t>180</a:t>
            </a:r>
            <a:r>
              <a:rPr lang="en-US" sz="2000" dirty="0" smtClean="0"/>
              <a:t> – </a:t>
            </a:r>
            <a:r>
              <a:rPr lang="en-US" sz="2000" b="1" dirty="0" smtClean="0"/>
              <a:t>190</a:t>
            </a:r>
            <a:r>
              <a:rPr lang="en-US" sz="2000" dirty="0" smtClean="0"/>
              <a:t> </a:t>
            </a:r>
            <a:r>
              <a:rPr lang="en-US" sz="2000" i="1" dirty="0" smtClean="0"/>
              <a:t>Mm</a:t>
            </a:r>
          </a:p>
          <a:p>
            <a:endParaRPr lang="en-US" sz="2000" dirty="0" smtClean="0"/>
          </a:p>
          <a:p>
            <a:r>
              <a:rPr lang="en-US" sz="2000" dirty="0" smtClean="0"/>
              <a:t>Transverse size of the prominence, estimated from SDO/AIA 304 Å image was up to </a:t>
            </a:r>
            <a:r>
              <a:rPr lang="en-US" sz="2000" b="1" dirty="0" smtClean="0"/>
              <a:t>100</a:t>
            </a:r>
            <a:r>
              <a:rPr lang="en-US" sz="2000" dirty="0" smtClean="0"/>
              <a:t> </a:t>
            </a:r>
            <a:r>
              <a:rPr lang="en-US" sz="2000" i="1" dirty="0" smtClean="0"/>
              <a:t>Mm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7606" y="1531283"/>
            <a:ext cx="9770788" cy="2468880"/>
            <a:chOff x="23778" y="1174434"/>
            <a:chExt cx="9770788" cy="2468880"/>
          </a:xfrm>
        </p:grpSpPr>
        <p:pic>
          <p:nvPicPr>
            <p:cNvPr id="9" name="Рисунок 8" descr=" 46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778" y="1174434"/>
              <a:ext cx="3627120" cy="2468880"/>
            </a:xfrm>
            <a:prstGeom prst="rect">
              <a:avLst/>
            </a:prstGeom>
          </p:spPr>
        </p:pic>
        <p:pic>
          <p:nvPicPr>
            <p:cNvPr id="10" name="Рисунок 9" descr=" 50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95612" y="1174434"/>
              <a:ext cx="3627120" cy="2468880"/>
            </a:xfrm>
            <a:prstGeom prst="rect">
              <a:avLst/>
            </a:prstGeom>
          </p:spPr>
        </p:pic>
        <p:pic>
          <p:nvPicPr>
            <p:cNvPr id="11" name="Рисунок 10" descr=" 53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67446" y="1174434"/>
              <a:ext cx="3627120" cy="246888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666720" y="4357694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dependent</a:t>
            </a:r>
          </a:p>
          <a:p>
            <a:r>
              <a:rPr lang="en-US" dirty="0" smtClean="0"/>
              <a:t>height profile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Magnetic decay index, higher altitudes</a:t>
            </a:r>
            <a:endParaRPr lang="ru-RU" dirty="0"/>
          </a:p>
        </p:txBody>
      </p:sp>
      <p:pic>
        <p:nvPicPr>
          <p:cNvPr id="4" name="lvl-1.5+2.0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33856" y="1428736"/>
            <a:ext cx="7638288" cy="5184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Magnetic decay index,</a:t>
            </a:r>
            <a:br>
              <a:rPr lang="en-US" dirty="0" smtClean="0"/>
            </a:br>
            <a:r>
              <a:rPr lang="en-US" dirty="0" smtClean="0"/>
              <a:t>25 February 0:00 UT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59497" y="1531624"/>
            <a:ext cx="9787006" cy="2468880"/>
            <a:chOff x="23778" y="1531624"/>
            <a:chExt cx="9787006" cy="2468880"/>
          </a:xfrm>
        </p:grpSpPr>
        <p:pic>
          <p:nvPicPr>
            <p:cNvPr id="3" name="Рисунок 2" descr="img053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78" y="1531624"/>
              <a:ext cx="3627120" cy="2468880"/>
            </a:xfrm>
            <a:prstGeom prst="rect">
              <a:avLst/>
            </a:prstGeom>
          </p:spPr>
        </p:pic>
        <p:pic>
          <p:nvPicPr>
            <p:cNvPr id="4" name="Рисунок 3" descr="img078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5612" y="1531624"/>
              <a:ext cx="3627120" cy="2468880"/>
            </a:xfrm>
            <a:prstGeom prst="rect">
              <a:avLst/>
            </a:prstGeom>
          </p:spPr>
        </p:pic>
        <p:pic>
          <p:nvPicPr>
            <p:cNvPr id="5" name="Рисунок 4" descr="img098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83664" y="1531624"/>
              <a:ext cx="3627120" cy="246888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024174" y="4071942"/>
            <a:ext cx="68818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	Green contour marks decay index level </a:t>
            </a:r>
            <a:r>
              <a:rPr lang="en-US" sz="2000" i="1" dirty="0" smtClean="0"/>
              <a:t>n</a:t>
            </a:r>
            <a:r>
              <a:rPr lang="en-US" sz="2000" dirty="0" smtClean="0"/>
              <a:t> = </a:t>
            </a:r>
            <a:r>
              <a:rPr lang="en-US" sz="2000" b="1" dirty="0" smtClean="0"/>
              <a:t>1.5</a:t>
            </a:r>
          </a:p>
          <a:p>
            <a:r>
              <a:rPr lang="en-US" sz="2000" dirty="0" smtClean="0"/>
              <a:t>	Red contour marks decay index level </a:t>
            </a:r>
            <a:r>
              <a:rPr lang="en-US" sz="2000" i="1" dirty="0" smtClean="0"/>
              <a:t>n</a:t>
            </a:r>
            <a:r>
              <a:rPr lang="en-US" sz="2000" dirty="0" smtClean="0"/>
              <a:t> = </a:t>
            </a:r>
            <a:r>
              <a:rPr lang="en-US" sz="2000" b="1" dirty="0" smtClean="0"/>
              <a:t>2.0</a:t>
            </a:r>
          </a:p>
          <a:p>
            <a:endParaRPr lang="en-US" sz="2000" b="1" dirty="0" smtClean="0"/>
          </a:p>
          <a:p>
            <a:r>
              <a:rPr lang="en-US" sz="2000" dirty="0" err="1" smtClean="0"/>
              <a:t>Torok</a:t>
            </a:r>
            <a:r>
              <a:rPr lang="en-US" sz="2000" dirty="0" smtClean="0"/>
              <a:t> T. and B. </a:t>
            </a:r>
            <a:r>
              <a:rPr lang="en-US" sz="2000" dirty="0" err="1" smtClean="0"/>
              <a:t>Kliem</a:t>
            </a:r>
            <a:r>
              <a:rPr lang="en-US" sz="2000" dirty="0" smtClean="0"/>
              <a:t>, 2007, Astron. </a:t>
            </a:r>
            <a:r>
              <a:rPr lang="en-US" sz="2000" dirty="0" err="1" smtClean="0"/>
              <a:t>Nachr</a:t>
            </a:r>
            <a:r>
              <a:rPr lang="en-US" sz="2000" dirty="0" smtClean="0"/>
              <a:t>., 328, 8, 743-746</a:t>
            </a:r>
          </a:p>
          <a:p>
            <a:endParaRPr lang="en-US" sz="2000" dirty="0" smtClean="0"/>
          </a:p>
          <a:p>
            <a:r>
              <a:rPr lang="en-US" sz="2000" dirty="0" smtClean="0"/>
              <a:t>CME’s acceleration depends on steepness of the field decrease.</a:t>
            </a:r>
          </a:p>
          <a:p>
            <a:endParaRPr lang="en-US" sz="2000" b="1" dirty="0" smtClean="0"/>
          </a:p>
          <a:p>
            <a:r>
              <a:rPr lang="nb-NO" sz="2000" u="sng" dirty="0" smtClean="0">
                <a:hlinkClick r:id="rId6"/>
              </a:rPr>
              <a:t>http://</a:t>
            </a:r>
            <a:r>
              <a:rPr lang="nb-NO" sz="2000" u="sng" dirty="0" smtClean="0">
                <a:hlinkClick r:id="rId6"/>
              </a:rPr>
              <a:t>cdaw.gsfc.nasa.gov/CME_list</a:t>
            </a:r>
            <a:r>
              <a:rPr lang="nb-NO" sz="2000" u="sng" dirty="0" smtClean="0"/>
              <a:t> </a:t>
            </a:r>
            <a:r>
              <a:rPr lang="en-US" sz="2000" dirty="0" smtClean="0"/>
              <a:t>CME </a:t>
            </a:r>
            <a:r>
              <a:rPr lang="en-US" sz="2000" dirty="0" smtClean="0"/>
              <a:t>speed = </a:t>
            </a:r>
            <a:r>
              <a:rPr lang="en-US" sz="2000" b="1" dirty="0" smtClean="0"/>
              <a:t>622.4</a:t>
            </a:r>
            <a:r>
              <a:rPr lang="en-US" sz="2000" dirty="0" smtClean="0"/>
              <a:t> </a:t>
            </a:r>
            <a:r>
              <a:rPr lang="en-US" sz="2000" i="1" dirty="0" smtClean="0"/>
              <a:t>km/s</a:t>
            </a:r>
            <a:endParaRPr lang="en-US" sz="2000" dirty="0" smtClean="0"/>
          </a:p>
        </p:txBody>
      </p:sp>
      <p:pic>
        <p:nvPicPr>
          <p:cNvPr id="8" name="Рисунок 7" descr="20130227_063605_lasc2aia19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216" y="4071942"/>
            <a:ext cx="2682240" cy="2682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23844" y="1928802"/>
            <a:ext cx="88583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Height of the prominence for several days before the eruption was estimated. It was found, that different parts of the prominence were located at different heights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The height at which magnetic decay index reached critical value are </a:t>
            </a:r>
            <a:r>
              <a:rPr lang="en-US" sz="2400" smtClean="0"/>
              <a:t>in agreement with </a:t>
            </a:r>
            <a:r>
              <a:rPr lang="en-US" sz="2400" dirty="0" smtClean="0"/>
              <a:t>the height where prominence lost its equilibrium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At higher altitudes magnetic field continues to decrease sufficiently rapidly, that is in agreement with average speed of the produced CME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23844" y="1928802"/>
            <a:ext cx="88583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Consider sequence of SDO/AIA images </a:t>
            </a:r>
            <a:r>
              <a:rPr lang="en-US" sz="2400" smtClean="0"/>
              <a:t>of an </a:t>
            </a:r>
            <a:r>
              <a:rPr lang="en-US" sz="2400" dirty="0" smtClean="0"/>
              <a:t>eruptive prominence prior and during its eruption in order to determine height of the prominence when it had lost the equilibrium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Perform extrapolation of the coronal magnetic field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Based on the obtained results investigate whether configuration of the coronal magnetic field could lead to the prominence eruption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Prominence equilibrium model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5482324" y="3951054"/>
            <a:ext cx="33575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j</a:t>
            </a:r>
            <a:r>
              <a:rPr lang="en-US" sz="2000" dirty="0" smtClean="0"/>
              <a:t> – current density</a:t>
            </a:r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err="1" smtClean="0"/>
              <a:t>F</a:t>
            </a:r>
            <a:r>
              <a:rPr lang="en-US" sz="2000" baseline="-25000" dirty="0" err="1" smtClean="0"/>
              <a:t>j</a:t>
            </a:r>
            <a:r>
              <a:rPr lang="en-US" sz="2000" dirty="0" smtClean="0"/>
              <a:t> – Lorentz force, produced by mirror current</a:t>
            </a:r>
          </a:p>
          <a:p>
            <a:endParaRPr lang="en-US" sz="2000" b="1" dirty="0" smtClean="0"/>
          </a:p>
          <a:p>
            <a:r>
              <a:rPr lang="en-US" sz="2000" b="1" dirty="0" err="1" smtClean="0"/>
              <a:t>F</a:t>
            </a:r>
            <a:r>
              <a:rPr lang="en-US" sz="2000" baseline="-25000" dirty="0" err="1" smtClean="0"/>
              <a:t>Bex</a:t>
            </a:r>
            <a:r>
              <a:rPr lang="en-US" sz="2000" dirty="0" smtClean="0"/>
              <a:t> – Lorentz force, produced by external magnetic field</a:t>
            </a:r>
            <a:endParaRPr lang="ru-RU" sz="2000" dirty="0" smtClean="0"/>
          </a:p>
          <a:p>
            <a:endParaRPr lang="en-US" sz="2000" dirty="0" smtClean="0"/>
          </a:p>
          <a:p>
            <a:r>
              <a:rPr lang="en-US" sz="2000" b="1" dirty="0" err="1" smtClean="0"/>
              <a:t>B</a:t>
            </a:r>
            <a:r>
              <a:rPr lang="en-US" sz="2000" baseline="-25000" dirty="0" err="1" smtClean="0"/>
              <a:t>ex</a:t>
            </a:r>
            <a:r>
              <a:rPr lang="en-US" sz="2000" dirty="0" smtClean="0"/>
              <a:t> – external magnetic field</a:t>
            </a:r>
            <a:endParaRPr lang="ru-RU" sz="2000" dirty="0" smtClean="0"/>
          </a:p>
        </p:txBody>
      </p:sp>
      <p:grpSp>
        <p:nvGrpSpPr>
          <p:cNvPr id="33" name="Группа 32"/>
          <p:cNvGrpSpPr/>
          <p:nvPr/>
        </p:nvGrpSpPr>
        <p:grpSpPr>
          <a:xfrm>
            <a:off x="1064568" y="3994103"/>
            <a:ext cx="3709076" cy="2675257"/>
            <a:chOff x="1208584" y="3469305"/>
            <a:chExt cx="3709076" cy="3344071"/>
          </a:xfrm>
        </p:grpSpPr>
        <p:sp>
          <p:nvSpPr>
            <p:cNvPr id="30" name="Стрелка вправо 29"/>
            <p:cNvSpPr/>
            <p:nvPr/>
          </p:nvSpPr>
          <p:spPr>
            <a:xfrm rot="11404958">
              <a:off x="1541447" y="5857968"/>
              <a:ext cx="3024336" cy="360040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1208584" y="5036951"/>
              <a:ext cx="3709076" cy="857256"/>
            </a:xfrm>
            <a:prstGeom prst="parallelogram">
              <a:avLst/>
            </a:prstGeom>
            <a:solidFill>
              <a:schemeClr val="accent1">
                <a:alpha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Двойная стрелка вверх/вниз 17"/>
            <p:cNvSpPr/>
            <p:nvPr/>
          </p:nvSpPr>
          <p:spPr>
            <a:xfrm>
              <a:off x="3045452" y="3469305"/>
              <a:ext cx="185739" cy="171451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24808" y="439994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/>
                <a:t>F</a:t>
              </a:r>
              <a:r>
                <a:rPr lang="en-US" sz="2800" baseline="-25000" dirty="0" err="1" smtClean="0"/>
                <a:t>Bex</a:t>
              </a:r>
              <a:endParaRPr lang="ru-RU" sz="2800" dirty="0" smtClean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24808" y="3508469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/>
                <a:t>F</a:t>
              </a:r>
              <a:r>
                <a:rPr lang="en-US" sz="2800" baseline="-25000" dirty="0" err="1" smtClean="0"/>
                <a:t>j</a:t>
              </a:r>
              <a:endParaRPr lang="ru-RU" sz="2800" dirty="0" smtClean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93324" y="4300557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/>
                <a:t>B</a:t>
              </a:r>
              <a:r>
                <a:rPr lang="en-US" sz="2800" baseline="-25000" dirty="0" err="1" smtClean="0"/>
                <a:t>ex</a:t>
              </a:r>
              <a:endParaRPr lang="ru-RU" sz="2800" dirty="0" smtClean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51790" y="6290156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-j</a:t>
              </a:r>
              <a:endParaRPr lang="ru-RU" sz="2800" dirty="0" smtClean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648744" y="5120026"/>
              <a:ext cx="22145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Photosphere</a:t>
              </a:r>
              <a:endParaRPr lang="ru-RU" sz="2800" dirty="0" smtClean="0"/>
            </a:p>
          </p:txBody>
        </p:sp>
        <p:sp>
          <p:nvSpPr>
            <p:cNvPr id="29" name="Стрелка вправо 28"/>
            <p:cNvSpPr/>
            <p:nvPr/>
          </p:nvSpPr>
          <p:spPr>
            <a:xfrm rot="630350">
              <a:off x="1605292" y="4175705"/>
              <a:ext cx="3024336" cy="360040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трелка влево 18"/>
            <p:cNvSpPr/>
            <p:nvPr/>
          </p:nvSpPr>
          <p:spPr>
            <a:xfrm rot="19407138">
              <a:off x="2376907" y="4590887"/>
              <a:ext cx="857256" cy="214314"/>
            </a:xfrm>
            <a:prstGeom prst="lef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04190" y="3887673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j</a:t>
              </a:r>
              <a:endParaRPr lang="ru-RU" sz="2800" dirty="0" smtClean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128" y="1355030"/>
            <a:ext cx="26574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809728" y="171358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Kuperus</a:t>
            </a:r>
            <a:r>
              <a:rPr lang="en-US" dirty="0" smtClean="0"/>
              <a:t>, M. and M.A. </a:t>
            </a:r>
            <a:r>
              <a:rPr lang="en-US" dirty="0" err="1" smtClean="0"/>
              <a:t>Raadu</a:t>
            </a:r>
            <a:r>
              <a:rPr lang="en-US" dirty="0" smtClean="0"/>
              <a:t>, 1974, </a:t>
            </a:r>
            <a:r>
              <a:rPr lang="en-US" dirty="0" err="1" smtClean="0"/>
              <a:t>Astron&amp;Astrophys</a:t>
            </a:r>
            <a:r>
              <a:rPr lang="en-US" dirty="0" smtClean="0"/>
              <a:t>., 31: 1189-193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352600" y="3502749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Van Tend W. and M. </a:t>
            </a:r>
            <a:r>
              <a:rPr lang="en-US" dirty="0" err="1" smtClean="0"/>
              <a:t>Kuperus</a:t>
            </a:r>
            <a:r>
              <a:rPr lang="en-US" dirty="0" smtClean="0"/>
              <a:t>, 1978, Solar Phys., 59: 115-127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Арка 8"/>
          <p:cNvSpPr/>
          <p:nvPr/>
        </p:nvSpPr>
        <p:spPr>
          <a:xfrm rot="10800000">
            <a:off x="1381100" y="3237486"/>
            <a:ext cx="3786214" cy="3071834"/>
          </a:xfrm>
          <a:prstGeom prst="blockArc">
            <a:avLst>
              <a:gd name="adj1" fmla="val 10800000"/>
              <a:gd name="adj2" fmla="val 20207"/>
              <a:gd name="adj3" fmla="val 8875"/>
            </a:avLst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523844" y="4309056"/>
            <a:ext cx="5572164" cy="857256"/>
          </a:xfrm>
          <a:prstGeom prst="parallelogram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трелка вверх/вниз 17"/>
          <p:cNvSpPr/>
          <p:nvPr/>
        </p:nvSpPr>
        <p:spPr>
          <a:xfrm>
            <a:off x="3195625" y="2523106"/>
            <a:ext cx="185739" cy="171451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Torus instability</a:t>
            </a:r>
            <a:endParaRPr lang="ru-RU" dirty="0"/>
          </a:p>
        </p:txBody>
      </p:sp>
      <p:sp>
        <p:nvSpPr>
          <p:cNvPr id="7" name="Арка 6"/>
          <p:cNvSpPr/>
          <p:nvPr/>
        </p:nvSpPr>
        <p:spPr>
          <a:xfrm>
            <a:off x="1381100" y="3237486"/>
            <a:ext cx="3786214" cy="3071834"/>
          </a:xfrm>
          <a:prstGeom prst="blockArc">
            <a:avLst>
              <a:gd name="adj1" fmla="val 10800000"/>
              <a:gd name="adj2" fmla="val 20207"/>
              <a:gd name="adj3" fmla="val 88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393853">
            <a:off x="3881430" y="3451800"/>
            <a:ext cx="328612" cy="1143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Арка 11"/>
          <p:cNvSpPr/>
          <p:nvPr/>
        </p:nvSpPr>
        <p:spPr>
          <a:xfrm>
            <a:off x="1381100" y="3237486"/>
            <a:ext cx="3786214" cy="3071834"/>
          </a:xfrm>
          <a:prstGeom prst="blockArc">
            <a:avLst>
              <a:gd name="adj1" fmla="val 15609610"/>
              <a:gd name="adj2" fmla="val 16845205"/>
              <a:gd name="adj3" fmla="val 8619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трелка влево 18"/>
          <p:cNvSpPr/>
          <p:nvPr/>
        </p:nvSpPr>
        <p:spPr>
          <a:xfrm rot="19407138">
            <a:off x="2523097" y="3509147"/>
            <a:ext cx="857256" cy="214314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20066859">
            <a:off x="2322868" y="3488271"/>
            <a:ext cx="328612" cy="1143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0800000">
            <a:off x="3114663" y="6123581"/>
            <a:ext cx="328612" cy="1143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381364" y="380899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</a:t>
            </a:r>
            <a:r>
              <a:rPr lang="en-US" sz="2800" baseline="-25000" dirty="0" smtClean="0"/>
              <a:t>L</a:t>
            </a:r>
            <a:endParaRPr lang="ru-RU" sz="28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3381364" y="252310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F</a:t>
            </a:r>
            <a:r>
              <a:rPr lang="en-US" sz="2800" baseline="-25000" dirty="0" err="1" smtClean="0"/>
              <a:t>h</a:t>
            </a:r>
            <a:endParaRPr lang="ru-RU" sz="28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2524108" y="3813753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B</a:t>
            </a:r>
            <a:r>
              <a:rPr lang="en-US" sz="2800" baseline="-25000" dirty="0" err="1" smtClean="0"/>
              <a:t>ex</a:t>
            </a:r>
            <a:endParaRPr lang="ru-RU" sz="28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3167050" y="5562261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j</a:t>
            </a:r>
            <a:endParaRPr lang="ru-RU" sz="28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6381760" y="2442368"/>
            <a:ext cx="33575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</a:t>
            </a:r>
            <a:r>
              <a:rPr lang="en-US" sz="2400" dirty="0" smtClean="0"/>
              <a:t> – current density</a:t>
            </a:r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err="1" smtClean="0"/>
              <a:t>F</a:t>
            </a:r>
            <a:r>
              <a:rPr lang="en-US" sz="2400" baseline="-25000" dirty="0" err="1" smtClean="0"/>
              <a:t>h</a:t>
            </a:r>
            <a:r>
              <a:rPr lang="en-US" sz="2400" dirty="0" smtClean="0"/>
              <a:t> – hoop force, self-induced by current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F</a:t>
            </a:r>
            <a:r>
              <a:rPr lang="en-US" sz="2400" baseline="-25000" dirty="0" smtClean="0"/>
              <a:t>L</a:t>
            </a:r>
            <a:r>
              <a:rPr lang="en-US" sz="2400" dirty="0" smtClean="0"/>
              <a:t> – Lorentz force, produced by external magnetic field</a:t>
            </a:r>
            <a:endParaRPr lang="ru-RU" sz="2400" dirty="0" smtClean="0"/>
          </a:p>
          <a:p>
            <a:endParaRPr lang="en-US" sz="2400" dirty="0" smtClean="0"/>
          </a:p>
          <a:p>
            <a:r>
              <a:rPr lang="en-US" sz="2400" b="1" dirty="0" err="1" smtClean="0"/>
              <a:t>B</a:t>
            </a:r>
            <a:r>
              <a:rPr lang="en-US" sz="2400" baseline="-25000" dirty="0" err="1" smtClean="0"/>
              <a:t>ex</a:t>
            </a:r>
            <a:r>
              <a:rPr lang="en-US" sz="2400" dirty="0" smtClean="0"/>
              <a:t> – external magnetic field</a:t>
            </a:r>
            <a:endParaRPr lang="ru-RU" sz="24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1738290" y="4594808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Photosphere</a:t>
            </a:r>
            <a:endParaRPr lang="ru-RU" sz="28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632520" y="1558533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Kliem</a:t>
            </a:r>
            <a:r>
              <a:rPr lang="en-US" dirty="0" smtClean="0"/>
              <a:t> B. and </a:t>
            </a:r>
            <a:r>
              <a:rPr lang="en-US" dirty="0" smtClean="0"/>
              <a:t>T.</a:t>
            </a:r>
            <a:r>
              <a:rPr lang="en-US" dirty="0" smtClean="0"/>
              <a:t> </a:t>
            </a:r>
            <a:r>
              <a:rPr lang="en-US" dirty="0" err="1" smtClean="0"/>
              <a:t>Torok</a:t>
            </a:r>
            <a:r>
              <a:rPr lang="en-US" dirty="0" smtClean="0"/>
              <a:t>, 2006, Physical Review Letters</a:t>
            </a:r>
            <a:r>
              <a:rPr lang="en-US" smtClean="0"/>
              <a:t>, </a:t>
            </a:r>
            <a:r>
              <a:rPr lang="en-US" smtClean="0"/>
              <a:t>96:255002-1 - </a:t>
            </a:r>
            <a:r>
              <a:rPr lang="en-US" dirty="0" smtClean="0"/>
              <a:t>255002-4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decay index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23844" y="1928802"/>
            <a:ext cx="885831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Van Tend W. and M. </a:t>
            </a:r>
            <a:r>
              <a:rPr lang="en-US" sz="2000" dirty="0" err="1" smtClean="0"/>
              <a:t>Kuperus</a:t>
            </a:r>
            <a:r>
              <a:rPr lang="en-US" sz="2000" dirty="0" smtClean="0"/>
              <a:t>, 1978, Solar Phys., 59: 115-127</a:t>
            </a:r>
            <a:endParaRPr lang="ru-RU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Kliem</a:t>
            </a:r>
            <a:r>
              <a:rPr lang="en-US" sz="2000" dirty="0" smtClean="0"/>
              <a:t> B. and T </a:t>
            </a:r>
            <a:r>
              <a:rPr lang="en-US" sz="2000" dirty="0" err="1" smtClean="0"/>
              <a:t>Torok</a:t>
            </a:r>
            <a:r>
              <a:rPr lang="en-US" sz="2000" dirty="0" smtClean="0"/>
              <a:t>, 2006, Physical Review Letters, 96:255002-1 - 255002-4</a:t>
            </a:r>
            <a:endParaRPr lang="ru-RU" sz="2000" dirty="0" smtClean="0"/>
          </a:p>
          <a:p>
            <a:endParaRPr lang="ru-RU" sz="2000" dirty="0" smtClean="0"/>
          </a:p>
          <a:p>
            <a:endParaRPr lang="en-US" sz="2400" dirty="0" smtClean="0"/>
          </a:p>
          <a:p>
            <a:pPr defTabSz="432000"/>
            <a:r>
              <a:rPr lang="en-US" sz="2400" b="1" dirty="0" smtClean="0"/>
              <a:t>						</a:t>
            </a:r>
            <a:r>
              <a:rPr lang="en-US" sz="2400" b="1" dirty="0" err="1" smtClean="0"/>
              <a:t>B</a:t>
            </a:r>
            <a:r>
              <a:rPr lang="en-US" sz="2400" i="1" baseline="-25000" dirty="0" err="1" smtClean="0"/>
              <a:t>ex</a:t>
            </a:r>
            <a:r>
              <a:rPr lang="en-US" sz="2400" dirty="0" smtClean="0"/>
              <a:t> 	– external transverse magnetic field,</a:t>
            </a:r>
          </a:p>
          <a:p>
            <a:pPr defTabSz="432000"/>
            <a:r>
              <a:rPr lang="en-US" sz="2400" i="1" dirty="0" smtClean="0"/>
              <a:t>						h</a:t>
            </a:r>
            <a:r>
              <a:rPr lang="en-US" sz="2400" dirty="0" smtClean="0"/>
              <a:t> 	– height above the photosphere</a:t>
            </a:r>
          </a:p>
          <a:p>
            <a:endParaRPr lang="en-US" sz="2400" dirty="0" smtClean="0"/>
          </a:p>
          <a:p>
            <a:endParaRPr lang="en-US" sz="2400" smtClean="0"/>
          </a:p>
          <a:p>
            <a:r>
              <a:rPr lang="en-US" sz="2400" smtClean="0"/>
              <a:t>Critical </a:t>
            </a:r>
            <a:r>
              <a:rPr lang="en-US" sz="2400" dirty="0" smtClean="0"/>
              <a:t>values:</a:t>
            </a:r>
          </a:p>
          <a:p>
            <a:pPr defTabSz="576000">
              <a:buFont typeface="Arial" pitchFamily="34" charset="0"/>
              <a:buChar char="•"/>
            </a:pPr>
            <a:r>
              <a:rPr lang="en-US" sz="2400" i="1" dirty="0" smtClean="0"/>
              <a:t> n</a:t>
            </a:r>
            <a:r>
              <a:rPr lang="en-US" sz="2400" dirty="0" smtClean="0"/>
              <a:t> = </a:t>
            </a:r>
            <a:r>
              <a:rPr lang="en-US" sz="2400" b="1" dirty="0" smtClean="0"/>
              <a:t>1</a:t>
            </a:r>
            <a:r>
              <a:rPr lang="en-US" sz="2400" dirty="0" smtClean="0"/>
              <a:t>	for a straight, linear electric current</a:t>
            </a:r>
          </a:p>
          <a:p>
            <a:pPr defTabSz="576000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r>
              <a:rPr lang="en-US" sz="2400" dirty="0" smtClean="0"/>
              <a:t> = </a:t>
            </a:r>
            <a:r>
              <a:rPr lang="en-US" sz="2400" b="1" dirty="0" smtClean="0"/>
              <a:t>1.5</a:t>
            </a:r>
            <a:r>
              <a:rPr lang="en-US" sz="2400" dirty="0" smtClean="0"/>
              <a:t>	for an electric current along curved axis (torus instability)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8159" y="3609982"/>
            <a:ext cx="2028825" cy="81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Eruptive prominence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3" y="4143398"/>
            <a:ext cx="47148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Группа 12"/>
          <p:cNvGrpSpPr/>
          <p:nvPr/>
        </p:nvGrpSpPr>
        <p:grpSpPr>
          <a:xfrm>
            <a:off x="638155" y="1395417"/>
            <a:ext cx="8629690" cy="2676525"/>
            <a:chOff x="666720" y="1214422"/>
            <a:chExt cx="8629690" cy="2676525"/>
          </a:xfrm>
        </p:grpSpPr>
        <p:pic>
          <p:nvPicPr>
            <p:cNvPr id="10" name="Рисунок 9" descr="aia.lev1_euv_12s.2013-02-27T013821Z.304.image_lev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6720" y="1214422"/>
              <a:ext cx="2914650" cy="2676525"/>
            </a:xfrm>
            <a:prstGeom prst="rect">
              <a:avLst/>
            </a:prstGeom>
          </p:spPr>
        </p:pic>
        <p:pic>
          <p:nvPicPr>
            <p:cNvPr id="11" name="Рисунок 10" descr="aia.lev1_euv_12s.2013-02-27T033721Z.304.image_lev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24240" y="1214422"/>
              <a:ext cx="2914650" cy="2676525"/>
            </a:xfrm>
            <a:prstGeom prst="rect">
              <a:avLst/>
            </a:prstGeom>
          </p:spPr>
        </p:pic>
        <p:pic>
          <p:nvPicPr>
            <p:cNvPr id="12" name="Рисунок 11" descr="aia.lev1_euv_12s.2013-02-27T041733Z.304.image_lev1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1760" y="1214422"/>
              <a:ext cx="2914650" cy="2676525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1195361" y="4357694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dependent</a:t>
            </a:r>
          </a:p>
          <a:p>
            <a:r>
              <a:rPr lang="en-US" dirty="0" smtClean="0"/>
              <a:t>height profile</a:t>
            </a:r>
            <a:endParaRPr lang="ru-RU" dirty="0"/>
          </a:p>
        </p:txBody>
      </p:sp>
      <p:pic>
        <p:nvPicPr>
          <p:cNvPr id="17" name="Рисунок 16" descr="20130227_063605_lasc2aia19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8" y="4071942"/>
            <a:ext cx="2682240" cy="26822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24042" y="3335537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SDO/AIA 304 Å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881562" y="3335537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SDO/AIA 304 Å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739082" y="3335537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SDO/AIA 304 Å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field reconstruction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23844" y="1928802"/>
            <a:ext cx="88583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Green’s function based potential extrapolation in spherical geometry.</a:t>
            </a:r>
          </a:p>
          <a:p>
            <a:endParaRPr lang="en-US" sz="2400" dirty="0" smtClean="0"/>
          </a:p>
          <a:p>
            <a:r>
              <a:rPr lang="en-US" sz="2400" dirty="0" smtClean="0"/>
              <a:t>SDO/HMI vector </a:t>
            </a:r>
            <a:r>
              <a:rPr lang="en-US" sz="2400" dirty="0" err="1" smtClean="0"/>
              <a:t>magnetograms</a:t>
            </a:r>
            <a:r>
              <a:rPr lang="en-US" sz="2400" dirty="0" smtClean="0"/>
              <a:t> with resolved pi-ambiguity,</a:t>
            </a:r>
          </a:p>
          <a:p>
            <a:r>
              <a:rPr lang="en-US" sz="2400" dirty="0" smtClean="0"/>
              <a:t>several days before the eruption.</a:t>
            </a:r>
          </a:p>
          <a:p>
            <a:endParaRPr lang="en-US" sz="2400" dirty="0" smtClean="0"/>
          </a:p>
          <a:p>
            <a:r>
              <a:rPr lang="en-US" sz="2400" dirty="0" smtClean="0"/>
              <a:t>Computational domain had sizes [</a:t>
            </a:r>
            <a:r>
              <a:rPr lang="en-US" sz="2400" b="1" dirty="0" smtClean="0"/>
              <a:t>720</a:t>
            </a:r>
            <a:r>
              <a:rPr lang="en-US" sz="2400" dirty="0" smtClean="0"/>
              <a:t> x </a:t>
            </a:r>
            <a:r>
              <a:rPr lang="en-US" sz="2400" b="1" dirty="0" smtClean="0"/>
              <a:t>540</a:t>
            </a:r>
            <a:r>
              <a:rPr lang="en-US" sz="2400" dirty="0" smtClean="0"/>
              <a:t> x </a:t>
            </a:r>
            <a:r>
              <a:rPr lang="en-US" sz="2400" b="1" dirty="0" smtClean="0"/>
              <a:t>300</a:t>
            </a:r>
            <a:r>
              <a:rPr lang="en-US" sz="2400" dirty="0" smtClean="0"/>
              <a:t>] </a:t>
            </a:r>
            <a:r>
              <a:rPr lang="en-US" sz="2400" i="1" dirty="0" smtClean="0"/>
              <a:t>Mm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grid spatial resolution about </a:t>
            </a:r>
            <a:r>
              <a:rPr lang="en-US" sz="2400" b="1" dirty="0" smtClean="0"/>
              <a:t>3</a:t>
            </a:r>
            <a:r>
              <a:rPr lang="en-US" sz="2400" dirty="0" smtClean="0"/>
              <a:t> </a:t>
            </a:r>
            <a:r>
              <a:rPr lang="en-US" sz="2400" i="1" dirty="0" smtClean="0"/>
              <a:t>Mm</a:t>
            </a:r>
            <a:r>
              <a:rPr lang="en-US" sz="2400" dirty="0" smtClean="0"/>
              <a:t>.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by SDO, 23 February 0:00 UT</a:t>
            </a:r>
            <a:endParaRPr lang="ru-RU" dirty="0"/>
          </a:p>
        </p:txBody>
      </p:sp>
      <p:pic>
        <p:nvPicPr>
          <p:cNvPr id="3" name="Рисунок 2" descr="2013_02_23_00_00_00_AIA_30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419" y="1967203"/>
            <a:ext cx="4765143" cy="3348000"/>
          </a:xfrm>
          <a:prstGeom prst="rect">
            <a:avLst/>
          </a:prstGeom>
        </p:spPr>
      </p:pic>
      <p:pic>
        <p:nvPicPr>
          <p:cNvPr id="4" name="Рисунок 3" descr="2013_02_23_00_00_00_HMI_Ma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4438" y="1967203"/>
            <a:ext cx="4765739" cy="33484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216" y="5539103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SDO/AIA 304 Å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24438" y="5539103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SDO/HMI line-of-sight </a:t>
            </a:r>
            <a:r>
              <a:rPr lang="en-US" sz="2400" dirty="0" err="1" smtClean="0"/>
              <a:t>magnetogram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Neutral line over HMI/AIA 304 Å image, 23 February 0:00 UT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38092" y="1785926"/>
            <a:ext cx="9429816" cy="3760470"/>
            <a:chOff x="238092" y="1383042"/>
            <a:chExt cx="9429816" cy="3760470"/>
          </a:xfrm>
        </p:grpSpPr>
        <p:pic>
          <p:nvPicPr>
            <p:cNvPr id="6" name="Рисунок 5" descr=" 15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21588" y="1383042"/>
              <a:ext cx="4846320" cy="3760470"/>
            </a:xfrm>
            <a:prstGeom prst="rect">
              <a:avLst/>
            </a:prstGeom>
          </p:spPr>
        </p:pic>
        <p:pic>
          <p:nvPicPr>
            <p:cNvPr id="8" name="Рисунок 7" descr="  5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092" y="1383042"/>
              <a:ext cx="4846320" cy="376047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38092" y="5760710"/>
            <a:ext cx="9429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White contour – boundaries of the computational domain</a:t>
            </a:r>
          </a:p>
          <a:p>
            <a:pPr algn="ctr"/>
            <a:r>
              <a:rPr lang="en-US" sz="2400" dirty="0" smtClean="0"/>
              <a:t>Yellow contour – reconstructed neutral line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5997</TotalTime>
  <Words>494</Words>
  <Application>Microsoft Office PowerPoint</Application>
  <PresentationFormat>Лист A4 (210x297 мм)</PresentationFormat>
  <Paragraphs>129</Paragraphs>
  <Slides>16</Slides>
  <Notes>16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Influence of the Magnetic Decay Index Spatial Distribution on the Kinematics of the Solar Eruptive Prominence</vt:lpstr>
      <vt:lpstr>Outline</vt:lpstr>
      <vt:lpstr>Prominence equilibrium model</vt:lpstr>
      <vt:lpstr>Torus instability</vt:lpstr>
      <vt:lpstr>Magnetic decay index</vt:lpstr>
      <vt:lpstr>Eruptive prominence</vt:lpstr>
      <vt:lpstr>Magnetic field reconstruction</vt:lpstr>
      <vt:lpstr>Images by SDO, 23 February 0:00 UT</vt:lpstr>
      <vt:lpstr>Neutral line over HMI/AIA 304 Å image, 23 February 0:00 UT</vt:lpstr>
      <vt:lpstr>Neutral line over HMI/AIA 304 Å image, 24 February 0:00 UT</vt:lpstr>
      <vt:lpstr>Neutral line over HMI/AIA 304 Å image, 25 February 0:00 UT</vt:lpstr>
      <vt:lpstr>Magnetic decay index</vt:lpstr>
      <vt:lpstr>Magnetic decay index, 25 February 0:00 UT</vt:lpstr>
      <vt:lpstr>Magnetic decay index, higher altitudes</vt:lpstr>
      <vt:lpstr>Magnetic decay index, 25 February 0:00 UT</vt:lpstr>
      <vt:lpstr>Conclusion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optimization method</dc:title>
  <dc:creator>Ivan</dc:creator>
  <cp:lastModifiedBy>-</cp:lastModifiedBy>
  <cp:revision>476</cp:revision>
  <dcterms:created xsi:type="dcterms:W3CDTF">2016-02-10T07:46:09Z</dcterms:created>
  <dcterms:modified xsi:type="dcterms:W3CDTF">2018-09-25T12:09:28Z</dcterms:modified>
</cp:coreProperties>
</file>