
<file path=[Content_Types].xml><?xml version="1.0" encoding="utf-8"?>
<Types xmlns="http://schemas.openxmlformats.org/package/2006/content-types">
  <Default Extension="png" ContentType="image/png"/>
  <Default Extension="emf" ContentType="image/x-emf"/>
  <Default Extension="mov" ContentType="video/quicktime"/>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56" r:id="rId2"/>
    <p:sldId id="262" r:id="rId3"/>
    <p:sldId id="264" r:id="rId4"/>
    <p:sldId id="268" r:id="rId5"/>
    <p:sldId id="274" r:id="rId6"/>
    <p:sldId id="267" r:id="rId7"/>
    <p:sldId id="266" r:id="rId8"/>
    <p:sldId id="265" r:id="rId9"/>
    <p:sldId id="259" r:id="rId10"/>
    <p:sldId id="279" r:id="rId11"/>
    <p:sldId id="280" r:id="rId12"/>
    <p:sldId id="281" r:id="rId13"/>
    <p:sldId id="282" r:id="rId14"/>
    <p:sldId id="257" r:id="rId15"/>
    <p:sldId id="261" r:id="rId16"/>
    <p:sldId id="258" r:id="rId17"/>
    <p:sldId id="263" r:id="rId18"/>
    <p:sldId id="260" r:id="rId19"/>
    <p:sldId id="277" r:id="rId20"/>
    <p:sldId id="271" r:id="rId21"/>
    <p:sldId id="27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196"/>
    <p:restoredTop sz="95392"/>
  </p:normalViewPr>
  <p:slideViewPr>
    <p:cSldViewPr snapToGrid="0" snapToObjects="1">
      <p:cViewPr varScale="1">
        <p:scale>
          <a:sx n="101" d="100"/>
          <a:sy n="101" d="100"/>
        </p:scale>
        <p:origin x="88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B546FF-C326-C04D-A87B-BDEC9B9D9E7D}" type="datetimeFigureOut">
              <a:rPr lang="en-US" smtClean="0"/>
              <a:t>9/24/18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906808-E1CC-5D4A-94C4-49AC9AB86CB9}" type="slidenum">
              <a:rPr lang="en-US" smtClean="0"/>
              <a:t>‹#›</a:t>
            </a:fld>
            <a:endParaRPr lang="en-US"/>
          </a:p>
        </p:txBody>
      </p:sp>
    </p:spTree>
    <p:extLst>
      <p:ext uri="{BB962C8B-B14F-4D97-AF65-F5344CB8AC3E}">
        <p14:creationId xmlns:p14="http://schemas.microsoft.com/office/powerpoint/2010/main" val="1010226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Lorentz force ceases in upper corona and gravity is also </a:t>
            </a:r>
            <a:r>
              <a:rPr lang="en-US" sz="1200" kern="1200" dirty="0" err="1">
                <a:solidFill>
                  <a:schemeClr val="tx1"/>
                </a:solidFill>
                <a:effectLst/>
                <a:latin typeface="+mn-lt"/>
                <a:ea typeface="+mn-ea"/>
                <a:cs typeface="+mn-cs"/>
              </a:rPr>
              <a:t>neglectable</a:t>
            </a:r>
            <a:endParaRPr lang="en-US" sz="1200" kern="1200" dirty="0">
              <a:solidFill>
                <a:schemeClr val="tx1"/>
              </a:solidFill>
              <a:effectLst/>
              <a:latin typeface="+mn-lt"/>
              <a:ea typeface="+mn-ea"/>
              <a:cs typeface="+mn-cs"/>
            </a:endParaRPr>
          </a:p>
          <a:p>
            <a:pPr>
              <a:buFont typeface="Symbol" pitchFamily="18" charset="2"/>
              <a:buNone/>
            </a:pPr>
            <a:r>
              <a:rPr lang="hr-HR" sz="1800" dirty="0">
                <a:solidFill>
                  <a:srgbClr val="FFC000"/>
                </a:solidFill>
                <a:latin typeface="Arial" pitchFamily="34" charset="0"/>
                <a:cs typeface="Arial" pitchFamily="34" charset="0"/>
              </a:rPr>
              <a:t>MHD drag:</a:t>
            </a:r>
            <a:endParaRPr lang="hr-HR" sz="1400" dirty="0">
              <a:latin typeface="Arial" pitchFamily="34" charset="0"/>
              <a:cs typeface="Arial" pitchFamily="34" charset="0"/>
            </a:endParaRPr>
          </a:p>
          <a:p>
            <a:pPr marL="0" indent="0">
              <a:spcBef>
                <a:spcPts val="0"/>
              </a:spcBef>
              <a:buFont typeface="Symbol" pitchFamily="18" charset="2"/>
              <a:buNone/>
            </a:pPr>
            <a:r>
              <a:rPr lang="hr-HR" sz="1200" dirty="0" err="1">
                <a:latin typeface="Arial" pitchFamily="34" charset="0"/>
                <a:cs typeface="Arial" pitchFamily="34" charset="0"/>
              </a:rPr>
              <a:t>Momentum</a:t>
            </a:r>
            <a:r>
              <a:rPr lang="hr-HR" sz="1200" dirty="0">
                <a:latin typeface="Arial" pitchFamily="34" charset="0"/>
                <a:cs typeface="Arial" pitchFamily="34" charset="0"/>
              </a:rPr>
              <a:t> </a:t>
            </a:r>
            <a:r>
              <a:rPr lang="hr-HR" sz="1200" dirty="0" err="1">
                <a:latin typeface="Arial" pitchFamily="34" charset="0"/>
                <a:cs typeface="Arial" pitchFamily="34" charset="0"/>
              </a:rPr>
              <a:t>and</a:t>
            </a:r>
            <a:r>
              <a:rPr lang="hr-HR" sz="1200" dirty="0">
                <a:latin typeface="Arial" pitchFamily="34" charset="0"/>
                <a:cs typeface="Arial" pitchFamily="34" charset="0"/>
              </a:rPr>
              <a:t> </a:t>
            </a:r>
            <a:r>
              <a:rPr lang="hr-HR" sz="1200" dirty="0" err="1">
                <a:latin typeface="Arial" pitchFamily="34" charset="0"/>
                <a:cs typeface="Arial" pitchFamily="34" charset="0"/>
              </a:rPr>
              <a:t>energy</a:t>
            </a:r>
            <a:r>
              <a:rPr lang="hr-HR" sz="1200" dirty="0">
                <a:latin typeface="Arial" pitchFamily="34" charset="0"/>
                <a:cs typeface="Arial" pitchFamily="34" charset="0"/>
              </a:rPr>
              <a:t> are </a:t>
            </a:r>
            <a:r>
              <a:rPr lang="hr-HR" sz="1200" dirty="0" err="1">
                <a:latin typeface="Arial" pitchFamily="34" charset="0"/>
                <a:cs typeface="Arial" pitchFamily="34" charset="0"/>
              </a:rPr>
              <a:t>transferred</a:t>
            </a:r>
            <a:r>
              <a:rPr lang="hr-HR" sz="1200" dirty="0">
                <a:latin typeface="Arial" pitchFamily="34" charset="0"/>
                <a:cs typeface="Arial" pitchFamily="34" charset="0"/>
              </a:rPr>
              <a:t> </a:t>
            </a:r>
            <a:r>
              <a:rPr lang="hr-HR" sz="1200" dirty="0" err="1">
                <a:latin typeface="Arial" pitchFamily="34" charset="0"/>
                <a:cs typeface="Arial" pitchFamily="34" charset="0"/>
              </a:rPr>
              <a:t>by</a:t>
            </a:r>
            <a:r>
              <a:rPr lang="hr-HR" sz="1200" dirty="0">
                <a:latin typeface="Arial" pitchFamily="34" charset="0"/>
                <a:cs typeface="Arial" pitchFamily="34" charset="0"/>
              </a:rPr>
              <a:t> </a:t>
            </a:r>
            <a:r>
              <a:rPr lang="hr-HR" sz="1200" dirty="0" err="1">
                <a:latin typeface="Arial" pitchFamily="34" charset="0"/>
                <a:cs typeface="Arial" pitchFamily="34" charset="0"/>
              </a:rPr>
              <a:t>magnetosonic</a:t>
            </a:r>
            <a:r>
              <a:rPr lang="hr-HR" sz="1200" dirty="0">
                <a:latin typeface="Arial" pitchFamily="34" charset="0"/>
                <a:cs typeface="Arial" pitchFamily="34" charset="0"/>
              </a:rPr>
              <a:t> </a:t>
            </a:r>
            <a:r>
              <a:rPr lang="hr-HR" sz="1200" dirty="0" err="1">
                <a:latin typeface="Arial" pitchFamily="34" charset="0"/>
                <a:cs typeface="Arial" pitchFamily="34" charset="0"/>
              </a:rPr>
              <a:t>waves</a:t>
            </a:r>
            <a:endParaRPr lang="hr-HR" sz="1200" dirty="0">
              <a:latin typeface="Arial" pitchFamily="34" charset="0"/>
              <a:cs typeface="Arial" pitchFamily="34" charset="0"/>
            </a:endParaRPr>
          </a:p>
          <a:p>
            <a:pPr marL="0" indent="0">
              <a:spcBef>
                <a:spcPts val="0"/>
              </a:spcBef>
              <a:buFont typeface="Symbol" pitchFamily="18" charset="2"/>
              <a:buNone/>
            </a:pPr>
            <a:r>
              <a:rPr lang="hr-HR" sz="1200" dirty="0">
                <a:latin typeface="Arial" pitchFamily="34" charset="0"/>
                <a:cs typeface="Arial" pitchFamily="34" charset="0"/>
              </a:rPr>
              <a:t>(</a:t>
            </a:r>
            <a:r>
              <a:rPr lang="hr-HR" sz="1200" dirty="0" err="1">
                <a:latin typeface="Arial" pitchFamily="34" charset="0"/>
                <a:cs typeface="Arial" pitchFamily="34" charset="0"/>
              </a:rPr>
              <a:t>collisionless</a:t>
            </a:r>
            <a:r>
              <a:rPr lang="hr-HR" sz="1200" dirty="0">
                <a:latin typeface="Arial" pitchFamily="34" charset="0"/>
                <a:cs typeface="Arial" pitchFamily="34" charset="0"/>
              </a:rPr>
              <a:t> </a:t>
            </a:r>
            <a:r>
              <a:rPr lang="hr-HR" sz="1200" dirty="0" err="1">
                <a:latin typeface="Arial" pitchFamily="34" charset="0"/>
                <a:cs typeface="Arial" pitchFamily="34" charset="0"/>
              </a:rPr>
              <a:t>environment</a:t>
            </a:r>
            <a:r>
              <a:rPr lang="hr-HR" sz="1200" dirty="0">
                <a:latin typeface="Arial" pitchFamily="34" charset="0"/>
                <a:cs typeface="Arial" pitchFamily="34" charset="0"/>
              </a:rPr>
              <a:t>:  </a:t>
            </a:r>
            <a:r>
              <a:rPr lang="hr-HR" sz="1200" dirty="0" err="1">
                <a:latin typeface="Arial" pitchFamily="34" charset="0"/>
                <a:cs typeface="Arial" pitchFamily="34" charset="0"/>
              </a:rPr>
              <a:t>low</a:t>
            </a:r>
            <a:r>
              <a:rPr lang="hr-HR" sz="1200" dirty="0">
                <a:latin typeface="Arial" pitchFamily="34" charset="0"/>
                <a:cs typeface="Arial" pitchFamily="34" charset="0"/>
              </a:rPr>
              <a:t> </a:t>
            </a:r>
            <a:r>
              <a:rPr lang="hr-HR" sz="1200" dirty="0" err="1">
                <a:latin typeface="Arial" pitchFamily="34" charset="0"/>
                <a:cs typeface="Arial" pitchFamily="34" charset="0"/>
              </a:rPr>
              <a:t>viscosity</a:t>
            </a:r>
            <a:r>
              <a:rPr lang="hr-HR" sz="1200" dirty="0">
                <a:latin typeface="Arial" pitchFamily="34" charset="0"/>
                <a:cs typeface="Arial" pitchFamily="34" charset="0"/>
              </a:rPr>
              <a:t>, </a:t>
            </a:r>
            <a:r>
              <a:rPr lang="hr-HR" sz="1200" dirty="0" err="1">
                <a:latin typeface="Arial" pitchFamily="34" charset="0"/>
                <a:cs typeface="Arial" pitchFamily="34" charset="0"/>
              </a:rPr>
              <a:t>resistivity</a:t>
            </a:r>
            <a:r>
              <a:rPr lang="hr-HR" sz="1200" baseline="0" dirty="0">
                <a:latin typeface="Arial" pitchFamily="34" charset="0"/>
                <a:cs typeface="Arial" pitchFamily="34" charset="0"/>
              </a:rPr>
              <a:t> </a:t>
            </a:r>
            <a:r>
              <a:rPr lang="hr-HR" sz="1200" dirty="0">
                <a:latin typeface="Arial" pitchFamily="34" charset="0"/>
                <a:cs typeface="Arial" pitchFamily="34" charset="0"/>
                <a:sym typeface="Wingdings" pitchFamily="2" charset="2"/>
              </a:rPr>
              <a:t> </a:t>
            </a:r>
            <a:r>
              <a:rPr lang="hr-HR" sz="1200" dirty="0" err="1">
                <a:latin typeface="Arial" pitchFamily="34" charset="0"/>
                <a:cs typeface="Arial" pitchFamily="34" charset="0"/>
              </a:rPr>
              <a:t>dissipative</a:t>
            </a:r>
            <a:r>
              <a:rPr lang="hr-HR" sz="1200" dirty="0">
                <a:latin typeface="Arial" pitchFamily="34" charset="0"/>
                <a:cs typeface="Arial" pitchFamily="34" charset="0"/>
              </a:rPr>
              <a:t> </a:t>
            </a:r>
            <a:r>
              <a:rPr lang="hr-HR" sz="1200" dirty="0" err="1">
                <a:latin typeface="Arial" pitchFamily="34" charset="0"/>
                <a:cs typeface="Arial" pitchFamily="34" charset="0"/>
              </a:rPr>
              <a:t>processes</a:t>
            </a:r>
            <a:r>
              <a:rPr lang="hr-HR" sz="1200" dirty="0">
                <a:latin typeface="Arial" pitchFamily="34" charset="0"/>
                <a:cs typeface="Arial" pitchFamily="34" charset="0"/>
              </a:rPr>
              <a:t> are </a:t>
            </a:r>
            <a:r>
              <a:rPr lang="hr-HR" sz="1200" dirty="0" err="1">
                <a:latin typeface="Arial" pitchFamily="34" charset="0"/>
                <a:cs typeface="Arial" pitchFamily="34" charset="0"/>
              </a:rPr>
              <a:t>negligible</a:t>
            </a:r>
            <a:r>
              <a:rPr lang="hr-HR" sz="1200" dirty="0">
                <a:latin typeface="Arial" pitchFamily="34" charset="0"/>
                <a:cs typeface="Arial" pitchFamily="34" charset="0"/>
              </a:rPr>
              <a:t>)</a:t>
            </a:r>
          </a:p>
          <a:p>
            <a:r>
              <a:rPr lang="en-US" sz="1200" kern="1200" dirty="0">
                <a:solidFill>
                  <a:schemeClr val="tx1"/>
                </a:solidFill>
                <a:effectLst/>
                <a:latin typeface="+mn-lt"/>
                <a:ea typeface="+mn-ea"/>
                <a:cs typeface="+mn-cs"/>
              </a:rPr>
              <a:t> The “drag parameter” </a:t>
            </a:r>
            <a:r>
              <a:rPr lang="en-US" sz="1200" kern="1200" dirty="0" err="1">
                <a:solidFill>
                  <a:schemeClr val="tx1"/>
                </a:solidFill>
                <a:effectLst/>
                <a:latin typeface="+mn-lt"/>
                <a:ea typeface="+mn-ea"/>
                <a:cs typeface="+mn-cs"/>
              </a:rPr>
              <a:t>Γ</a:t>
            </a:r>
            <a:r>
              <a:rPr lang="en-US" sz="1200" kern="1200" dirty="0">
                <a:solidFill>
                  <a:schemeClr val="tx1"/>
                </a:solidFill>
                <a:effectLst/>
                <a:latin typeface="+mn-lt"/>
                <a:ea typeface="+mn-ea"/>
                <a:cs typeface="+mn-cs"/>
              </a:rPr>
              <a:t>  depends on the ICME mass, M , and</a:t>
            </a:r>
          </a:p>
          <a:p>
            <a:r>
              <a:rPr lang="en-US" sz="1200" kern="1200" dirty="0">
                <a:solidFill>
                  <a:schemeClr val="tx1"/>
                </a:solidFill>
                <a:effectLst/>
                <a:latin typeface="+mn-lt"/>
                <a:ea typeface="+mn-ea"/>
                <a:cs typeface="+mn-cs"/>
              </a:rPr>
              <a:t>cross-sectional area, A , as well as the solar-wind density, </a:t>
            </a:r>
            <a:r>
              <a:rPr lang="en-US" sz="1200" kern="1200" dirty="0" err="1">
                <a:solidFill>
                  <a:schemeClr val="tx1"/>
                </a:solidFill>
                <a:effectLst/>
                <a:latin typeface="+mn-lt"/>
                <a:ea typeface="+mn-ea"/>
                <a:cs typeface="+mn-cs"/>
              </a:rPr>
              <a:t>ρ</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0906808-E1CC-5D4A-94C4-49AC9AB86CB9}" type="slidenum">
              <a:rPr lang="en-US" smtClean="0"/>
              <a:t>2</a:t>
            </a:fld>
            <a:endParaRPr lang="en-US"/>
          </a:p>
        </p:txBody>
      </p:sp>
    </p:spTree>
    <p:extLst>
      <p:ext uri="{BB962C8B-B14F-4D97-AF65-F5344CB8AC3E}">
        <p14:creationId xmlns:p14="http://schemas.microsoft.com/office/powerpoint/2010/main" val="877694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- 1 -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Drag-based ensemble model was recently developed and described by </a:t>
            </a:r>
            <a:r>
              <a:rPr lang="en-US" sz="1200" dirty="0" err="1">
                <a:latin typeface="Arial" charset="0"/>
                <a:ea typeface="Arial" charset="0"/>
                <a:cs typeface="Arial" charset="0"/>
              </a:rPr>
              <a:t>Dumbovic</a:t>
            </a:r>
            <a:r>
              <a:rPr lang="en-US" sz="1200" dirty="0">
                <a:latin typeface="Arial" charset="0"/>
                <a:ea typeface="Arial" charset="0"/>
                <a:cs typeface="Arial" charset="0"/>
              </a:rPr>
              <a:t> et al.,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It was developed based on the drag based model (DBM) by </a:t>
            </a:r>
            <a:r>
              <a:rPr lang="en-US" sz="1200" dirty="0" err="1">
                <a:latin typeface="Arial" charset="0"/>
                <a:ea typeface="Arial" charset="0"/>
                <a:cs typeface="Arial" charset="0"/>
              </a:rPr>
              <a:t>Vrsnak</a:t>
            </a:r>
            <a:r>
              <a:rPr lang="en-US" sz="1200" dirty="0">
                <a:latin typeface="Arial" charset="0"/>
                <a:ea typeface="Arial" charset="0"/>
                <a:cs typeface="Arial" charset="0"/>
              </a:rPr>
              <a:t> et al., 2013.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For one CME, the input is given in a form of CME ensemble with n members (similar as in paper by Mays et al., 2015).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Each ensemble member is a set of measurements of CME start time, initial speed, longitude and half width.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- 3 -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The input values for solar wind speed and drag-parameter gamma are also given in a probabilistic manner.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For each of them, m “synthetic values” are calculated under the assumption that they follow normal distribution.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- 4 -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CME ensemble and synthetic values are combined to give a total of nm</a:t>
            </a:r>
            <a:r>
              <a:rPr lang="en-US" sz="1200" baseline="30000" dirty="0">
                <a:latin typeface="Arial" charset="0"/>
                <a:ea typeface="Arial" charset="0"/>
                <a:cs typeface="Arial" charset="0"/>
              </a:rPr>
              <a:t>2</a:t>
            </a:r>
            <a:r>
              <a:rPr lang="en-US" sz="1200" baseline="0" dirty="0">
                <a:latin typeface="Arial" charset="0"/>
                <a:ea typeface="Arial" charset="0"/>
                <a:cs typeface="Arial" charset="0"/>
              </a:rPr>
              <a:t> ensemble members as input.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Arial" charset="0"/>
                <a:ea typeface="Arial" charset="0"/>
                <a:cs typeface="Arial" charset="0"/>
              </a:rPr>
              <a:t>For each ensemble member DBM is run (2D DBM with assumed cone geometry, described by </a:t>
            </a:r>
            <a:r>
              <a:rPr lang="en-US" sz="1200" baseline="0" dirty="0" err="1">
                <a:latin typeface="Arial" charset="0"/>
                <a:ea typeface="Arial" charset="0"/>
                <a:cs typeface="Arial" charset="0"/>
              </a:rPr>
              <a:t>Zic</a:t>
            </a:r>
            <a:r>
              <a:rPr lang="en-US" sz="1200" baseline="0" dirty="0">
                <a:latin typeface="Arial" charset="0"/>
                <a:ea typeface="Arial" charset="0"/>
                <a:cs typeface="Arial" charset="0"/>
              </a:rPr>
              <a:t> et al., 2015).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Arial" charset="0"/>
                <a:ea typeface="Arial" charset="0"/>
                <a:cs typeface="Arial" charset="0"/>
              </a:rPr>
              <a:t>- 5 -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Arial" charset="0"/>
                <a:ea typeface="Arial" charset="0"/>
                <a:cs typeface="Arial" charset="0"/>
              </a:rPr>
              <a:t>As an output DBEM provides probability of arrival, and most likely transit time (TT) and arrival speed.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Probability of arrival is calculated as a number of ensemble members that hit the target divided with the total number of ensemble members. Transit time and arrival speed are given as distributions (only for ensemble members that hit!) with mean, median and 95% confidence intervals. Median value is taken as most likely transit time and arrival speed.</a:t>
            </a:r>
          </a:p>
        </p:txBody>
      </p:sp>
      <p:sp>
        <p:nvSpPr>
          <p:cNvPr id="4" name="Slide Number Placeholder 3"/>
          <p:cNvSpPr>
            <a:spLocks noGrp="1"/>
          </p:cNvSpPr>
          <p:nvPr>
            <p:ph type="sldNum" sz="quarter" idx="10"/>
          </p:nvPr>
        </p:nvSpPr>
        <p:spPr/>
        <p:txBody>
          <a:bodyPr/>
          <a:lstStyle/>
          <a:p>
            <a:fld id="{2F8C8ECE-A041-B848-BF7E-2884C52D8111}" type="slidenum">
              <a:rPr lang="sr-Latn-RS" smtClean="0"/>
              <a:t>9</a:t>
            </a:fld>
            <a:endParaRPr lang="sr-Latn-RS"/>
          </a:p>
        </p:txBody>
      </p:sp>
    </p:spTree>
    <p:extLst>
      <p:ext uri="{BB962C8B-B14F-4D97-AF65-F5344CB8AC3E}">
        <p14:creationId xmlns:p14="http://schemas.microsoft.com/office/powerpoint/2010/main" val="3491893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- 1 -</a:t>
            </a:r>
          </a:p>
          <a:p>
            <a:r>
              <a:rPr lang="en-US" dirty="0"/>
              <a:t>Basic evaluation and comparison with ENLIL was done using a sample from Mays et al,, 2015.</a:t>
            </a:r>
          </a:p>
          <a:p>
            <a:r>
              <a:rPr lang="en-US" dirty="0"/>
              <a:t>We present some selected results, a detailed evaluation/comparison can be found in </a:t>
            </a:r>
            <a:r>
              <a:rPr lang="en-US" dirty="0" err="1"/>
              <a:t>Dumbovic</a:t>
            </a:r>
            <a:r>
              <a:rPr lang="en-US" dirty="0"/>
              <a:t> et al., 2018.</a:t>
            </a:r>
          </a:p>
          <a:p>
            <a:r>
              <a:rPr lang="en-US" dirty="0"/>
              <a:t>- 2 -</a:t>
            </a:r>
          </a:p>
          <a:p>
            <a:r>
              <a:rPr lang="en-US" dirty="0"/>
              <a:t>The reliability diagram describes how well the model predicts the probability of arrival.</a:t>
            </a:r>
          </a:p>
          <a:p>
            <a:r>
              <a:rPr lang="en-US" dirty="0"/>
              <a:t>It shows that both ENLIL and DBEM are in general not too far away from the line of perfect reliability.</a:t>
            </a:r>
          </a:p>
          <a:p>
            <a:r>
              <a:rPr lang="en-US" dirty="0"/>
              <a:t>Both ENLIL and DBEM have tendency to </a:t>
            </a:r>
            <a:r>
              <a:rPr lang="en-US" dirty="0" err="1"/>
              <a:t>underforecast</a:t>
            </a:r>
            <a:r>
              <a:rPr lang="en-US" dirty="0"/>
              <a:t> intermediate bins, and </a:t>
            </a:r>
            <a:r>
              <a:rPr lang="en-US" dirty="0" err="1"/>
              <a:t>overforecast</a:t>
            </a:r>
            <a:r>
              <a:rPr lang="en-US" dirty="0"/>
              <a:t> high probability of CME arrival.</a:t>
            </a:r>
          </a:p>
          <a:p>
            <a:r>
              <a:rPr lang="en-US" dirty="0"/>
              <a:t>- 3 -</a:t>
            </a:r>
          </a:p>
          <a:p>
            <a:r>
              <a:rPr lang="en-US" dirty="0"/>
              <a:t>Regression line between ENLIL and DBEM transit times is close to identity line.</a:t>
            </a:r>
          </a:p>
          <a:p>
            <a:r>
              <a:rPr lang="en-US" dirty="0"/>
              <a:t>Both ENLIL and DBEM show same deviation from the identity line in comparison of observed vs. calculated transit time.</a:t>
            </a:r>
          </a:p>
          <a:p>
            <a:r>
              <a:rPr lang="en-US" dirty="0"/>
              <a:t>- 4 - </a:t>
            </a:r>
          </a:p>
          <a:p>
            <a:r>
              <a:rPr lang="en-US" dirty="0"/>
              <a:t>There is a substantial deviation from identity line in comparison of observed and calculated arrival speed.</a:t>
            </a:r>
          </a:p>
          <a:p>
            <a:r>
              <a:rPr lang="en-US" dirty="0"/>
              <a:t>General trend is observed – fast CMEs are predicted to arrive too early.</a:t>
            </a:r>
          </a:p>
        </p:txBody>
      </p:sp>
      <p:sp>
        <p:nvSpPr>
          <p:cNvPr id="4" name="Slide Number Placeholder 3"/>
          <p:cNvSpPr>
            <a:spLocks noGrp="1"/>
          </p:cNvSpPr>
          <p:nvPr>
            <p:ph type="sldNum" sz="quarter" idx="10"/>
          </p:nvPr>
        </p:nvSpPr>
        <p:spPr/>
        <p:txBody>
          <a:bodyPr/>
          <a:lstStyle/>
          <a:p>
            <a:fld id="{2F8C8ECE-A041-B848-BF7E-2884C52D8111}" type="slidenum">
              <a:rPr lang="sr-Latn-RS" smtClean="0"/>
              <a:t>10</a:t>
            </a:fld>
            <a:endParaRPr lang="sr-Latn-RS"/>
          </a:p>
        </p:txBody>
      </p:sp>
    </p:spTree>
    <p:extLst>
      <p:ext uri="{BB962C8B-B14F-4D97-AF65-F5344CB8AC3E}">
        <p14:creationId xmlns:p14="http://schemas.microsoft.com/office/powerpoint/2010/main" val="168555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- 1 -</a:t>
            </a:r>
          </a:p>
          <a:p>
            <a:r>
              <a:rPr lang="en-US" dirty="0"/>
              <a:t>Main points regarding the DBEM presented in </a:t>
            </a:r>
            <a:r>
              <a:rPr lang="en-US" dirty="0" err="1"/>
              <a:t>Dumbovic</a:t>
            </a:r>
            <a:r>
              <a:rPr lang="en-US" dirty="0"/>
              <a:t>+, 2018 are that:</a:t>
            </a:r>
          </a:p>
          <a:p>
            <a:r>
              <a:rPr lang="en-US" sz="1200" dirty="0">
                <a:solidFill>
                  <a:schemeClr val="accent4">
                    <a:lumMod val="20000"/>
                    <a:lumOff val="80000"/>
                  </a:schemeClr>
                </a:solidFill>
                <a:latin typeface="Arial" panose="020B0604020202020204" pitchFamily="34" charset="0"/>
                <a:cs typeface="Arial" panose="020B0604020202020204" pitchFamily="34" charset="0"/>
              </a:rPr>
              <a:t>DBEM offers probabilistic forecasting of CME arrival with the main advantage that it runs very quickly.</a:t>
            </a:r>
          </a:p>
          <a:p>
            <a:r>
              <a:rPr lang="en-US" sz="1200" dirty="0">
                <a:solidFill>
                  <a:schemeClr val="accent4">
                    <a:lumMod val="20000"/>
                    <a:lumOff val="80000"/>
                  </a:schemeClr>
                </a:solidFill>
                <a:latin typeface="Arial" panose="020B0604020202020204" pitchFamily="34" charset="0"/>
                <a:cs typeface="Arial" panose="020B0604020202020204" pitchFamily="34" charset="0"/>
              </a:rPr>
              <a:t>The evaluation and comparison with ENLIL reveal that both perform similarly.</a:t>
            </a:r>
          </a:p>
          <a:p>
            <a:r>
              <a:rPr lang="en-US" sz="1200" dirty="0">
                <a:solidFill>
                  <a:schemeClr val="accent4">
                    <a:lumMod val="20000"/>
                    <a:lumOff val="80000"/>
                  </a:schemeClr>
                </a:solidFill>
                <a:latin typeface="Arial" panose="020B0604020202020204" pitchFamily="34" charset="0"/>
                <a:cs typeface="Arial" panose="020B0604020202020204" pitchFamily="34" charset="0"/>
              </a:rPr>
              <a:t>Both models fast CMEs are predicted to arrive earlier than observed, most probably owing to the physical limitations of models, but possibly also related to an overestimation of the CME initial speed for fast CMEs.</a:t>
            </a:r>
          </a:p>
          <a:p>
            <a:r>
              <a:rPr lang="en-US" sz="1200" dirty="0">
                <a:solidFill>
                  <a:schemeClr val="accent4">
                    <a:lumMod val="20000"/>
                    <a:lumOff val="80000"/>
                  </a:schemeClr>
                </a:solidFill>
                <a:latin typeface="Arial" panose="020B0604020202020204" pitchFamily="34" charset="0"/>
                <a:cs typeface="Arial" panose="020B0604020202020204" pitchFamily="34" charset="0"/>
              </a:rPr>
              <a:t>- 2 -</a:t>
            </a:r>
          </a:p>
          <a:p>
            <a:r>
              <a:rPr lang="en-US" sz="1200" dirty="0">
                <a:solidFill>
                  <a:schemeClr val="accent4">
                    <a:lumMod val="20000"/>
                    <a:lumOff val="80000"/>
                  </a:schemeClr>
                </a:solidFill>
                <a:latin typeface="Arial" panose="020B0604020202020204" pitchFamily="34" charset="0"/>
                <a:cs typeface="Arial" panose="020B0604020202020204" pitchFamily="34" charset="0"/>
              </a:rPr>
              <a:t>Finally, this approach is useful when a CME ensemble is provided as an input (e.g. when several observers or methods are employed).</a:t>
            </a:r>
          </a:p>
          <a:p>
            <a:r>
              <a:rPr lang="en-US" sz="1200" dirty="0">
                <a:solidFill>
                  <a:schemeClr val="accent4">
                    <a:lumMod val="20000"/>
                    <a:lumOff val="80000"/>
                  </a:schemeClr>
                </a:solidFill>
                <a:latin typeface="Arial" panose="020B0604020202020204" pitchFamily="34" charset="0"/>
                <a:cs typeface="Arial" panose="020B0604020202020204" pitchFamily="34" charset="0"/>
              </a:rPr>
              <a:t>When only one observer provides CME input based on only 1 method, it is more convenient to use different approach more similar to error propagation (DBEMv2).</a:t>
            </a:r>
          </a:p>
          <a:p>
            <a:endParaRPr lang="sr-Latn-RS" dirty="0"/>
          </a:p>
        </p:txBody>
      </p:sp>
      <p:sp>
        <p:nvSpPr>
          <p:cNvPr id="4" name="Slide Number Placeholder 3"/>
          <p:cNvSpPr>
            <a:spLocks noGrp="1"/>
          </p:cNvSpPr>
          <p:nvPr>
            <p:ph type="sldNum" sz="quarter" idx="10"/>
          </p:nvPr>
        </p:nvSpPr>
        <p:spPr/>
        <p:txBody>
          <a:bodyPr/>
          <a:lstStyle/>
          <a:p>
            <a:fld id="{2F8C8ECE-A041-B848-BF7E-2884C52D8111}" type="slidenum">
              <a:rPr lang="sr-Latn-RS" smtClean="0"/>
              <a:t>11</a:t>
            </a:fld>
            <a:endParaRPr lang="sr-Latn-RS"/>
          </a:p>
        </p:txBody>
      </p:sp>
    </p:spTree>
    <p:extLst>
      <p:ext uri="{BB962C8B-B14F-4D97-AF65-F5344CB8AC3E}">
        <p14:creationId xmlns:p14="http://schemas.microsoft.com/office/powerpoint/2010/main" val="2643521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1 -</a:t>
            </a:r>
          </a:p>
          <a:p>
            <a:pPr marL="0" indent="0">
              <a:buFontTx/>
              <a:buNone/>
            </a:pPr>
            <a:r>
              <a:rPr lang="en-GB" dirty="0"/>
              <a:t>Representation of normal (Gauss) distribution is bad with lower number of synthetic measurements (m&lt;7), where especially calculated CME hit/miss ratio (but also TT and </a:t>
            </a:r>
            <a:r>
              <a:rPr lang="en-GB" dirty="0" err="1"/>
              <a:t>v_tar</a:t>
            </a:r>
            <a:r>
              <a:rPr lang="en-GB" dirty="0"/>
              <a:t>) can be significantly altered only by changing m (e.g. from 3 to 7).</a:t>
            </a:r>
          </a:p>
          <a:p>
            <a:r>
              <a:rPr lang="en-GB" dirty="0"/>
              <a:t>Due to </a:t>
            </a:r>
            <a:r>
              <a:rPr lang="en-GB" noProof="0" dirty="0"/>
              <a:t>certain</a:t>
            </a:r>
            <a:r>
              <a:rPr lang="en-GB" dirty="0"/>
              <a:t> limitations in DBEMv1 and large amount of DBM calculations to obtain reliable results (slower speed) it is better to use DBEMv2 as operational forecasting tool</a:t>
            </a:r>
          </a:p>
        </p:txBody>
      </p:sp>
      <p:sp>
        <p:nvSpPr>
          <p:cNvPr id="4" name="Slide Number Placeholder 3"/>
          <p:cNvSpPr>
            <a:spLocks noGrp="1"/>
          </p:cNvSpPr>
          <p:nvPr>
            <p:ph type="sldNum" sz="quarter" idx="10"/>
          </p:nvPr>
        </p:nvSpPr>
        <p:spPr/>
        <p:txBody>
          <a:bodyPr/>
          <a:lstStyle/>
          <a:p>
            <a:fld id="{2F8C8ECE-A041-B848-BF7E-2884C52D8111}" type="slidenum">
              <a:rPr lang="sr-Latn-RS" smtClean="0"/>
              <a:t>12</a:t>
            </a:fld>
            <a:endParaRPr lang="sr-Latn-RS"/>
          </a:p>
        </p:txBody>
      </p:sp>
    </p:spTree>
    <p:extLst>
      <p:ext uri="{BB962C8B-B14F-4D97-AF65-F5344CB8AC3E}">
        <p14:creationId xmlns:p14="http://schemas.microsoft.com/office/powerpoint/2010/main" val="27218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- 1 -</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a:t>Disadvantages of DBEMv1 with synthetic measurements (where synthetic measurements are generated for </a:t>
            </a:r>
            <a:r>
              <a:rPr lang="en-GB" b="1" noProof="0" dirty="0"/>
              <a:t>all 6 parameters uncertainties</a:t>
            </a:r>
            <a:r>
              <a:rPr lang="en-GB" noProof="0" dirty="0"/>
              <a:t>):</a:t>
            </a:r>
            <a:br>
              <a:rPr lang="en-GB" noProof="0" dirty="0"/>
            </a:br>
            <a:r>
              <a:rPr lang="en-GB" noProof="0" dirty="0"/>
              <a:t>- number of synthetic measurements (m) influences significantly the results - especially hit/miss ratio (sometimes by factor 2-3x) </a:t>
            </a:r>
            <a:br>
              <a:rPr lang="en-GB" noProof="0" dirty="0"/>
            </a:br>
            <a:r>
              <a:rPr lang="en-GB" noProof="0" dirty="0"/>
              <a:t>- with small number of synthetic measurements (m&lt;=7) normal distribution is not properly represented and results are very much biased toward the uncertainty end values </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a:t>- needs a large number of calculations to obtain the stable results (&gt; 100 000) -&gt; long calculation time</a:t>
            </a:r>
          </a:p>
          <a:p>
            <a:pPr marL="0" indent="0">
              <a:buFontTx/>
              <a:buNone/>
            </a:pPr>
            <a:r>
              <a:rPr lang="en-GB" noProof="0" dirty="0"/>
              <a:t>Advantages: </a:t>
            </a:r>
            <a:br>
              <a:rPr lang="en-GB" noProof="0" dirty="0"/>
            </a:br>
            <a:r>
              <a:rPr lang="en-GB" noProof="0" dirty="0"/>
              <a:t>- produces always exactly the same results with the same input parameters </a:t>
            </a:r>
            <a:br>
              <a:rPr lang="en-GB" noProof="0" dirty="0"/>
            </a:br>
            <a:endParaRPr lang="en-GB" noProof="0" dirty="0"/>
          </a:p>
          <a:p>
            <a:pPr marL="0" indent="0">
              <a:buFontTx/>
              <a:buNone/>
            </a:pPr>
            <a:r>
              <a:rPr lang="en-GB" noProof="0" dirty="0"/>
              <a:t>- 2 -</a:t>
            </a:r>
          </a:p>
          <a:p>
            <a:r>
              <a:rPr lang="en-GB" noProof="0" dirty="0"/>
              <a:t>DBEMv2 uses exactly the came code as DBEMv1 with synthetic measurements except the part that prepares the input parameters for DBEM. Much faster, simpler and with less code than in the case of DBEMv1.</a:t>
            </a:r>
          </a:p>
          <a:p>
            <a:r>
              <a:rPr lang="en-GB" noProof="0" dirty="0"/>
              <a:t>DBEMv2 assumes that all input parameters ± uncertainties are following the normal (</a:t>
            </a:r>
            <a:r>
              <a:rPr lang="en-GB" noProof="0" dirty="0" err="1"/>
              <a:t>Gussian</a:t>
            </a:r>
            <a:r>
              <a:rPr lang="en-GB" noProof="0" dirty="0"/>
              <a:t>) distribution. Uncertainty is defined as 3 standard deviations (</a:t>
            </a:r>
            <a:r>
              <a:rPr lang="en-GB" noProof="0" dirty="0" err="1"/>
              <a:t>σ</a:t>
            </a:r>
            <a:r>
              <a:rPr lang="en-GB" noProof="0" dirty="0"/>
              <a:t>) – range where 99.7% of measurements are found</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Note: the same event (30 Aug 2013) is selected for comparison with DBEM with synthetic measurements</a:t>
            </a:r>
          </a:p>
        </p:txBody>
      </p:sp>
      <p:sp>
        <p:nvSpPr>
          <p:cNvPr id="4" name="Slide Number Placeholder 3"/>
          <p:cNvSpPr>
            <a:spLocks noGrp="1"/>
          </p:cNvSpPr>
          <p:nvPr>
            <p:ph type="sldNum" sz="quarter" idx="10"/>
          </p:nvPr>
        </p:nvSpPr>
        <p:spPr/>
        <p:txBody>
          <a:bodyPr/>
          <a:lstStyle/>
          <a:p>
            <a:fld id="{2F8C8ECE-A041-B848-BF7E-2884C52D8111}" type="slidenum">
              <a:rPr lang="sr-Latn-RS" smtClean="0"/>
              <a:t>13</a:t>
            </a:fld>
            <a:endParaRPr lang="sr-Latn-RS"/>
          </a:p>
        </p:txBody>
      </p:sp>
    </p:spTree>
    <p:extLst>
      <p:ext uri="{BB962C8B-B14F-4D97-AF65-F5344CB8AC3E}">
        <p14:creationId xmlns:p14="http://schemas.microsoft.com/office/powerpoint/2010/main" val="4135470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- 1 -</a:t>
            </a:r>
          </a:p>
          <a:p>
            <a:r>
              <a:rPr lang="en-GB" sz="1200" dirty="0">
                <a:latin typeface="Helvetica" pitchFamily="2" charset="0"/>
              </a:rPr>
              <a:t>Due to the random input, DBEMv2 will produce every time slightly different results with the same set of input parameters.</a:t>
            </a:r>
            <a:r>
              <a:rPr lang="en-GB" sz="1200" noProof="0" dirty="0">
                <a:latin typeface="Helvetica" pitchFamily="2" charset="0"/>
              </a:rPr>
              <a:t> This is more pronounced by lower number of DBM runs. However, </a:t>
            </a:r>
            <a:r>
              <a:rPr lang="en-GB" noProof="0" dirty="0"/>
              <a:t>DBEMv2 converges very well already with n=1000 DBM runs and calculation time less than 1 sec. Comparison (DBEMv2) of n=1000 and n=100 000 for the same set of input parameters showed that hit/miss ratio difference is &lt;2%, median values &lt;0.2%, confidence intervals &lt;0.4% and standard deviation &lt;2%.</a:t>
            </a:r>
            <a:br>
              <a:rPr lang="en-GB" noProof="0" dirty="0"/>
            </a:br>
            <a:br>
              <a:rPr lang="en-GB" noProof="0" dirty="0"/>
            </a:br>
            <a:r>
              <a:rPr lang="en-GB" noProof="0" dirty="0"/>
              <a:t>- 2 -</a:t>
            </a:r>
            <a:br>
              <a:rPr lang="en-GB" noProof="0" dirty="0"/>
            </a:br>
            <a:r>
              <a:rPr lang="en-GB" noProof="0" dirty="0"/>
              <a:t>Tests with the exactly same input parameters and number of runs, n showed that the variation in DBEM results is small or </a:t>
            </a:r>
            <a:r>
              <a:rPr lang="en-GB" noProof="0" dirty="0" err="1"/>
              <a:t>neglible</a:t>
            </a:r>
            <a:r>
              <a:rPr lang="en-GB" noProof="0" dirty="0"/>
              <a:t> if n&gt;1000 runs. Hit/miss is absolutely stable already at n=1000, median TT values are up to 10min, impact speed few km/s, and CI are slightly higher than median but also in range of 30min and 10 km/s. </a:t>
            </a:r>
          </a:p>
        </p:txBody>
      </p:sp>
      <p:sp>
        <p:nvSpPr>
          <p:cNvPr id="4" name="Slide Number Placeholder 3"/>
          <p:cNvSpPr>
            <a:spLocks noGrp="1"/>
          </p:cNvSpPr>
          <p:nvPr>
            <p:ph type="sldNum" sz="quarter" idx="10"/>
          </p:nvPr>
        </p:nvSpPr>
        <p:spPr/>
        <p:txBody>
          <a:bodyPr/>
          <a:lstStyle/>
          <a:p>
            <a:fld id="{2F8C8ECE-A041-B848-BF7E-2884C52D8111}" type="slidenum">
              <a:rPr lang="sr-Latn-RS" smtClean="0"/>
              <a:t>14</a:t>
            </a:fld>
            <a:endParaRPr lang="sr-Latn-RS"/>
          </a:p>
        </p:txBody>
      </p:sp>
    </p:spTree>
    <p:extLst>
      <p:ext uri="{BB962C8B-B14F-4D97-AF65-F5344CB8AC3E}">
        <p14:creationId xmlns:p14="http://schemas.microsoft.com/office/powerpoint/2010/main" val="292523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906808-E1CC-5D4A-94C4-49AC9AB86CB9}" type="slidenum">
              <a:rPr lang="en-US" smtClean="0"/>
              <a:t>17</a:t>
            </a:fld>
            <a:endParaRPr lang="en-US"/>
          </a:p>
        </p:txBody>
      </p:sp>
    </p:spTree>
    <p:extLst>
      <p:ext uri="{BB962C8B-B14F-4D97-AF65-F5344CB8AC3E}">
        <p14:creationId xmlns:p14="http://schemas.microsoft.com/office/powerpoint/2010/main" val="1741331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899D631-D71F-0647-A422-11C7A512F1A3}" type="datetimeFigureOut">
              <a:rPr lang="en-US" smtClean="0"/>
              <a:t>9/24/18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EBFB2-C38F-FF45-8A3D-2E47C7F4E23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99D631-D71F-0647-A422-11C7A512F1A3}" type="datetimeFigureOut">
              <a:rPr lang="en-US" smtClean="0"/>
              <a:t>9/24/18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EBFB2-C38F-FF45-8A3D-2E47C7F4E23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99D631-D71F-0647-A422-11C7A512F1A3}" type="datetimeFigureOut">
              <a:rPr lang="en-US" smtClean="0"/>
              <a:t>9/24/18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EBFB2-C38F-FF45-8A3D-2E47C7F4E23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80191"/>
            <a:ext cx="7886700" cy="713661"/>
          </a:xfrm>
        </p:spPr>
        <p:txBody>
          <a:bodyPr>
            <a:normAutofit/>
          </a:bodyPr>
          <a:lstStyle>
            <a:lvl1pPr algn="ctr">
              <a:defRPr sz="3000" b="1" i="0">
                <a:latin typeface="Futura Condensed ExtraBold" charset="0"/>
                <a:ea typeface="Futura Condensed ExtraBold" charset="0"/>
                <a:cs typeface="Futura Condensed ExtraBold" charset="0"/>
              </a:defRPr>
            </a:lvl1pPr>
          </a:lstStyle>
          <a:p>
            <a:r>
              <a:rPr lang="en-US"/>
              <a:t>Click to edit Master title style</a:t>
            </a:r>
            <a:endParaRPr lang="en-US" dirty="0"/>
          </a:p>
        </p:txBody>
      </p:sp>
      <p:sp>
        <p:nvSpPr>
          <p:cNvPr id="3" name="Content Placeholder 2"/>
          <p:cNvSpPr>
            <a:spLocks noGrp="1"/>
          </p:cNvSpPr>
          <p:nvPr>
            <p:ph idx="1"/>
          </p:nvPr>
        </p:nvSpPr>
        <p:spPr>
          <a:xfrm>
            <a:off x="628650" y="1157805"/>
            <a:ext cx="7886700" cy="4351338"/>
          </a:xfrm>
        </p:spPr>
        <p:txBody>
          <a:bodyPr/>
          <a:lstStyle>
            <a:lvl1pPr>
              <a:defRPr b="0" i="0">
                <a:latin typeface="Futura Medium" charset="0"/>
                <a:ea typeface="Futura Medium" charset="0"/>
                <a:cs typeface="Futura Medium" charset="0"/>
              </a:defRPr>
            </a:lvl1pPr>
            <a:lvl2pPr>
              <a:defRPr b="0" i="0">
                <a:latin typeface="Futura Medium" charset="0"/>
                <a:ea typeface="Futura Medium" charset="0"/>
                <a:cs typeface="Futura Medium" charset="0"/>
              </a:defRPr>
            </a:lvl2pPr>
            <a:lvl3pPr>
              <a:defRPr b="0" i="0">
                <a:latin typeface="Futura Medium" charset="0"/>
                <a:ea typeface="Futura Medium" charset="0"/>
                <a:cs typeface="Futura Medium" charset="0"/>
              </a:defRPr>
            </a:lvl3pPr>
            <a:lvl4pPr>
              <a:defRPr b="0" i="0">
                <a:latin typeface="Futura Medium" charset="0"/>
                <a:ea typeface="Futura Medium" charset="0"/>
                <a:cs typeface="Futura Medium" charset="0"/>
              </a:defRPr>
            </a:lvl4pPr>
            <a:lvl5pPr>
              <a:defRPr b="0" i="0">
                <a:latin typeface="Futura Medium" charset="0"/>
                <a:ea typeface="Futura Medium" charset="0"/>
                <a:cs typeface="Futura Medium"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flipV="1">
            <a:off x="317158" y="6626831"/>
            <a:ext cx="8517277" cy="20549"/>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0" y="6647380"/>
            <a:ext cx="9144000" cy="215444"/>
          </a:xfrm>
          <a:prstGeom prst="rect">
            <a:avLst/>
          </a:prstGeom>
          <a:noFill/>
        </p:spPr>
        <p:txBody>
          <a:bodyPr wrap="square" rtlCol="0">
            <a:spAutoFit/>
          </a:bodyPr>
          <a:lstStyle/>
          <a:p>
            <a:pPr algn="ctr"/>
            <a:r>
              <a:rPr lang="en-US" sz="800" b="0" kern="1200" dirty="0">
                <a:solidFill>
                  <a:schemeClr val="tx1"/>
                </a:solidFill>
                <a:effectLst/>
                <a:latin typeface="Verdana" charset="0"/>
                <a:ea typeface="Verdana" charset="0"/>
                <a:cs typeface="Verdana" charset="0"/>
              </a:rPr>
              <a:t>DRAG-BASED ENSEMBLE MODEL (DBEM)</a:t>
            </a:r>
            <a:r>
              <a:rPr lang="en-US" sz="800" b="0" dirty="0">
                <a:effectLst/>
                <a:latin typeface="Verdana" charset="0"/>
                <a:ea typeface="Verdana" charset="0"/>
                <a:cs typeface="Verdana" charset="0"/>
              </a:rPr>
              <a:t> </a:t>
            </a:r>
            <a:r>
              <a:rPr lang="en-US" sz="800" b="0" dirty="0">
                <a:latin typeface="Verdana" charset="0"/>
                <a:ea typeface="Verdana" charset="0"/>
                <a:cs typeface="Verdana" charset="0"/>
              </a:rPr>
              <a:t>| </a:t>
            </a:r>
            <a:r>
              <a:rPr lang="en-US" sz="800" b="0" dirty="0" err="1">
                <a:latin typeface="Verdana" charset="0"/>
                <a:ea typeface="Verdana" charset="0"/>
                <a:cs typeface="Verdana" charset="0"/>
              </a:rPr>
              <a:t>XVIth</a:t>
            </a:r>
            <a:r>
              <a:rPr lang="en-US" sz="800" b="0" dirty="0">
                <a:latin typeface="Verdana" charset="0"/>
                <a:ea typeface="Verdana" charset="0"/>
                <a:cs typeface="Verdana" charset="0"/>
              </a:rPr>
              <a:t> HAC / ISEST WORKSHOP 2018 | </a:t>
            </a:r>
            <a:r>
              <a:rPr lang="en-US" sz="800" b="0" baseline="0" dirty="0">
                <a:latin typeface="Verdana" charset="0"/>
                <a:ea typeface="Verdana" charset="0"/>
                <a:cs typeface="Verdana" charset="0"/>
              </a:rPr>
              <a:t>25. SEPTEMBER 2018 | HVAR, CROATIA</a:t>
            </a:r>
            <a:endParaRPr lang="en-US" sz="800" b="0" dirty="0">
              <a:latin typeface="Verdana" charset="0"/>
              <a:ea typeface="Verdana" charset="0"/>
              <a:cs typeface="Verdana"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99D631-D71F-0647-A422-11C7A512F1A3}" type="datetimeFigureOut">
              <a:rPr lang="en-US" smtClean="0"/>
              <a:t>9/24/18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EBFB2-C38F-FF45-8A3D-2E47C7F4E23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99D631-D71F-0647-A422-11C7A512F1A3}" type="datetimeFigureOut">
              <a:rPr lang="en-US" smtClean="0"/>
              <a:t>9/24/18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EBFB2-C38F-FF45-8A3D-2E47C7F4E23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99D631-D71F-0647-A422-11C7A512F1A3}" type="datetimeFigureOut">
              <a:rPr lang="en-US" smtClean="0"/>
              <a:t>9/24/18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8EBFB2-C38F-FF45-8A3D-2E47C7F4E23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99D631-D71F-0647-A422-11C7A512F1A3}" type="datetimeFigureOut">
              <a:rPr lang="en-US" smtClean="0"/>
              <a:t>9/24/18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8EBFB2-C38F-FF45-8A3D-2E47C7F4E23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99D631-D71F-0647-A422-11C7A512F1A3}" type="datetimeFigureOut">
              <a:rPr lang="en-US" smtClean="0"/>
              <a:t>9/24/18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8EBFB2-C38F-FF45-8A3D-2E47C7F4E23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99D631-D71F-0647-A422-11C7A512F1A3}" type="datetimeFigureOut">
              <a:rPr lang="en-US" smtClean="0"/>
              <a:t>9/24/18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EBFB2-C38F-FF45-8A3D-2E47C7F4E23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99D631-D71F-0647-A422-11C7A512F1A3}" type="datetimeFigureOut">
              <a:rPr lang="en-US" smtClean="0"/>
              <a:t>9/24/18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EBFB2-C38F-FF45-8A3D-2E47C7F4E23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99D631-D71F-0647-A422-11C7A512F1A3}" type="datetimeFigureOut">
              <a:rPr lang="en-US" smtClean="0"/>
              <a:t>9/24/18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8EBFB2-C38F-FF45-8A3D-2E47C7F4E231}" type="slidenum">
              <a:rPr lang="en-US" smtClean="0"/>
              <a:t>‹#›</a:t>
            </a:fld>
            <a:endParaRPr lang="en-US"/>
          </a:p>
        </p:txBody>
      </p:sp>
      <p:pic>
        <p:nvPicPr>
          <p:cNvPr id="7" name="Picture 6"/>
          <p:cNvPicPr>
            <a:picLocks noChangeAspect="1"/>
          </p:cNvPicPr>
          <p:nvPr userDrawn="1"/>
        </p:nvPicPr>
        <p:blipFill>
          <a:blip r:embed="rId13">
            <a:alphaModFix amt="1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3035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3" Type="http://schemas.openxmlformats.org/officeDocument/2006/relationships/hyperlink" Target="http://swe.uni-graz.a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hyperlink" Target="http://oh.geof.unizg.hr/DBE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phyk039240.uni-graz.at:8080/DBE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e.ssa.esa.int/heliospheric-weather"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240.png"/><Relationship Id="rId4" Type="http://schemas.openxmlformats.org/officeDocument/2006/relationships/image" Target="../media/image230.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e.uni-graz.at/" TargetMode="External"/><Relationship Id="rId3" Type="http://schemas.openxmlformats.org/officeDocument/2006/relationships/hyperlink" Target="http://oh.geof.unizg.hr/DBM/dbm.php" TargetMode="External"/><Relationship Id="rId7" Type="http://schemas.openxmlformats.org/officeDocument/2006/relationships/hyperlink" Target="http://swrc.gsfc.nasa.gov/main/cmemodels"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swe.ssa.esa.int/heliospheric-weather" TargetMode="External"/><Relationship Id="rId5"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hyperlink" Target="http://www.comesep.eu/aler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26" y="0"/>
            <a:ext cx="9738360" cy="6858000"/>
          </a:xfrm>
          <a:prstGeom prst="rect">
            <a:avLst/>
          </a:prstGeom>
          <a:effectLst/>
        </p:spPr>
      </p:pic>
      <p:sp>
        <p:nvSpPr>
          <p:cNvPr id="5" name="TextBox 4"/>
          <p:cNvSpPr txBox="1"/>
          <p:nvPr/>
        </p:nvSpPr>
        <p:spPr>
          <a:xfrm>
            <a:off x="159423" y="416730"/>
            <a:ext cx="8750461" cy="1323439"/>
          </a:xfrm>
          <a:prstGeom prst="rect">
            <a:avLst/>
          </a:prstGeom>
          <a:solidFill>
            <a:schemeClr val="tx1">
              <a:alpha val="50000"/>
            </a:schemeClr>
          </a:solidFill>
          <a:ln>
            <a:noFill/>
          </a:ln>
          <a:effectLst/>
        </p:spPr>
        <p:txBody>
          <a:bodyPr wrap="square" rtlCol="0">
            <a:spAutoFit/>
          </a:bodyPr>
          <a:lstStyle/>
          <a:p>
            <a:pPr algn="ctr"/>
            <a:r>
              <a:rPr lang="en-US" sz="4000" b="1" dirty="0">
                <a:ln w="12700">
                  <a:solidFill>
                    <a:schemeClr val="tx1"/>
                  </a:solidFill>
                </a:ln>
                <a:solidFill>
                  <a:schemeClr val="bg1"/>
                </a:solidFill>
                <a:effectLst>
                  <a:glow rad="63500">
                    <a:schemeClr val="tx1">
                      <a:alpha val="40000"/>
                    </a:schemeClr>
                  </a:glow>
                  <a:outerShdw blurRad="50800" dist="38100" dir="2700000" algn="tl" rotWithShape="0">
                    <a:prstClr val="black">
                      <a:alpha val="40000"/>
                    </a:prstClr>
                  </a:outerShdw>
                </a:effectLst>
                <a:latin typeface="Futura Condensed ExtraBold" charset="0"/>
                <a:ea typeface="Futura Condensed ExtraBold" charset="0"/>
                <a:cs typeface="Futura Condensed ExtraBold" charset="0"/>
              </a:rPr>
              <a:t> DBEM web application for </a:t>
            </a:r>
            <a:r>
              <a:rPr lang="en-US" sz="4000" b="1" dirty="0" err="1">
                <a:ln w="12700">
                  <a:solidFill>
                    <a:schemeClr val="tx1"/>
                  </a:solidFill>
                </a:ln>
                <a:solidFill>
                  <a:schemeClr val="bg1"/>
                </a:solidFill>
                <a:effectLst>
                  <a:glow rad="63500">
                    <a:schemeClr val="tx1">
                      <a:alpha val="40000"/>
                    </a:schemeClr>
                  </a:glow>
                  <a:outerShdw blurRad="50800" dist="38100" dir="2700000" algn="tl" rotWithShape="0">
                    <a:prstClr val="black">
                      <a:alpha val="40000"/>
                    </a:prstClr>
                  </a:outerShdw>
                </a:effectLst>
                <a:latin typeface="Futura Condensed ExtraBold" charset="0"/>
                <a:ea typeface="Futura Condensed ExtraBold" charset="0"/>
                <a:cs typeface="Futura Condensed ExtraBold" charset="0"/>
              </a:rPr>
              <a:t>heliospheric</a:t>
            </a:r>
            <a:r>
              <a:rPr lang="en-US" sz="4000" b="1" dirty="0">
                <a:ln w="12700">
                  <a:solidFill>
                    <a:schemeClr val="tx1"/>
                  </a:solidFill>
                </a:ln>
                <a:solidFill>
                  <a:schemeClr val="bg1"/>
                </a:solidFill>
                <a:effectLst>
                  <a:glow rad="63500">
                    <a:schemeClr val="tx1">
                      <a:alpha val="40000"/>
                    </a:schemeClr>
                  </a:glow>
                  <a:outerShdw blurRad="50800" dist="38100" dir="2700000" algn="tl" rotWithShape="0">
                    <a:prstClr val="black">
                      <a:alpha val="40000"/>
                    </a:prstClr>
                  </a:outerShdw>
                </a:effectLst>
                <a:latin typeface="Futura Condensed ExtraBold" charset="0"/>
                <a:ea typeface="Futura Condensed ExtraBold" charset="0"/>
                <a:cs typeface="Futura Condensed ExtraBold" charset="0"/>
              </a:rPr>
              <a:t> propagation of CMEs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27" y="5702576"/>
            <a:ext cx="1136593" cy="853186"/>
          </a:xfrm>
          <a:prstGeom prst="rect">
            <a:avLst/>
          </a:prstGeom>
          <a:effectLst>
            <a:glow rad="63500">
              <a:schemeClr val="bg1">
                <a:alpha val="75000"/>
              </a:schemeClr>
            </a:glo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5422" y="5817302"/>
            <a:ext cx="857145" cy="730051"/>
          </a:xfrm>
          <a:prstGeom prst="rect">
            <a:avLst/>
          </a:prstGeom>
          <a:effectLst>
            <a:glow rad="50800">
              <a:schemeClr val="bg1">
                <a:alpha val="75000"/>
              </a:schemeClr>
            </a:glo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0393" y="5744047"/>
            <a:ext cx="901039" cy="77024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9671" y="5621093"/>
            <a:ext cx="1061580" cy="908872"/>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2592" y="5702576"/>
            <a:ext cx="775986" cy="918192"/>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3247" y="5686193"/>
            <a:ext cx="925501" cy="885950"/>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35532" y="5621093"/>
            <a:ext cx="1005245" cy="938899"/>
          </a:xfrm>
          <a:prstGeom prst="rect">
            <a:avLst/>
          </a:prstGeom>
        </p:spPr>
      </p:pic>
      <p:sp>
        <p:nvSpPr>
          <p:cNvPr id="16" name="TextBox 15">
            <a:extLst>
              <a:ext uri="{FF2B5EF4-FFF2-40B4-BE49-F238E27FC236}">
                <a16:creationId xmlns:a16="http://schemas.microsoft.com/office/drawing/2014/main" id="{5BAB0C42-CA63-AA41-9284-F603802B7C63}"/>
              </a:ext>
            </a:extLst>
          </p:cNvPr>
          <p:cNvSpPr txBox="1"/>
          <p:nvPr/>
        </p:nvSpPr>
        <p:spPr>
          <a:xfrm>
            <a:off x="1247717" y="3424792"/>
            <a:ext cx="6731159" cy="707886"/>
          </a:xfrm>
          <a:prstGeom prst="rect">
            <a:avLst/>
          </a:prstGeom>
          <a:solidFill>
            <a:schemeClr val="tx1">
              <a:alpha val="50000"/>
            </a:schemeClr>
          </a:solidFill>
        </p:spPr>
        <p:txBody>
          <a:bodyPr wrap="square" rtlCol="0">
            <a:spAutoFit/>
          </a:bodyPr>
          <a:lstStyle/>
          <a:p>
            <a:pPr algn="ctr"/>
            <a:r>
              <a:rPr lang="en-US" sz="2000" dirty="0">
                <a:solidFill>
                  <a:schemeClr val="bg1"/>
                </a:solidFill>
                <a:latin typeface="Helvetica" pitchFamily="2" charset="0"/>
                <a:ea typeface="Futura Medium" charset="0"/>
                <a:cs typeface="Futura Medium" charset="0"/>
              </a:rPr>
              <a:t>J. Čalogović</a:t>
            </a:r>
            <a:r>
              <a:rPr lang="en-US" sz="2000" baseline="30000" dirty="0">
                <a:solidFill>
                  <a:schemeClr val="bg1"/>
                </a:solidFill>
                <a:latin typeface="Helvetica" pitchFamily="2" charset="0"/>
                <a:ea typeface="Futura Medium" charset="0"/>
                <a:cs typeface="Futura Medium" charset="0"/>
              </a:rPr>
              <a:t>1</a:t>
            </a:r>
            <a:r>
              <a:rPr lang="en-US" sz="2000" dirty="0">
                <a:solidFill>
                  <a:schemeClr val="bg1"/>
                </a:solidFill>
                <a:latin typeface="Helvetica" pitchFamily="2" charset="0"/>
                <a:ea typeface="Futura Medium" charset="0"/>
                <a:cs typeface="Futura Medium" charset="0"/>
              </a:rPr>
              <a:t>, M. Dumbović</a:t>
            </a:r>
            <a:r>
              <a:rPr lang="en-US" sz="2000" baseline="30000" dirty="0">
                <a:solidFill>
                  <a:schemeClr val="bg1"/>
                </a:solidFill>
                <a:latin typeface="Helvetica" pitchFamily="2" charset="0"/>
                <a:ea typeface="Futura Medium" charset="0"/>
                <a:cs typeface="Futura Medium" charset="0"/>
              </a:rPr>
              <a:t>2</a:t>
            </a:r>
            <a:r>
              <a:rPr lang="en-US" sz="2000" dirty="0">
                <a:solidFill>
                  <a:schemeClr val="bg1"/>
                </a:solidFill>
                <a:latin typeface="Helvetica" pitchFamily="2" charset="0"/>
                <a:ea typeface="Futura Medium" charset="0"/>
                <a:cs typeface="Futura Medium" charset="0"/>
              </a:rPr>
              <a:t>, B. Vršnak</a:t>
            </a:r>
            <a:r>
              <a:rPr lang="en-US" sz="2000" baseline="30000" dirty="0">
                <a:solidFill>
                  <a:schemeClr val="bg1"/>
                </a:solidFill>
                <a:latin typeface="Helvetica" pitchFamily="2" charset="0"/>
                <a:ea typeface="Futura Medium" charset="0"/>
                <a:cs typeface="Futura Medium" charset="0"/>
              </a:rPr>
              <a:t>1</a:t>
            </a:r>
            <a:r>
              <a:rPr lang="en-US" sz="2000" dirty="0">
                <a:solidFill>
                  <a:schemeClr val="bg1"/>
                </a:solidFill>
                <a:latin typeface="Helvetica" pitchFamily="2" charset="0"/>
                <a:ea typeface="Futura Medium" charset="0"/>
                <a:cs typeface="Futura Medium" charset="0"/>
              </a:rPr>
              <a:t>, D. Sudar</a:t>
            </a:r>
            <a:r>
              <a:rPr lang="en-US" sz="2000" baseline="30000" dirty="0">
                <a:solidFill>
                  <a:schemeClr val="bg1"/>
                </a:solidFill>
                <a:latin typeface="Helvetica" pitchFamily="2" charset="0"/>
                <a:ea typeface="Futura Medium" charset="0"/>
                <a:cs typeface="Futura Medium" charset="0"/>
              </a:rPr>
              <a:t>1</a:t>
            </a:r>
            <a:r>
              <a:rPr lang="en-US" sz="2000" dirty="0">
                <a:solidFill>
                  <a:schemeClr val="bg1"/>
                </a:solidFill>
                <a:latin typeface="Helvetica" pitchFamily="2" charset="0"/>
                <a:ea typeface="Futura Medium" charset="0"/>
                <a:cs typeface="Futura Medium" charset="0"/>
              </a:rPr>
              <a:t>, M. Temmer</a:t>
            </a:r>
            <a:r>
              <a:rPr lang="en-US" sz="2000" baseline="30000" dirty="0">
                <a:solidFill>
                  <a:schemeClr val="bg1"/>
                </a:solidFill>
                <a:latin typeface="Helvetica" pitchFamily="2" charset="0"/>
                <a:ea typeface="Futura Medium" charset="0"/>
                <a:cs typeface="Futura Medium" charset="0"/>
              </a:rPr>
              <a:t>2</a:t>
            </a:r>
            <a:r>
              <a:rPr lang="en-US" sz="2000" dirty="0">
                <a:solidFill>
                  <a:schemeClr val="bg1"/>
                </a:solidFill>
                <a:latin typeface="Helvetica" pitchFamily="2" charset="0"/>
                <a:ea typeface="Futura Medium" charset="0"/>
                <a:cs typeface="Futura Medium" charset="0"/>
              </a:rPr>
              <a:t>, L. M. Mays</a:t>
            </a:r>
            <a:r>
              <a:rPr lang="en-US" sz="2000" baseline="30000" dirty="0">
                <a:solidFill>
                  <a:schemeClr val="bg1"/>
                </a:solidFill>
                <a:latin typeface="Helvetica" pitchFamily="2" charset="0"/>
                <a:ea typeface="Futura Medium" charset="0"/>
                <a:cs typeface="Futura Medium" charset="0"/>
              </a:rPr>
              <a:t>3</a:t>
            </a:r>
            <a:r>
              <a:rPr lang="en-US" sz="2000" dirty="0">
                <a:solidFill>
                  <a:schemeClr val="bg1"/>
                </a:solidFill>
                <a:latin typeface="Helvetica" pitchFamily="2" charset="0"/>
                <a:ea typeface="Futura Medium" charset="0"/>
                <a:cs typeface="Futura Medium" charset="0"/>
              </a:rPr>
              <a:t>, A. Veronig</a:t>
            </a:r>
            <a:r>
              <a:rPr lang="en-US" sz="2000" baseline="30000" dirty="0">
                <a:solidFill>
                  <a:schemeClr val="bg1"/>
                </a:solidFill>
                <a:latin typeface="Helvetica" pitchFamily="2" charset="0"/>
                <a:ea typeface="Futura Medium" charset="0"/>
                <a:cs typeface="Futura Medium" charset="0"/>
              </a:rPr>
              <a:t>2</a:t>
            </a:r>
            <a:r>
              <a:rPr lang="en-US" sz="2000" dirty="0">
                <a:solidFill>
                  <a:schemeClr val="bg1"/>
                </a:solidFill>
                <a:latin typeface="Helvetica" pitchFamily="2" charset="0"/>
                <a:ea typeface="Futura Medium" charset="0"/>
                <a:cs typeface="Futura Medium" charset="0"/>
              </a:rPr>
              <a:t>, I. Piantschitsch</a:t>
            </a:r>
            <a:r>
              <a:rPr lang="en-US" sz="2000" baseline="30000" dirty="0">
                <a:solidFill>
                  <a:schemeClr val="bg1"/>
                </a:solidFill>
                <a:latin typeface="Helvetica" pitchFamily="2" charset="0"/>
                <a:ea typeface="Futura Medium" charset="0"/>
                <a:cs typeface="Futura Medium" charset="0"/>
              </a:rPr>
              <a:t>2</a:t>
            </a:r>
            <a:r>
              <a:rPr lang="en-US" sz="2000" dirty="0">
                <a:solidFill>
                  <a:schemeClr val="bg1"/>
                </a:solidFill>
                <a:latin typeface="Helvetica" pitchFamily="2" charset="0"/>
                <a:ea typeface="Futura Medium" charset="0"/>
                <a:cs typeface="Futura Medium" charset="0"/>
              </a:rPr>
              <a:t> </a:t>
            </a:r>
            <a:endParaRPr lang="en-US" sz="2000" dirty="0">
              <a:latin typeface="Helvetica" pitchFamily="2" charset="0"/>
              <a:ea typeface="Futura Medium" charset="0"/>
              <a:cs typeface="Futura Medium" charset="0"/>
            </a:endParaRPr>
          </a:p>
        </p:txBody>
      </p:sp>
      <p:sp>
        <p:nvSpPr>
          <p:cNvPr id="17" name="TextBox 16">
            <a:extLst>
              <a:ext uri="{FF2B5EF4-FFF2-40B4-BE49-F238E27FC236}">
                <a16:creationId xmlns:a16="http://schemas.microsoft.com/office/drawing/2014/main" id="{4ACC5A7E-106A-684E-BA7B-B331C2883F80}"/>
              </a:ext>
            </a:extLst>
          </p:cNvPr>
          <p:cNvSpPr txBox="1"/>
          <p:nvPr/>
        </p:nvSpPr>
        <p:spPr>
          <a:xfrm>
            <a:off x="1889504" y="4479449"/>
            <a:ext cx="5071871" cy="646331"/>
          </a:xfrm>
          <a:prstGeom prst="rect">
            <a:avLst/>
          </a:prstGeom>
          <a:solidFill>
            <a:schemeClr val="tx1">
              <a:alpha val="50000"/>
            </a:schemeClr>
          </a:solidFill>
        </p:spPr>
        <p:txBody>
          <a:bodyPr wrap="square" rtlCol="0">
            <a:spAutoFit/>
          </a:bodyPr>
          <a:lstStyle/>
          <a:p>
            <a:pPr marL="228600" indent="-228600">
              <a:buAutoNum type="arabicPeriod"/>
            </a:pPr>
            <a:r>
              <a:rPr lang="en-US" sz="1200" dirty="0">
                <a:solidFill>
                  <a:schemeClr val="bg1"/>
                </a:solidFill>
                <a:latin typeface="Helvetica" pitchFamily="2" charset="0"/>
                <a:ea typeface="Futura Medium" charset="0"/>
                <a:cs typeface="Futura Medium" charset="0"/>
              </a:rPr>
              <a:t>Hvar Observatory, Faculty of Geodesy, University of Zagreb, Croatia</a:t>
            </a:r>
          </a:p>
          <a:p>
            <a:pPr marL="228600" indent="-228600">
              <a:buAutoNum type="arabicPeriod"/>
            </a:pPr>
            <a:r>
              <a:rPr lang="en-US" sz="1200" dirty="0">
                <a:solidFill>
                  <a:schemeClr val="bg1"/>
                </a:solidFill>
                <a:latin typeface="Helvetica" pitchFamily="2" charset="0"/>
                <a:ea typeface="Futura Medium" charset="0"/>
                <a:cs typeface="Futura Medium" charset="0"/>
              </a:rPr>
              <a:t>Institute of Physics, University of Graz, Austria</a:t>
            </a:r>
          </a:p>
          <a:p>
            <a:pPr marL="228600" indent="-228600">
              <a:buAutoNum type="arabicPeriod"/>
            </a:pPr>
            <a:r>
              <a:rPr lang="en-US" sz="1200" dirty="0">
                <a:solidFill>
                  <a:schemeClr val="bg1"/>
                </a:solidFill>
                <a:latin typeface="Helvetica" pitchFamily="2" charset="0"/>
                <a:ea typeface="Futura Medium" charset="0"/>
                <a:cs typeface="Futura Medium" charset="0"/>
              </a:rPr>
              <a:t>NASA Goddard Space Flight Center, Greenbelt, MD 20771, USA </a:t>
            </a:r>
          </a:p>
        </p:txBody>
      </p:sp>
    </p:spTree>
    <p:extLst>
      <p:ext uri="{BB962C8B-B14F-4D97-AF65-F5344CB8AC3E}">
        <p14:creationId xmlns:p14="http://schemas.microsoft.com/office/powerpoint/2010/main" val="1868456980"/>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6D2C182-6F17-A44A-8691-E1CB6B4FCDA4}"/>
              </a:ext>
            </a:extLst>
          </p:cNvPr>
          <p:cNvSpPr txBox="1"/>
          <p:nvPr/>
        </p:nvSpPr>
        <p:spPr>
          <a:xfrm rot="5400000">
            <a:off x="3956836" y="5291975"/>
            <a:ext cx="2577950" cy="276999"/>
          </a:xfrm>
          <a:prstGeom prst="rect">
            <a:avLst/>
          </a:prstGeom>
          <a:noFill/>
        </p:spPr>
        <p:txBody>
          <a:bodyPr wrap="none" rtlCol="0">
            <a:spAutoFit/>
          </a:bodyPr>
          <a:lstStyle/>
          <a:p>
            <a:r>
              <a:rPr lang="en-US" sz="1200" i="1" dirty="0">
                <a:latin typeface="Helvetica" pitchFamily="2" charset="0"/>
                <a:ea typeface="Arial" charset="0"/>
                <a:cs typeface="Arial" charset="0"/>
              </a:rPr>
              <a:t>Fig. 5 from </a:t>
            </a:r>
            <a:r>
              <a:rPr lang="en-US" sz="1200" i="1" dirty="0" err="1">
                <a:latin typeface="Helvetica" pitchFamily="2" charset="0"/>
                <a:ea typeface="Arial" charset="0"/>
                <a:cs typeface="Arial" charset="0"/>
              </a:rPr>
              <a:t>Dumbovic</a:t>
            </a:r>
            <a:r>
              <a:rPr lang="en-US" sz="1200" i="1" dirty="0">
                <a:latin typeface="Helvetica" pitchFamily="2" charset="0"/>
                <a:ea typeface="Arial" charset="0"/>
                <a:cs typeface="Arial" charset="0"/>
              </a:rPr>
              <a:t> et al. , 2018</a:t>
            </a:r>
          </a:p>
        </p:txBody>
      </p:sp>
      <p:sp>
        <p:nvSpPr>
          <p:cNvPr id="12" name="TextBox 11">
            <a:extLst>
              <a:ext uri="{FF2B5EF4-FFF2-40B4-BE49-F238E27FC236}">
                <a16:creationId xmlns:a16="http://schemas.microsoft.com/office/drawing/2014/main" id="{E9D96FD9-3DB2-CB4B-A879-DCFAE4CCE852}"/>
              </a:ext>
            </a:extLst>
          </p:cNvPr>
          <p:cNvSpPr txBox="1"/>
          <p:nvPr/>
        </p:nvSpPr>
        <p:spPr>
          <a:xfrm>
            <a:off x="6590128" y="638297"/>
            <a:ext cx="2448106" cy="276999"/>
          </a:xfrm>
          <a:prstGeom prst="rect">
            <a:avLst/>
          </a:prstGeom>
          <a:noFill/>
        </p:spPr>
        <p:txBody>
          <a:bodyPr wrap="none" rtlCol="0">
            <a:spAutoFit/>
          </a:bodyPr>
          <a:lstStyle/>
          <a:p>
            <a:r>
              <a:rPr lang="en-US" sz="1200" i="1" dirty="0">
                <a:latin typeface="Helvetica" pitchFamily="2" charset="0"/>
                <a:ea typeface="Arial" charset="0"/>
                <a:cs typeface="Arial" charset="0"/>
              </a:rPr>
              <a:t>Fig. 7 from </a:t>
            </a:r>
            <a:r>
              <a:rPr lang="en-US" sz="1200" i="1" dirty="0" err="1">
                <a:latin typeface="Helvetica" pitchFamily="2" charset="0"/>
                <a:ea typeface="Arial" charset="0"/>
                <a:cs typeface="Arial" charset="0"/>
              </a:rPr>
              <a:t>Dumbović</a:t>
            </a:r>
            <a:r>
              <a:rPr lang="en-US" sz="1200" i="1" dirty="0">
                <a:latin typeface="Helvetica" pitchFamily="2" charset="0"/>
                <a:ea typeface="Arial" charset="0"/>
                <a:cs typeface="Arial" charset="0"/>
              </a:rPr>
              <a:t> et al., 2018</a:t>
            </a:r>
          </a:p>
        </p:txBody>
      </p:sp>
      <p:sp>
        <p:nvSpPr>
          <p:cNvPr id="13" name="TextBox 12">
            <a:extLst>
              <a:ext uri="{FF2B5EF4-FFF2-40B4-BE49-F238E27FC236}">
                <a16:creationId xmlns:a16="http://schemas.microsoft.com/office/drawing/2014/main" id="{DB57286F-17DB-3945-B39E-27001C2F089E}"/>
              </a:ext>
            </a:extLst>
          </p:cNvPr>
          <p:cNvSpPr txBox="1"/>
          <p:nvPr/>
        </p:nvSpPr>
        <p:spPr>
          <a:xfrm rot="5400000">
            <a:off x="7597322" y="5270334"/>
            <a:ext cx="2534668" cy="276999"/>
          </a:xfrm>
          <a:prstGeom prst="rect">
            <a:avLst/>
          </a:prstGeom>
          <a:noFill/>
        </p:spPr>
        <p:txBody>
          <a:bodyPr wrap="none" rtlCol="0">
            <a:spAutoFit/>
          </a:bodyPr>
          <a:lstStyle/>
          <a:p>
            <a:r>
              <a:rPr lang="en-US" sz="1200" i="1" dirty="0">
                <a:latin typeface="Helvetica" pitchFamily="2" charset="0"/>
                <a:ea typeface="Arial" charset="0"/>
                <a:cs typeface="Arial" charset="0"/>
              </a:rPr>
              <a:t>Fig. 8 from </a:t>
            </a:r>
            <a:r>
              <a:rPr lang="en-US" sz="1200" i="1" dirty="0" err="1">
                <a:latin typeface="Helvetica" pitchFamily="2" charset="0"/>
                <a:ea typeface="Arial" charset="0"/>
                <a:cs typeface="Arial" charset="0"/>
              </a:rPr>
              <a:t>Dumbovic</a:t>
            </a:r>
            <a:r>
              <a:rPr lang="en-US" sz="1200" i="1" dirty="0">
                <a:latin typeface="Helvetica" pitchFamily="2" charset="0"/>
                <a:ea typeface="Arial" charset="0"/>
                <a:cs typeface="Arial" charset="0"/>
              </a:rPr>
              <a:t> et al., 2018</a:t>
            </a:r>
          </a:p>
        </p:txBody>
      </p:sp>
      <p:pic>
        <p:nvPicPr>
          <p:cNvPr id="14" name="Picture 13">
            <a:extLst>
              <a:ext uri="{FF2B5EF4-FFF2-40B4-BE49-F238E27FC236}">
                <a16:creationId xmlns:a16="http://schemas.microsoft.com/office/drawing/2014/main" id="{85E6CE65-85A5-6642-A4E9-6D719D2494AF}"/>
              </a:ext>
            </a:extLst>
          </p:cNvPr>
          <p:cNvPicPr>
            <a:picLocks noChangeAspect="1"/>
          </p:cNvPicPr>
          <p:nvPr/>
        </p:nvPicPr>
        <p:blipFill>
          <a:blip r:embed="rId3"/>
          <a:stretch>
            <a:fillRect/>
          </a:stretch>
        </p:blipFill>
        <p:spPr>
          <a:xfrm>
            <a:off x="1843019" y="902346"/>
            <a:ext cx="7155548" cy="2891962"/>
          </a:xfrm>
          <a:prstGeom prst="rect">
            <a:avLst/>
          </a:prstGeom>
        </p:spPr>
      </p:pic>
      <p:sp>
        <p:nvSpPr>
          <p:cNvPr id="17" name="TextBox 16">
            <a:extLst>
              <a:ext uri="{FF2B5EF4-FFF2-40B4-BE49-F238E27FC236}">
                <a16:creationId xmlns:a16="http://schemas.microsoft.com/office/drawing/2014/main" id="{08681E01-89FD-F242-B0A5-CEADB5CC16F3}"/>
              </a:ext>
            </a:extLst>
          </p:cNvPr>
          <p:cNvSpPr txBox="1"/>
          <p:nvPr/>
        </p:nvSpPr>
        <p:spPr>
          <a:xfrm>
            <a:off x="789879" y="68631"/>
            <a:ext cx="7560860" cy="523220"/>
          </a:xfrm>
          <a:prstGeom prst="rect">
            <a:avLst/>
          </a:prstGeom>
          <a:noFill/>
        </p:spPr>
        <p:txBody>
          <a:bodyPr wrap="square" rtlCol="0">
            <a:spAutoFit/>
          </a:bodyPr>
          <a:lstStyle/>
          <a:p>
            <a:pPr algn="ctr"/>
            <a:r>
              <a:rPr lang="en-US" sz="2800" b="1" dirty="0">
                <a:latin typeface="Helvetica" pitchFamily="2" charset="0"/>
                <a:ea typeface="Arial" charset="0"/>
                <a:cs typeface="Arial" charset="0"/>
              </a:rPr>
              <a:t>Performance and comparison with ENLIL</a:t>
            </a:r>
            <a:endParaRPr lang="en-GB" sz="2800" b="1" dirty="0">
              <a:latin typeface="Helvetica" pitchFamily="2" charset="0"/>
            </a:endParaRPr>
          </a:p>
        </p:txBody>
      </p:sp>
      <p:sp>
        <p:nvSpPr>
          <p:cNvPr id="19" name="TextBox 18">
            <a:extLst>
              <a:ext uri="{FF2B5EF4-FFF2-40B4-BE49-F238E27FC236}">
                <a16:creationId xmlns:a16="http://schemas.microsoft.com/office/drawing/2014/main" id="{CEF2618E-389F-7D4D-B48C-9208BE788193}"/>
              </a:ext>
            </a:extLst>
          </p:cNvPr>
          <p:cNvSpPr txBox="1"/>
          <p:nvPr/>
        </p:nvSpPr>
        <p:spPr>
          <a:xfrm>
            <a:off x="2255078" y="3877557"/>
            <a:ext cx="2866822" cy="307777"/>
          </a:xfrm>
          <a:prstGeom prst="rect">
            <a:avLst/>
          </a:prstGeom>
          <a:noFill/>
        </p:spPr>
        <p:txBody>
          <a:bodyPr wrap="square" rtlCol="0">
            <a:spAutoFit/>
          </a:bodyPr>
          <a:lstStyle/>
          <a:p>
            <a:pPr algn="ctr"/>
            <a:r>
              <a:rPr lang="en-US" sz="1400" b="1" dirty="0">
                <a:latin typeface="Helvetica" pitchFamily="2" charset="0"/>
                <a:ea typeface="Arial" charset="0"/>
                <a:cs typeface="Arial" charset="0"/>
              </a:rPr>
              <a:t>RELIABILITY DIAGRAM</a:t>
            </a:r>
          </a:p>
        </p:txBody>
      </p:sp>
      <p:pic>
        <p:nvPicPr>
          <p:cNvPr id="20" name="Picture 19">
            <a:extLst>
              <a:ext uri="{FF2B5EF4-FFF2-40B4-BE49-F238E27FC236}">
                <a16:creationId xmlns:a16="http://schemas.microsoft.com/office/drawing/2014/main" id="{0C858C35-2E52-A741-B340-AC50E8B739B1}"/>
              </a:ext>
            </a:extLst>
          </p:cNvPr>
          <p:cNvPicPr>
            <a:picLocks noChangeAspect="1"/>
          </p:cNvPicPr>
          <p:nvPr/>
        </p:nvPicPr>
        <p:blipFill>
          <a:blip r:embed="rId4"/>
          <a:stretch>
            <a:fillRect/>
          </a:stretch>
        </p:blipFill>
        <p:spPr>
          <a:xfrm>
            <a:off x="2149925" y="4096404"/>
            <a:ext cx="2971975" cy="2444241"/>
          </a:xfrm>
          <a:prstGeom prst="rect">
            <a:avLst/>
          </a:prstGeom>
        </p:spPr>
      </p:pic>
      <p:sp>
        <p:nvSpPr>
          <p:cNvPr id="22" name="TextBox 21">
            <a:extLst>
              <a:ext uri="{FF2B5EF4-FFF2-40B4-BE49-F238E27FC236}">
                <a16:creationId xmlns:a16="http://schemas.microsoft.com/office/drawing/2014/main" id="{BD0C32CE-B6EB-C34B-A485-9BB69D69B751}"/>
              </a:ext>
            </a:extLst>
          </p:cNvPr>
          <p:cNvSpPr txBox="1"/>
          <p:nvPr/>
        </p:nvSpPr>
        <p:spPr>
          <a:xfrm>
            <a:off x="3906720" y="622907"/>
            <a:ext cx="2678182" cy="307777"/>
          </a:xfrm>
          <a:prstGeom prst="rect">
            <a:avLst/>
          </a:prstGeom>
          <a:noFill/>
        </p:spPr>
        <p:txBody>
          <a:bodyPr wrap="square" rtlCol="0">
            <a:spAutoFit/>
          </a:bodyPr>
          <a:lstStyle/>
          <a:p>
            <a:pPr algn="ctr"/>
            <a:r>
              <a:rPr lang="en-US" sz="1400" b="1" dirty="0">
                <a:latin typeface="Helvetica" pitchFamily="2" charset="0"/>
                <a:ea typeface="Arial" charset="0"/>
                <a:cs typeface="Arial" charset="0"/>
              </a:rPr>
              <a:t>TRANSIT TIME</a:t>
            </a:r>
          </a:p>
        </p:txBody>
      </p:sp>
      <p:pic>
        <p:nvPicPr>
          <p:cNvPr id="24" name="Picture 23">
            <a:extLst>
              <a:ext uri="{FF2B5EF4-FFF2-40B4-BE49-F238E27FC236}">
                <a16:creationId xmlns:a16="http://schemas.microsoft.com/office/drawing/2014/main" id="{5254C056-FDCF-EA43-BE56-1F1D420791FB}"/>
              </a:ext>
            </a:extLst>
          </p:cNvPr>
          <p:cNvPicPr>
            <a:picLocks noChangeAspect="1"/>
          </p:cNvPicPr>
          <p:nvPr/>
        </p:nvPicPr>
        <p:blipFill>
          <a:blip r:embed="rId5"/>
          <a:stretch>
            <a:fillRect/>
          </a:stretch>
        </p:blipFill>
        <p:spPr>
          <a:xfrm>
            <a:off x="5673967" y="4126916"/>
            <a:ext cx="3052189" cy="2383216"/>
          </a:xfrm>
          <a:prstGeom prst="rect">
            <a:avLst/>
          </a:prstGeom>
        </p:spPr>
      </p:pic>
      <p:sp>
        <p:nvSpPr>
          <p:cNvPr id="25" name="TextBox 24">
            <a:extLst>
              <a:ext uri="{FF2B5EF4-FFF2-40B4-BE49-F238E27FC236}">
                <a16:creationId xmlns:a16="http://schemas.microsoft.com/office/drawing/2014/main" id="{3F8BDA2B-13A8-0A45-904D-B93B623B0DCA}"/>
              </a:ext>
            </a:extLst>
          </p:cNvPr>
          <p:cNvSpPr txBox="1"/>
          <p:nvPr/>
        </p:nvSpPr>
        <p:spPr>
          <a:xfrm>
            <a:off x="5673967" y="3850416"/>
            <a:ext cx="3052189" cy="307776"/>
          </a:xfrm>
          <a:prstGeom prst="rect">
            <a:avLst/>
          </a:prstGeom>
          <a:noFill/>
        </p:spPr>
        <p:txBody>
          <a:bodyPr wrap="square" rtlCol="0">
            <a:spAutoFit/>
          </a:bodyPr>
          <a:lstStyle/>
          <a:p>
            <a:pPr algn="ctr"/>
            <a:r>
              <a:rPr lang="en-US" sz="1400" b="1" dirty="0">
                <a:latin typeface="Helvetica" pitchFamily="2" charset="0"/>
                <a:ea typeface="Arial" charset="0"/>
                <a:cs typeface="Arial" charset="0"/>
              </a:rPr>
              <a:t>ARRIVAL SPEED</a:t>
            </a:r>
          </a:p>
        </p:txBody>
      </p:sp>
      <p:sp>
        <p:nvSpPr>
          <p:cNvPr id="26" name="TextBox 25">
            <a:extLst>
              <a:ext uri="{FF2B5EF4-FFF2-40B4-BE49-F238E27FC236}">
                <a16:creationId xmlns:a16="http://schemas.microsoft.com/office/drawing/2014/main" id="{E2E3925A-7FDC-E54F-A4F2-041BED5CCAD2}"/>
              </a:ext>
            </a:extLst>
          </p:cNvPr>
          <p:cNvSpPr txBox="1"/>
          <p:nvPr/>
        </p:nvSpPr>
        <p:spPr>
          <a:xfrm>
            <a:off x="101601" y="1061079"/>
            <a:ext cx="15875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Helvetica" pitchFamily="2" charset="0"/>
                <a:ea typeface="Arial" charset="0"/>
                <a:cs typeface="Arial" charset="0"/>
              </a:rPr>
              <a:t>Based on sample: </a:t>
            </a:r>
            <a:r>
              <a:rPr lang="en-US" i="1" dirty="0">
                <a:latin typeface="Helvetica" pitchFamily="2" charset="0"/>
                <a:ea typeface="Arial" charset="0"/>
                <a:cs typeface="Arial" charset="0"/>
              </a:rPr>
              <a:t>Mays et al., 2015, </a:t>
            </a:r>
            <a:r>
              <a:rPr lang="en-US" i="1" dirty="0" err="1">
                <a:latin typeface="Helvetica" pitchFamily="2" charset="0"/>
                <a:ea typeface="Arial" charset="0"/>
                <a:cs typeface="Arial" charset="0"/>
              </a:rPr>
              <a:t>SolPhys</a:t>
            </a:r>
            <a:endParaRPr lang="sr-Latn-RS" dirty="0">
              <a:latin typeface="Helvetica" pitchFamily="2" charset="0"/>
            </a:endParaRPr>
          </a:p>
        </p:txBody>
      </p:sp>
      <p:sp>
        <p:nvSpPr>
          <p:cNvPr id="30" name="TextBox 29">
            <a:extLst>
              <a:ext uri="{FF2B5EF4-FFF2-40B4-BE49-F238E27FC236}">
                <a16:creationId xmlns:a16="http://schemas.microsoft.com/office/drawing/2014/main" id="{99743B40-25E6-244E-91BD-124822622653}"/>
              </a:ext>
            </a:extLst>
          </p:cNvPr>
          <p:cNvSpPr txBox="1"/>
          <p:nvPr/>
        </p:nvSpPr>
        <p:spPr>
          <a:xfrm>
            <a:off x="65484" y="4528959"/>
            <a:ext cx="2048324" cy="1400383"/>
          </a:xfrm>
          <a:prstGeom prst="rect">
            <a:avLst/>
          </a:prstGeom>
          <a:noFill/>
        </p:spPr>
        <p:txBody>
          <a:bodyPr wrap="square" rtlCol="0">
            <a:spAutoFit/>
          </a:bodyPr>
          <a:lstStyle/>
          <a:p>
            <a:pPr marL="285750" indent="-285750">
              <a:buFont typeface="Arial" panose="020B0604020202020204" pitchFamily="34" charset="0"/>
              <a:buChar char="•"/>
            </a:pPr>
            <a:r>
              <a:rPr lang="en-US" sz="1700" dirty="0">
                <a:latin typeface="Helvetica" pitchFamily="2" charset="0"/>
              </a:rPr>
              <a:t>Both ENLIL and DBEM are not far away from the line of perfect reliability</a:t>
            </a:r>
          </a:p>
        </p:txBody>
      </p:sp>
    </p:spTree>
    <p:extLst>
      <p:ext uri="{BB962C8B-B14F-4D97-AF65-F5344CB8AC3E}">
        <p14:creationId xmlns:p14="http://schemas.microsoft.com/office/powerpoint/2010/main" val="2953688618"/>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AA164-AE74-7041-AEE3-ECA6B36E93BD}"/>
              </a:ext>
            </a:extLst>
          </p:cNvPr>
          <p:cNvSpPr txBox="1"/>
          <p:nvPr/>
        </p:nvSpPr>
        <p:spPr>
          <a:xfrm>
            <a:off x="829671" y="163132"/>
            <a:ext cx="7560860" cy="523220"/>
          </a:xfrm>
          <a:prstGeom prst="rect">
            <a:avLst/>
          </a:prstGeom>
          <a:noFill/>
        </p:spPr>
        <p:txBody>
          <a:bodyPr wrap="square" rtlCol="0">
            <a:spAutoFit/>
          </a:bodyPr>
          <a:lstStyle/>
          <a:p>
            <a:pPr algn="ctr"/>
            <a:r>
              <a:rPr lang="en-US" sz="2800" b="1" dirty="0">
                <a:latin typeface="Helvetica" pitchFamily="2" charset="0"/>
                <a:cs typeface="Arial" charset="0"/>
              </a:rPr>
              <a:t>Main points - DBEM</a:t>
            </a:r>
            <a:endParaRPr lang="en-GB" sz="2800" b="1" dirty="0">
              <a:latin typeface="Helvetica" pitchFamily="2" charset="0"/>
            </a:endParaRPr>
          </a:p>
        </p:txBody>
      </p:sp>
      <p:sp>
        <p:nvSpPr>
          <p:cNvPr id="11" name="TextBox 10">
            <a:extLst>
              <a:ext uri="{FF2B5EF4-FFF2-40B4-BE49-F238E27FC236}">
                <a16:creationId xmlns:a16="http://schemas.microsoft.com/office/drawing/2014/main" id="{C4786DE4-EEA4-234B-8ACA-87F4D9936EB2}"/>
              </a:ext>
            </a:extLst>
          </p:cNvPr>
          <p:cNvSpPr txBox="1"/>
          <p:nvPr/>
        </p:nvSpPr>
        <p:spPr>
          <a:xfrm>
            <a:off x="426720" y="1363054"/>
            <a:ext cx="8382000" cy="3323987"/>
          </a:xfrm>
          <a:prstGeom prst="rect">
            <a:avLst/>
          </a:prstGeom>
          <a:noFill/>
        </p:spPr>
        <p:txBody>
          <a:bodyPr wrap="square" rtlCol="0">
            <a:spAutoFit/>
          </a:bodyPr>
          <a:lstStyle/>
          <a:p>
            <a:pPr marL="285750" indent="-285750">
              <a:buFont typeface="Arial" panose="020B0604020202020204" pitchFamily="34" charset="0"/>
              <a:buChar char="•"/>
            </a:pPr>
            <a:r>
              <a:rPr lang="en-US" sz="2100" dirty="0">
                <a:solidFill>
                  <a:schemeClr val="tx1"/>
                </a:solidFill>
                <a:latin typeface="Helvetica" pitchFamily="2" charset="0"/>
                <a:cs typeface="Arial" panose="020B0604020202020204" pitchFamily="34" charset="0"/>
              </a:rPr>
              <a:t>Offers probabilistic forecasting of </a:t>
            </a:r>
            <a:r>
              <a:rPr lang="en-US" sz="2100" b="1" dirty="0">
                <a:solidFill>
                  <a:schemeClr val="tx1"/>
                </a:solidFill>
                <a:latin typeface="Helvetica" pitchFamily="2" charset="0"/>
                <a:cs typeface="Arial" panose="020B0604020202020204" pitchFamily="34" charset="0"/>
              </a:rPr>
              <a:t>CME hit chance</a:t>
            </a:r>
            <a:r>
              <a:rPr lang="en-US" sz="2100" dirty="0">
                <a:solidFill>
                  <a:schemeClr val="tx1"/>
                </a:solidFill>
                <a:latin typeface="Helvetica" pitchFamily="2" charset="0"/>
                <a:cs typeface="Arial" panose="020B0604020202020204" pitchFamily="34" charset="0"/>
              </a:rPr>
              <a:t>, </a:t>
            </a:r>
            <a:r>
              <a:rPr lang="en-US" sz="2100" b="1" dirty="0">
                <a:solidFill>
                  <a:schemeClr val="tx1"/>
                </a:solidFill>
                <a:latin typeface="Helvetica" pitchFamily="2" charset="0"/>
                <a:cs typeface="Arial" panose="020B0604020202020204" pitchFamily="34" charset="0"/>
              </a:rPr>
              <a:t>transit time</a:t>
            </a:r>
            <a:r>
              <a:rPr lang="en-US" sz="2100" dirty="0">
                <a:solidFill>
                  <a:schemeClr val="tx1"/>
                </a:solidFill>
                <a:latin typeface="Helvetica" pitchFamily="2" charset="0"/>
                <a:cs typeface="Arial" panose="020B0604020202020204" pitchFamily="34" charset="0"/>
              </a:rPr>
              <a:t> and </a:t>
            </a:r>
            <a:r>
              <a:rPr lang="en-US" sz="2100" b="1" dirty="0">
                <a:solidFill>
                  <a:schemeClr val="tx1"/>
                </a:solidFill>
                <a:latin typeface="Helvetica" pitchFamily="2" charset="0"/>
                <a:cs typeface="Arial" panose="020B0604020202020204" pitchFamily="34" charset="0"/>
              </a:rPr>
              <a:t>arrival speed</a:t>
            </a:r>
            <a:r>
              <a:rPr lang="en-US" sz="2100" dirty="0">
                <a:solidFill>
                  <a:schemeClr val="tx1"/>
                </a:solidFill>
                <a:latin typeface="Helvetica" pitchFamily="2" charset="0"/>
                <a:cs typeface="Arial" panose="020B0604020202020204" pitchFamily="34" charset="0"/>
              </a:rPr>
              <a:t> for different targets in solar system</a:t>
            </a:r>
            <a:endParaRPr lang="en-US" sz="2100" b="1" dirty="0">
              <a:solidFill>
                <a:schemeClr val="tx1"/>
              </a:solidFill>
              <a:latin typeface="Helvetica" pitchFamily="2" charset="0"/>
              <a:cs typeface="Arial" panose="020B0604020202020204" pitchFamily="34" charset="0"/>
            </a:endParaRPr>
          </a:p>
          <a:p>
            <a:pPr marL="285750" indent="-285750">
              <a:buFont typeface="Arial" panose="020B0604020202020204" pitchFamily="34" charset="0"/>
              <a:buChar char="•"/>
            </a:pPr>
            <a:r>
              <a:rPr lang="en-US" sz="2100" dirty="0">
                <a:latin typeface="Helvetica" pitchFamily="2" charset="0"/>
              </a:rPr>
              <a:t>Reliable and simple model</a:t>
            </a:r>
            <a:endParaRPr lang="en-US" sz="2100" dirty="0">
              <a:solidFill>
                <a:schemeClr val="tx1"/>
              </a:solidFill>
              <a:latin typeface="Helvetica" pitchFamily="2" charset="0"/>
              <a:cs typeface="Arial" panose="020B0604020202020204" pitchFamily="34" charset="0"/>
            </a:endParaRPr>
          </a:p>
          <a:p>
            <a:pPr marL="285750" indent="-285750">
              <a:buFont typeface="Arial" panose="020B0604020202020204" pitchFamily="34" charset="0"/>
              <a:buChar char="•"/>
            </a:pPr>
            <a:r>
              <a:rPr lang="en-US" sz="2100" dirty="0">
                <a:latin typeface="Helvetica" pitchFamily="2" charset="0"/>
                <a:cs typeface="Arial" panose="020B0604020202020204" pitchFamily="34" charset="0"/>
              </a:rPr>
              <a:t>R</a:t>
            </a:r>
            <a:r>
              <a:rPr lang="en-US" sz="2100" dirty="0">
                <a:solidFill>
                  <a:schemeClr val="tx1"/>
                </a:solidFill>
                <a:latin typeface="Helvetica" pitchFamily="2" charset="0"/>
                <a:cs typeface="Arial" panose="020B0604020202020204" pitchFamily="34" charset="0"/>
              </a:rPr>
              <a:t>uns </a:t>
            </a:r>
            <a:r>
              <a:rPr lang="en-US" sz="2100" b="1" dirty="0">
                <a:solidFill>
                  <a:srgbClr val="C00000"/>
                </a:solidFill>
                <a:latin typeface="Helvetica" pitchFamily="2" charset="0"/>
                <a:cs typeface="Arial" panose="020B0604020202020204" pitchFamily="34" charset="0"/>
              </a:rPr>
              <a:t>very fast</a:t>
            </a:r>
            <a:r>
              <a:rPr lang="en-US" sz="2100" dirty="0">
                <a:solidFill>
                  <a:schemeClr val="tx1"/>
                </a:solidFill>
                <a:latin typeface="Helvetica" pitchFamily="2" charset="0"/>
                <a:cs typeface="Arial" panose="020B0604020202020204" pitchFamily="34" charset="0"/>
              </a:rPr>
              <a:t> (more than 1000 DBM runs </a:t>
            </a:r>
            <a:r>
              <a:rPr lang="en-US" sz="2100" dirty="0">
                <a:latin typeface="Helvetica" pitchFamily="2" charset="0"/>
                <a:cs typeface="Arial" panose="020B0604020202020204" pitchFamily="34" charset="0"/>
              </a:rPr>
              <a:t>per</a:t>
            </a:r>
            <a:r>
              <a:rPr lang="en-US" sz="2100" dirty="0">
                <a:solidFill>
                  <a:schemeClr val="tx1"/>
                </a:solidFill>
                <a:latin typeface="Helvetica" pitchFamily="2" charset="0"/>
                <a:cs typeface="Arial" panose="020B0604020202020204" pitchFamily="34" charset="0"/>
              </a:rPr>
              <a:t> sec on a single CPU)</a:t>
            </a:r>
          </a:p>
          <a:p>
            <a:pPr marL="285750" indent="-285750">
              <a:buFont typeface="Arial" panose="020B0604020202020204" pitchFamily="34" charset="0"/>
              <a:buChar char="•"/>
            </a:pPr>
            <a:r>
              <a:rPr lang="en-US" sz="2100" dirty="0">
                <a:solidFill>
                  <a:schemeClr val="tx1"/>
                </a:solidFill>
                <a:latin typeface="Helvetica" pitchFamily="2" charset="0"/>
                <a:cs typeface="Arial" panose="020B0604020202020204" pitchFamily="34" charset="0"/>
              </a:rPr>
              <a:t>ENLIL and DBEM perform similarly</a:t>
            </a:r>
          </a:p>
          <a:p>
            <a:pPr marL="285750" indent="-285750">
              <a:buFont typeface="Arial" panose="020B0604020202020204" pitchFamily="34" charset="0"/>
              <a:buChar char="•"/>
            </a:pPr>
            <a:r>
              <a:rPr lang="en-US" sz="2100" dirty="0">
                <a:latin typeface="Helvetica" pitchFamily="2" charset="0"/>
                <a:cs typeface="Arial" panose="020B0604020202020204" pitchFamily="34" charset="0"/>
              </a:rPr>
              <a:t>F</a:t>
            </a:r>
            <a:r>
              <a:rPr lang="en-US" sz="2100" dirty="0">
                <a:solidFill>
                  <a:schemeClr val="tx1"/>
                </a:solidFill>
                <a:latin typeface="Helvetica" pitchFamily="2" charset="0"/>
                <a:cs typeface="Arial" panose="020B0604020202020204" pitchFamily="34" charset="0"/>
              </a:rPr>
              <a:t>ast CMEs predicted to arrive too early for both DBEM and ENLIL</a:t>
            </a:r>
          </a:p>
          <a:p>
            <a:pPr marL="285750" indent="-285750">
              <a:buFont typeface="Arial" panose="020B0604020202020204" pitchFamily="34" charset="0"/>
              <a:buChar char="•"/>
            </a:pPr>
            <a:r>
              <a:rPr lang="en-US" sz="2100" dirty="0">
                <a:latin typeface="Helvetica" pitchFamily="2" charset="0"/>
                <a:cs typeface="Arial" panose="020B0604020202020204" pitchFamily="34" charset="0"/>
              </a:rPr>
              <a:t>Suitable for implementation as on-line (web) forecasting tool: </a:t>
            </a:r>
            <a:r>
              <a:rPr lang="en-US" sz="2100" b="1" dirty="0">
                <a:latin typeface="Helvetica" pitchFamily="2" charset="0"/>
                <a:cs typeface="Arial" panose="020B0604020202020204" pitchFamily="34" charset="0"/>
              </a:rPr>
              <a:t>DBEMv1</a:t>
            </a:r>
            <a:r>
              <a:rPr lang="en-US" sz="2100" dirty="0">
                <a:latin typeface="Helvetica" pitchFamily="2" charset="0"/>
                <a:cs typeface="Arial" panose="020B0604020202020204" pitchFamily="34" charset="0"/>
              </a:rPr>
              <a:t> and </a:t>
            </a:r>
            <a:r>
              <a:rPr lang="en-US" sz="2100" b="1" dirty="0">
                <a:latin typeface="Helvetica" pitchFamily="2" charset="0"/>
                <a:cs typeface="Arial" panose="020B0604020202020204" pitchFamily="34" charset="0"/>
              </a:rPr>
              <a:t>DBEMv2</a:t>
            </a:r>
            <a:r>
              <a:rPr lang="en-US" sz="2100" dirty="0">
                <a:latin typeface="Helvetica" pitchFamily="2" charset="0"/>
                <a:cs typeface="Arial" panose="020B0604020202020204" pitchFamily="34" charset="0"/>
              </a:rPr>
              <a:t> - ESA Expert Service Group for Solar &amp; </a:t>
            </a:r>
            <a:r>
              <a:rPr lang="en-US" sz="2100" dirty="0" err="1">
                <a:latin typeface="Helvetica" pitchFamily="2" charset="0"/>
                <a:cs typeface="Arial" panose="020B0604020202020204" pitchFamily="34" charset="0"/>
              </a:rPr>
              <a:t>Heliospheric</a:t>
            </a:r>
            <a:r>
              <a:rPr lang="en-US" sz="2100" dirty="0">
                <a:latin typeface="Helvetica" pitchFamily="2" charset="0"/>
                <a:cs typeface="Arial" panose="020B0604020202020204" pitchFamily="34" charset="0"/>
              </a:rPr>
              <a:t> Weather (</a:t>
            </a:r>
            <a:r>
              <a:rPr lang="en-US" sz="2100" dirty="0">
                <a:latin typeface="Helvetica" pitchFamily="2" charset="0"/>
                <a:cs typeface="Arial" panose="020B0604020202020204" pitchFamily="34" charset="0"/>
                <a:hlinkClick r:id="rId3"/>
              </a:rPr>
              <a:t>swe.uni-graz.at</a:t>
            </a:r>
            <a:r>
              <a:rPr lang="en-US" sz="2100" dirty="0">
                <a:latin typeface="Helvetica" pitchFamily="2" charset="0"/>
                <a:cs typeface="Arial" panose="020B0604020202020204" pitchFamily="34" charset="0"/>
              </a:rPr>
              <a:t>)</a:t>
            </a:r>
          </a:p>
        </p:txBody>
      </p:sp>
      <p:sp>
        <p:nvSpPr>
          <p:cNvPr id="9" name="TextBox 8">
            <a:extLst>
              <a:ext uri="{FF2B5EF4-FFF2-40B4-BE49-F238E27FC236}">
                <a16:creationId xmlns:a16="http://schemas.microsoft.com/office/drawing/2014/main" id="{38CD28B4-3A87-714B-9AEC-AE1490AE4C38}"/>
              </a:ext>
            </a:extLst>
          </p:cNvPr>
          <p:cNvSpPr txBox="1"/>
          <p:nvPr/>
        </p:nvSpPr>
        <p:spPr>
          <a:xfrm>
            <a:off x="2842716" y="699516"/>
            <a:ext cx="3534770" cy="369332"/>
          </a:xfrm>
          <a:prstGeom prst="rect">
            <a:avLst/>
          </a:prstGeom>
          <a:noFill/>
        </p:spPr>
        <p:txBody>
          <a:bodyPr wrap="square" rtlCol="0">
            <a:spAutoFit/>
          </a:bodyPr>
          <a:lstStyle/>
          <a:p>
            <a:pPr algn="ctr"/>
            <a:r>
              <a:rPr lang="sr-Latn-RS" dirty="0" err="1">
                <a:latin typeface="Helvetica" pitchFamily="2" charset="0"/>
              </a:rPr>
              <a:t>Dumbović</a:t>
            </a:r>
            <a:r>
              <a:rPr lang="sr-Latn-RS" dirty="0">
                <a:latin typeface="Helvetica" pitchFamily="2" charset="0"/>
              </a:rPr>
              <a:t> et </a:t>
            </a:r>
            <a:r>
              <a:rPr lang="sr-Latn-RS" dirty="0" err="1">
                <a:latin typeface="Helvetica" pitchFamily="2" charset="0"/>
              </a:rPr>
              <a:t>al</a:t>
            </a:r>
            <a:r>
              <a:rPr lang="sr-Latn-RS" dirty="0">
                <a:latin typeface="Helvetica" pitchFamily="2" charset="0"/>
              </a:rPr>
              <a:t>., </a:t>
            </a:r>
            <a:r>
              <a:rPr lang="sr-Latn-RS" dirty="0" err="1">
                <a:latin typeface="Helvetica" pitchFamily="2" charset="0"/>
              </a:rPr>
              <a:t>ApJ</a:t>
            </a:r>
            <a:r>
              <a:rPr lang="sr-Latn-RS" dirty="0">
                <a:latin typeface="Helvetica" pitchFamily="2" charset="0"/>
              </a:rPr>
              <a:t>, 2018</a:t>
            </a:r>
          </a:p>
        </p:txBody>
      </p:sp>
      <p:pic>
        <p:nvPicPr>
          <p:cNvPr id="3" name="Picture 2">
            <a:extLst>
              <a:ext uri="{FF2B5EF4-FFF2-40B4-BE49-F238E27FC236}">
                <a16:creationId xmlns:a16="http://schemas.microsoft.com/office/drawing/2014/main" id="{C602307D-A9F7-464E-BCEC-490F9FB79652}"/>
              </a:ext>
            </a:extLst>
          </p:cNvPr>
          <p:cNvPicPr>
            <a:picLocks noChangeAspect="1"/>
          </p:cNvPicPr>
          <p:nvPr/>
        </p:nvPicPr>
        <p:blipFill>
          <a:blip r:embed="rId4"/>
          <a:stretch>
            <a:fillRect/>
          </a:stretch>
        </p:blipFill>
        <p:spPr>
          <a:xfrm>
            <a:off x="829671" y="4855614"/>
            <a:ext cx="7757160" cy="1732002"/>
          </a:xfrm>
          <a:prstGeom prst="rect">
            <a:avLst/>
          </a:prstGeom>
        </p:spPr>
      </p:pic>
      <p:sp>
        <p:nvSpPr>
          <p:cNvPr id="4" name="Rectangle 3">
            <a:extLst>
              <a:ext uri="{FF2B5EF4-FFF2-40B4-BE49-F238E27FC236}">
                <a16:creationId xmlns:a16="http://schemas.microsoft.com/office/drawing/2014/main" id="{6B20DC91-2E1A-7549-863F-8BCECA3387F0}"/>
              </a:ext>
            </a:extLst>
          </p:cNvPr>
          <p:cNvSpPr/>
          <p:nvPr/>
        </p:nvSpPr>
        <p:spPr>
          <a:xfrm>
            <a:off x="6644640" y="5166360"/>
            <a:ext cx="731520" cy="1310640"/>
          </a:xfrm>
          <a:prstGeom prst="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dirty="0"/>
          </a:p>
        </p:txBody>
      </p:sp>
      <p:sp>
        <p:nvSpPr>
          <p:cNvPr id="5" name="TextBox 4">
            <a:extLst>
              <a:ext uri="{FF2B5EF4-FFF2-40B4-BE49-F238E27FC236}">
                <a16:creationId xmlns:a16="http://schemas.microsoft.com/office/drawing/2014/main" id="{FD3BD269-E8E2-7E47-8691-C9677A1FF69F}"/>
              </a:ext>
            </a:extLst>
          </p:cNvPr>
          <p:cNvSpPr txBox="1"/>
          <p:nvPr/>
        </p:nvSpPr>
        <p:spPr>
          <a:xfrm>
            <a:off x="6545580" y="4835704"/>
            <a:ext cx="929640" cy="369332"/>
          </a:xfrm>
          <a:prstGeom prst="rect">
            <a:avLst/>
          </a:prstGeom>
          <a:noFill/>
        </p:spPr>
        <p:txBody>
          <a:bodyPr wrap="square" rtlCol="0">
            <a:spAutoFit/>
          </a:bodyPr>
          <a:lstStyle/>
          <a:p>
            <a:pPr algn="ctr"/>
            <a:r>
              <a:rPr lang="sr-Latn-RS" b="1" dirty="0">
                <a:solidFill>
                  <a:schemeClr val="accent5">
                    <a:lumMod val="75000"/>
                  </a:schemeClr>
                </a:solidFill>
                <a:latin typeface="Helvetica" pitchFamily="2" charset="0"/>
              </a:rPr>
              <a:t>DBEM</a:t>
            </a:r>
          </a:p>
        </p:txBody>
      </p:sp>
      <p:sp>
        <p:nvSpPr>
          <p:cNvPr id="16" name="Rectangle 15">
            <a:extLst>
              <a:ext uri="{FF2B5EF4-FFF2-40B4-BE49-F238E27FC236}">
                <a16:creationId xmlns:a16="http://schemas.microsoft.com/office/drawing/2014/main" id="{26DBA6FB-20FC-1946-934F-85C14D1DD9E9}"/>
              </a:ext>
            </a:extLst>
          </p:cNvPr>
          <p:cNvSpPr/>
          <p:nvPr/>
        </p:nvSpPr>
        <p:spPr>
          <a:xfrm>
            <a:off x="7574280" y="5166360"/>
            <a:ext cx="731520" cy="131064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dirty="0"/>
          </a:p>
        </p:txBody>
      </p:sp>
      <p:sp>
        <p:nvSpPr>
          <p:cNvPr id="19" name="TextBox 18">
            <a:extLst>
              <a:ext uri="{FF2B5EF4-FFF2-40B4-BE49-F238E27FC236}">
                <a16:creationId xmlns:a16="http://schemas.microsoft.com/office/drawing/2014/main" id="{9A1E11CC-6056-EB4F-BFE9-822DEEEA2D3D}"/>
              </a:ext>
            </a:extLst>
          </p:cNvPr>
          <p:cNvSpPr txBox="1"/>
          <p:nvPr/>
        </p:nvSpPr>
        <p:spPr>
          <a:xfrm>
            <a:off x="7475220" y="4835704"/>
            <a:ext cx="929640" cy="369332"/>
          </a:xfrm>
          <a:prstGeom prst="rect">
            <a:avLst/>
          </a:prstGeom>
          <a:noFill/>
        </p:spPr>
        <p:txBody>
          <a:bodyPr wrap="square" rtlCol="0">
            <a:spAutoFit/>
          </a:bodyPr>
          <a:lstStyle/>
          <a:p>
            <a:pPr algn="ctr"/>
            <a:r>
              <a:rPr lang="sr-Latn-RS" b="1" dirty="0">
                <a:solidFill>
                  <a:srgbClr val="C00000"/>
                </a:solidFill>
                <a:latin typeface="Helvetica" pitchFamily="2" charset="0"/>
              </a:rPr>
              <a:t>ENLIL</a:t>
            </a:r>
          </a:p>
        </p:txBody>
      </p:sp>
    </p:spTree>
    <p:extLst>
      <p:ext uri="{BB962C8B-B14F-4D97-AF65-F5344CB8AC3E}">
        <p14:creationId xmlns:p14="http://schemas.microsoft.com/office/powerpoint/2010/main" val="336159208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AA164-AE74-7041-AEE3-ECA6B36E93BD}"/>
              </a:ext>
            </a:extLst>
          </p:cNvPr>
          <p:cNvSpPr txBox="1"/>
          <p:nvPr/>
        </p:nvSpPr>
        <p:spPr>
          <a:xfrm>
            <a:off x="829671" y="80338"/>
            <a:ext cx="7560860" cy="954107"/>
          </a:xfrm>
          <a:prstGeom prst="rect">
            <a:avLst/>
          </a:prstGeom>
          <a:noFill/>
        </p:spPr>
        <p:txBody>
          <a:bodyPr wrap="square" rtlCol="0">
            <a:spAutoFit/>
          </a:bodyPr>
          <a:lstStyle/>
          <a:p>
            <a:pPr algn="ctr"/>
            <a:r>
              <a:rPr lang="en-US" sz="2800" b="1" dirty="0">
                <a:latin typeface="Helvetica" pitchFamily="2" charset="0"/>
                <a:cs typeface="Arial" charset="0"/>
              </a:rPr>
              <a:t>On-line DBEMv1 tool with synthetic measurements</a:t>
            </a:r>
            <a:endParaRPr lang="en-GB" sz="2800" b="1" dirty="0">
              <a:latin typeface="Helvetica" pitchFamily="2" charset="0"/>
            </a:endParaRPr>
          </a:p>
        </p:txBody>
      </p:sp>
      <p:sp>
        <p:nvSpPr>
          <p:cNvPr id="14" name="TextBox 13">
            <a:extLst>
              <a:ext uri="{FF2B5EF4-FFF2-40B4-BE49-F238E27FC236}">
                <a16:creationId xmlns:a16="http://schemas.microsoft.com/office/drawing/2014/main" id="{DD1C0F33-B15B-A747-AE45-6F1E851C5D2A}"/>
              </a:ext>
            </a:extLst>
          </p:cNvPr>
          <p:cNvSpPr txBox="1"/>
          <p:nvPr/>
        </p:nvSpPr>
        <p:spPr>
          <a:xfrm>
            <a:off x="124720" y="5393719"/>
            <a:ext cx="4657345" cy="707886"/>
          </a:xfrm>
          <a:prstGeom prst="rect">
            <a:avLst/>
          </a:prstGeom>
          <a:noFill/>
        </p:spPr>
        <p:txBody>
          <a:bodyPr wrap="square" rtlCol="0">
            <a:spAutoFit/>
          </a:bodyPr>
          <a:lstStyle/>
          <a:p>
            <a:pPr marL="342900" indent="-342900">
              <a:buFont typeface="+mj-lt"/>
              <a:buAutoNum type="arabicPeriod"/>
            </a:pPr>
            <a:r>
              <a:rPr lang="sr-Latn-RS" sz="2000" dirty="0">
                <a:solidFill>
                  <a:srgbClr val="C00000"/>
                </a:solidFill>
                <a:latin typeface="Helvetica" pitchFamily="2" charset="0"/>
                <a:hlinkClick r:id="rId3"/>
              </a:rPr>
              <a:t>oh.geof.unizg.hr/DBEM</a:t>
            </a:r>
            <a:endParaRPr lang="sr-Latn-RS" sz="2000" dirty="0">
              <a:solidFill>
                <a:srgbClr val="C00000"/>
              </a:solidFill>
              <a:latin typeface="Helvetica" pitchFamily="2" charset="0"/>
            </a:endParaRPr>
          </a:p>
          <a:p>
            <a:pPr marL="342900" indent="-342900">
              <a:buFont typeface="+mj-lt"/>
              <a:buAutoNum type="arabicPeriod"/>
            </a:pPr>
            <a:r>
              <a:rPr lang="sr-Latn-RS" sz="2000" dirty="0">
                <a:solidFill>
                  <a:srgbClr val="C00000"/>
                </a:solidFill>
                <a:latin typeface="Helvetica" pitchFamily="2" charset="0"/>
                <a:hlinkClick r:id="rId4"/>
              </a:rPr>
              <a:t>phyk039240.uni-graz.at:8080/DBEM</a:t>
            </a:r>
            <a:endParaRPr lang="sr-Latn-RS" sz="2000" dirty="0">
              <a:solidFill>
                <a:srgbClr val="C00000"/>
              </a:solidFill>
              <a:latin typeface="Helvetica" pitchFamily="2" charset="0"/>
            </a:endParaRPr>
          </a:p>
        </p:txBody>
      </p:sp>
      <p:sp>
        <p:nvSpPr>
          <p:cNvPr id="17" name="TextBox 16">
            <a:extLst>
              <a:ext uri="{FF2B5EF4-FFF2-40B4-BE49-F238E27FC236}">
                <a16:creationId xmlns:a16="http://schemas.microsoft.com/office/drawing/2014/main" id="{B7EFC447-003D-3742-87F1-E071FC4FFD88}"/>
              </a:ext>
            </a:extLst>
          </p:cNvPr>
          <p:cNvSpPr txBox="1"/>
          <p:nvPr/>
        </p:nvSpPr>
        <p:spPr>
          <a:xfrm>
            <a:off x="387522" y="1228268"/>
            <a:ext cx="4394543" cy="3785652"/>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Helvetica" pitchFamily="2" charset="0"/>
              </a:rPr>
              <a:t>Needs as input only one CME measurement with estimated uncertainties</a:t>
            </a:r>
          </a:p>
          <a:p>
            <a:pPr marL="285750" indent="-285750">
              <a:buFont typeface="Arial" panose="020B0604020202020204" pitchFamily="34" charset="0"/>
              <a:buChar char="•"/>
            </a:pPr>
            <a:r>
              <a:rPr lang="en-GB" sz="2000" dirty="0">
                <a:latin typeface="Helvetica" pitchFamily="2" charset="0"/>
              </a:rPr>
              <a:t>Uses</a:t>
            </a:r>
            <a:r>
              <a:rPr lang="en-GB" sz="2000" dirty="0">
                <a:solidFill>
                  <a:srgbClr val="C00000"/>
                </a:solidFill>
                <a:latin typeface="Helvetica" pitchFamily="2" charset="0"/>
              </a:rPr>
              <a:t> </a:t>
            </a:r>
            <a:r>
              <a:rPr lang="en-GB" sz="2000" b="1" dirty="0">
                <a:solidFill>
                  <a:srgbClr val="C00000"/>
                </a:solidFill>
                <a:latin typeface="Helvetica" pitchFamily="2" charset="0"/>
              </a:rPr>
              <a:t>synthetic measurements for all 6 input parameters</a:t>
            </a:r>
            <a:r>
              <a:rPr lang="en-GB" sz="2000" dirty="0">
                <a:latin typeface="Helvetica" pitchFamily="2" charset="0"/>
              </a:rPr>
              <a:t> (</a:t>
            </a:r>
            <a:r>
              <a:rPr lang="en-GB" sz="2000" dirty="0">
                <a:latin typeface="Helvetica" pitchFamily="2" charset="0"/>
                <a:ea typeface="Arial" charset="0"/>
                <a:cs typeface="Arial" charset="0"/>
              </a:rPr>
              <a:t>T, v, </a:t>
            </a:r>
            <a:r>
              <a:rPr lang="en-GB" sz="2000" dirty="0" err="1">
                <a:latin typeface="Helvetica" pitchFamily="2" charset="0"/>
                <a:ea typeface="Arial" charset="0"/>
                <a:cs typeface="Arial" charset="0"/>
              </a:rPr>
              <a:t>φ</a:t>
            </a:r>
            <a:r>
              <a:rPr lang="en-GB" sz="2000" dirty="0">
                <a:latin typeface="Helvetica" pitchFamily="2" charset="0"/>
                <a:ea typeface="Arial" charset="0"/>
                <a:cs typeface="Arial" charset="0"/>
              </a:rPr>
              <a:t>, </a:t>
            </a:r>
            <a:r>
              <a:rPr lang="en-GB" sz="2000" dirty="0" err="1">
                <a:latin typeface="Helvetica" pitchFamily="2" charset="0"/>
                <a:ea typeface="Arial" charset="0"/>
                <a:cs typeface="Arial" charset="0"/>
              </a:rPr>
              <a:t>λ</a:t>
            </a:r>
            <a:r>
              <a:rPr lang="en-GB" sz="2000" dirty="0">
                <a:latin typeface="Helvetica" pitchFamily="2" charset="0"/>
                <a:ea typeface="Arial" charset="0"/>
                <a:cs typeface="Arial" charset="0"/>
              </a:rPr>
              <a:t>, w, </a:t>
            </a:r>
            <a:r>
              <a:rPr lang="en-GB" sz="2000" dirty="0" err="1">
                <a:latin typeface="Helvetica" pitchFamily="2" charset="0"/>
                <a:ea typeface="Arial" charset="0"/>
                <a:cs typeface="Arial" charset="0"/>
              </a:rPr>
              <a:t>ɣ</a:t>
            </a:r>
            <a:r>
              <a:rPr lang="en-GB" sz="2000" dirty="0">
                <a:latin typeface="Helvetica" pitchFamily="2" charset="0"/>
              </a:rPr>
              <a:t>)</a:t>
            </a:r>
          </a:p>
          <a:p>
            <a:pPr marL="285750" indent="-285750">
              <a:buFont typeface="Arial" panose="020B0604020202020204" pitchFamily="34" charset="0"/>
              <a:buChar char="•"/>
            </a:pPr>
            <a:r>
              <a:rPr lang="en-GB" sz="2000" dirty="0">
                <a:latin typeface="Helvetica" pitchFamily="2" charset="0"/>
              </a:rPr>
              <a:t>Needs certain number of synthetic measurements (m &gt; 9) to perform reliably - large number of DBM calculations (slow)</a:t>
            </a:r>
          </a:p>
          <a:p>
            <a:pPr marL="285750" indent="-285750">
              <a:buFont typeface="Arial" panose="020B0604020202020204" pitchFamily="34" charset="0"/>
              <a:buChar char="•"/>
            </a:pPr>
            <a:r>
              <a:rPr lang="en-US" sz="2000" b="1" dirty="0">
                <a:latin typeface="Helvetica" pitchFamily="2" charset="0"/>
                <a:cs typeface="Arial" panose="020B0604020202020204" pitchFamily="34" charset="0"/>
              </a:rPr>
              <a:t>DBEMv2</a:t>
            </a:r>
            <a:r>
              <a:rPr lang="en-US" sz="2000" b="1" dirty="0">
                <a:solidFill>
                  <a:srgbClr val="C00000"/>
                </a:solidFill>
                <a:latin typeface="Helvetica" pitchFamily="2" charset="0"/>
                <a:cs typeface="Arial" panose="020B0604020202020204" pitchFamily="34" charset="0"/>
              </a:rPr>
              <a:t> </a:t>
            </a:r>
            <a:r>
              <a:rPr lang="en-US" sz="2000" dirty="0">
                <a:latin typeface="Helvetica" pitchFamily="2" charset="0"/>
                <a:cs typeface="Arial" panose="020B0604020202020204" pitchFamily="34" charset="0"/>
              </a:rPr>
              <a:t>is faster and more reliable than DBEMv1</a:t>
            </a:r>
            <a:endParaRPr lang="en-GB" sz="2000" dirty="0">
              <a:latin typeface="Helvetica" pitchFamily="2" charset="0"/>
            </a:endParaRPr>
          </a:p>
        </p:txBody>
      </p:sp>
      <p:pic>
        <p:nvPicPr>
          <p:cNvPr id="3" name="Picture 2">
            <a:extLst>
              <a:ext uri="{FF2B5EF4-FFF2-40B4-BE49-F238E27FC236}">
                <a16:creationId xmlns:a16="http://schemas.microsoft.com/office/drawing/2014/main" id="{C5A04E3B-4EEB-0A42-A0ED-11EBEEE0413E}"/>
              </a:ext>
            </a:extLst>
          </p:cNvPr>
          <p:cNvPicPr>
            <a:picLocks noChangeAspect="1"/>
          </p:cNvPicPr>
          <p:nvPr/>
        </p:nvPicPr>
        <p:blipFill>
          <a:blip r:embed="rId5"/>
          <a:stretch>
            <a:fillRect/>
          </a:stretch>
        </p:blipFill>
        <p:spPr>
          <a:xfrm>
            <a:off x="5024786" y="1006222"/>
            <a:ext cx="3991342" cy="2497591"/>
          </a:xfrm>
          <a:prstGeom prst="rect">
            <a:avLst/>
          </a:prstGeom>
        </p:spPr>
      </p:pic>
      <p:pic>
        <p:nvPicPr>
          <p:cNvPr id="5" name="Picture 4">
            <a:extLst>
              <a:ext uri="{FF2B5EF4-FFF2-40B4-BE49-F238E27FC236}">
                <a16:creationId xmlns:a16="http://schemas.microsoft.com/office/drawing/2014/main" id="{C7E0FD97-5BDC-8545-A730-3DB2F1FB65BE}"/>
              </a:ext>
            </a:extLst>
          </p:cNvPr>
          <p:cNvPicPr>
            <a:picLocks noChangeAspect="1"/>
          </p:cNvPicPr>
          <p:nvPr/>
        </p:nvPicPr>
        <p:blipFill>
          <a:blip r:embed="rId6"/>
          <a:stretch>
            <a:fillRect/>
          </a:stretch>
        </p:blipFill>
        <p:spPr>
          <a:xfrm>
            <a:off x="5024786" y="3553718"/>
            <a:ext cx="3997134" cy="2993024"/>
          </a:xfrm>
          <a:prstGeom prst="rect">
            <a:avLst/>
          </a:prstGeom>
        </p:spPr>
      </p:pic>
    </p:spTree>
    <p:extLst>
      <p:ext uri="{BB962C8B-B14F-4D97-AF65-F5344CB8AC3E}">
        <p14:creationId xmlns:p14="http://schemas.microsoft.com/office/powerpoint/2010/main" val="1918357261"/>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DA3ACF-8856-A940-950F-9A0B50A948E7}"/>
              </a:ext>
            </a:extLst>
          </p:cNvPr>
          <p:cNvSpPr txBox="1"/>
          <p:nvPr/>
        </p:nvSpPr>
        <p:spPr>
          <a:xfrm>
            <a:off x="1181101" y="103872"/>
            <a:ext cx="6870700" cy="523220"/>
          </a:xfrm>
          <a:prstGeom prst="rect">
            <a:avLst/>
          </a:prstGeom>
          <a:noFill/>
        </p:spPr>
        <p:txBody>
          <a:bodyPr wrap="square" rtlCol="0">
            <a:spAutoFit/>
          </a:bodyPr>
          <a:lstStyle/>
          <a:p>
            <a:pPr algn="ctr"/>
            <a:r>
              <a:rPr lang="sr-Latn-RS" sz="2800" b="1" dirty="0">
                <a:latin typeface="Helvetica" pitchFamily="2" charset="0"/>
              </a:rPr>
              <a:t>DBEMv2 (</a:t>
            </a:r>
            <a:r>
              <a:rPr lang="sr-Latn-RS" sz="2800" b="1" dirty="0" err="1">
                <a:latin typeface="Helvetica" pitchFamily="2" charset="0"/>
              </a:rPr>
              <a:t>version</a:t>
            </a:r>
            <a:r>
              <a:rPr lang="sr-Latn-RS" sz="2800" b="1" dirty="0">
                <a:latin typeface="Helvetica" pitchFamily="2" charset="0"/>
              </a:rPr>
              <a:t> 2) input </a:t>
            </a:r>
            <a:r>
              <a:rPr lang="sr-Latn-RS" sz="2800" b="1" dirty="0" err="1">
                <a:latin typeface="Helvetica" pitchFamily="2" charset="0"/>
              </a:rPr>
              <a:t>parameters</a:t>
            </a:r>
            <a:endParaRPr lang="sr-Latn-RS" sz="2800" b="1" dirty="0">
              <a:latin typeface="Helvetica" pitchFamily="2" charset="0"/>
            </a:endParaRPr>
          </a:p>
        </p:txBody>
      </p:sp>
      <p:pic>
        <p:nvPicPr>
          <p:cNvPr id="7" name="Picture 6">
            <a:extLst>
              <a:ext uri="{FF2B5EF4-FFF2-40B4-BE49-F238E27FC236}">
                <a16:creationId xmlns:a16="http://schemas.microsoft.com/office/drawing/2014/main" id="{AA30D46F-8E22-1A43-B90C-9B1A93659715}"/>
              </a:ext>
            </a:extLst>
          </p:cNvPr>
          <p:cNvPicPr>
            <a:picLocks noChangeAspect="1"/>
          </p:cNvPicPr>
          <p:nvPr/>
        </p:nvPicPr>
        <p:blipFill>
          <a:blip r:embed="rId3"/>
          <a:stretch>
            <a:fillRect/>
          </a:stretch>
        </p:blipFill>
        <p:spPr>
          <a:xfrm>
            <a:off x="5057015" y="965076"/>
            <a:ext cx="3866610" cy="5598019"/>
          </a:xfrm>
          <a:prstGeom prst="rect">
            <a:avLst/>
          </a:prstGeom>
        </p:spPr>
      </p:pic>
      <p:sp>
        <p:nvSpPr>
          <p:cNvPr id="9" name="TextBox 8">
            <a:extLst>
              <a:ext uri="{FF2B5EF4-FFF2-40B4-BE49-F238E27FC236}">
                <a16:creationId xmlns:a16="http://schemas.microsoft.com/office/drawing/2014/main" id="{9691563C-B5F1-A243-BB3D-38E294721845}"/>
              </a:ext>
            </a:extLst>
          </p:cNvPr>
          <p:cNvSpPr txBox="1"/>
          <p:nvPr/>
        </p:nvSpPr>
        <p:spPr>
          <a:xfrm>
            <a:off x="192974" y="899520"/>
            <a:ext cx="4735286" cy="5493812"/>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Helvetica" pitchFamily="2" charset="0"/>
              </a:rPr>
              <a:t>Same engine (software) as DBEMv1 with synthetic measurements, however different method is used for input uncertainties</a:t>
            </a:r>
          </a:p>
          <a:p>
            <a:pPr marL="285750" indent="-285750">
              <a:buFont typeface="Arial" panose="020B0604020202020204" pitchFamily="34" charset="0"/>
              <a:buChar char="•"/>
            </a:pPr>
            <a:r>
              <a:rPr lang="en-GB" dirty="0">
                <a:latin typeface="Helvetica" pitchFamily="2" charset="0"/>
              </a:rPr>
              <a:t>For all 6 input parameters (</a:t>
            </a:r>
            <a:r>
              <a:rPr lang="en-GB" dirty="0">
                <a:latin typeface="Helvetica" pitchFamily="2" charset="0"/>
                <a:ea typeface="Arial" charset="0"/>
                <a:cs typeface="Arial" charset="0"/>
              </a:rPr>
              <a:t>T, v, </a:t>
            </a:r>
            <a:r>
              <a:rPr lang="en-GB" dirty="0" err="1">
                <a:latin typeface="Helvetica" pitchFamily="2" charset="0"/>
                <a:ea typeface="Arial" charset="0"/>
                <a:cs typeface="Arial" charset="0"/>
              </a:rPr>
              <a:t>φ</a:t>
            </a:r>
            <a:r>
              <a:rPr lang="en-GB" dirty="0">
                <a:latin typeface="Helvetica" pitchFamily="2" charset="0"/>
                <a:ea typeface="Arial" charset="0"/>
                <a:cs typeface="Arial" charset="0"/>
              </a:rPr>
              <a:t>, </a:t>
            </a:r>
            <a:r>
              <a:rPr lang="en-GB" dirty="0" err="1">
                <a:latin typeface="Helvetica" pitchFamily="2" charset="0"/>
                <a:ea typeface="Arial" charset="0"/>
                <a:cs typeface="Arial" charset="0"/>
              </a:rPr>
              <a:t>λ</a:t>
            </a:r>
            <a:r>
              <a:rPr lang="en-GB" dirty="0">
                <a:latin typeface="Helvetica" pitchFamily="2" charset="0"/>
                <a:ea typeface="Arial" charset="0"/>
                <a:cs typeface="Arial" charset="0"/>
              </a:rPr>
              <a:t>, w, </a:t>
            </a:r>
            <a:r>
              <a:rPr lang="en-GB" dirty="0" err="1">
                <a:latin typeface="Helvetica" pitchFamily="2" charset="0"/>
                <a:ea typeface="Arial" charset="0"/>
                <a:cs typeface="Arial" charset="0"/>
              </a:rPr>
              <a:t>ɣ</a:t>
            </a:r>
            <a:r>
              <a:rPr lang="en-GB" dirty="0">
                <a:latin typeface="Helvetica" pitchFamily="2" charset="0"/>
              </a:rPr>
              <a:t>) random values are generated in a range input ± uncertainty (3 </a:t>
            </a:r>
            <a:r>
              <a:rPr lang="en-GB" dirty="0" err="1">
                <a:latin typeface="Helvetica" pitchFamily="2" charset="0"/>
              </a:rPr>
              <a:t>σ</a:t>
            </a:r>
            <a:r>
              <a:rPr lang="en-GB" dirty="0">
                <a:latin typeface="Helvetica" pitchFamily="2" charset="0"/>
              </a:rPr>
              <a:t>) following a normal (Gaussian) distribution</a:t>
            </a:r>
          </a:p>
          <a:p>
            <a:pPr marL="285750" indent="-285750">
              <a:buFont typeface="Arial" panose="020B0604020202020204" pitchFamily="34" charset="0"/>
              <a:buChar char="•"/>
            </a:pPr>
            <a:r>
              <a:rPr lang="en-GB" sz="1600" u="sng" dirty="0">
                <a:latin typeface="Helvetica" pitchFamily="2" charset="0"/>
              </a:rPr>
              <a:t>Advantages:</a:t>
            </a:r>
          </a:p>
          <a:p>
            <a:pPr marL="742950" lvl="1" indent="-285750">
              <a:buFont typeface="Arial" panose="020B0604020202020204" pitchFamily="34" charset="0"/>
              <a:buChar char="•"/>
            </a:pPr>
            <a:r>
              <a:rPr lang="en-GB" sz="1600" dirty="0">
                <a:latin typeface="Helvetica" pitchFamily="2" charset="0"/>
              </a:rPr>
              <a:t>input distributions are better represented than with DBEMv1</a:t>
            </a:r>
          </a:p>
          <a:p>
            <a:pPr marL="742950" lvl="1" indent="-285750">
              <a:buFont typeface="Arial" panose="020B0604020202020204" pitchFamily="34" charset="0"/>
              <a:buChar char="•"/>
            </a:pPr>
            <a:r>
              <a:rPr lang="en-GB" sz="1600" dirty="0">
                <a:latin typeface="Helvetica" pitchFamily="2" charset="0"/>
              </a:rPr>
              <a:t>converges to stable results much faster than method with syn. measurements</a:t>
            </a:r>
          </a:p>
          <a:p>
            <a:pPr marL="742950" lvl="1" indent="-285750">
              <a:buFont typeface="Arial" panose="020B0604020202020204" pitchFamily="34" charset="0"/>
              <a:buChar char="•"/>
            </a:pPr>
            <a:r>
              <a:rPr lang="en-GB" sz="1600" dirty="0">
                <a:latin typeface="Helvetica" pitchFamily="2" charset="0"/>
              </a:rPr>
              <a:t>allows lower number of DBM runs - </a:t>
            </a:r>
            <a:r>
              <a:rPr lang="en-GB" sz="1600" b="1" dirty="0">
                <a:latin typeface="Helvetica" pitchFamily="2" charset="0"/>
              </a:rPr>
              <a:t>faster</a:t>
            </a:r>
          </a:p>
          <a:p>
            <a:pPr marL="742950" lvl="1" indent="-285750">
              <a:buFont typeface="Arial" panose="020B0604020202020204" pitchFamily="34" charset="0"/>
              <a:buChar char="•"/>
            </a:pPr>
            <a:r>
              <a:rPr lang="en-GB" sz="1600" dirty="0">
                <a:latin typeface="Helvetica" pitchFamily="2" charset="0"/>
              </a:rPr>
              <a:t>user can choose the exact number of DBEM runs</a:t>
            </a:r>
          </a:p>
          <a:p>
            <a:pPr marL="285750" indent="-285750">
              <a:buFont typeface="Arial" panose="020B0604020202020204" pitchFamily="34" charset="0"/>
              <a:buChar char="•"/>
            </a:pPr>
            <a:r>
              <a:rPr lang="en-GB" sz="1600" u="sng" dirty="0">
                <a:latin typeface="Helvetica" pitchFamily="2" charset="0"/>
              </a:rPr>
              <a:t>Disadvantages:</a:t>
            </a:r>
          </a:p>
          <a:p>
            <a:pPr marL="742950" lvl="1" indent="-285750">
              <a:buFont typeface="Arial" panose="020B0604020202020204" pitchFamily="34" charset="0"/>
              <a:buChar char="•"/>
            </a:pPr>
            <a:r>
              <a:rPr lang="en-GB" sz="1600" dirty="0">
                <a:latin typeface="Helvetica" pitchFamily="2" charset="0"/>
              </a:rPr>
              <a:t>due to random input, it produces every time slightly different results - differences converge with increasing </a:t>
            </a:r>
            <a:r>
              <a:rPr lang="en-GB" sz="1600" dirty="0" err="1">
                <a:latin typeface="Helvetica" pitchFamily="2" charset="0"/>
              </a:rPr>
              <a:t>nr</a:t>
            </a:r>
            <a:r>
              <a:rPr lang="en-GB" sz="1600" dirty="0">
                <a:latin typeface="Helvetica" pitchFamily="2" charset="0"/>
              </a:rPr>
              <a:t>. of runs </a:t>
            </a:r>
            <a:r>
              <a:rPr lang="en-GB" sz="1500" dirty="0">
                <a:latin typeface="Helvetica" pitchFamily="2" charset="0"/>
              </a:rPr>
              <a:t>(differences are negligible at &gt;10 000 runs)</a:t>
            </a:r>
            <a:endParaRPr lang="en-GB" sz="1500" u="sng" dirty="0">
              <a:latin typeface="Helvetica" pitchFamily="2" charset="0"/>
            </a:endParaRPr>
          </a:p>
        </p:txBody>
      </p:sp>
    </p:spTree>
    <p:extLst>
      <p:ext uri="{BB962C8B-B14F-4D97-AF65-F5344CB8AC3E}">
        <p14:creationId xmlns:p14="http://schemas.microsoft.com/office/powerpoint/2010/main" val="3200278467"/>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8C50BD-D491-7143-A208-3E918B6FF02B}"/>
              </a:ext>
            </a:extLst>
          </p:cNvPr>
          <p:cNvPicPr>
            <a:picLocks noChangeAspect="1"/>
          </p:cNvPicPr>
          <p:nvPr/>
        </p:nvPicPr>
        <p:blipFill>
          <a:blip r:embed="rId3"/>
          <a:stretch>
            <a:fillRect/>
          </a:stretch>
        </p:blipFill>
        <p:spPr>
          <a:xfrm>
            <a:off x="3456959" y="1035367"/>
            <a:ext cx="5547912" cy="4880758"/>
          </a:xfrm>
          <a:prstGeom prst="rect">
            <a:avLst/>
          </a:prstGeom>
        </p:spPr>
      </p:pic>
      <p:sp>
        <p:nvSpPr>
          <p:cNvPr id="6" name="TextBox 5">
            <a:extLst>
              <a:ext uri="{FF2B5EF4-FFF2-40B4-BE49-F238E27FC236}">
                <a16:creationId xmlns:a16="http://schemas.microsoft.com/office/drawing/2014/main" id="{35801A73-E445-D04A-A851-58DCBEA9C2BD}"/>
              </a:ext>
            </a:extLst>
          </p:cNvPr>
          <p:cNvSpPr txBox="1"/>
          <p:nvPr/>
        </p:nvSpPr>
        <p:spPr>
          <a:xfrm>
            <a:off x="2244437" y="134281"/>
            <a:ext cx="5225142" cy="523220"/>
          </a:xfrm>
          <a:prstGeom prst="rect">
            <a:avLst/>
          </a:prstGeom>
          <a:noFill/>
        </p:spPr>
        <p:txBody>
          <a:bodyPr wrap="square" rtlCol="0">
            <a:spAutoFit/>
          </a:bodyPr>
          <a:lstStyle/>
          <a:p>
            <a:pPr algn="ctr"/>
            <a:r>
              <a:rPr lang="sr-Latn-RS" sz="2800" b="1" dirty="0">
                <a:latin typeface="Helvetica" pitchFamily="2" charset="0"/>
              </a:rPr>
              <a:t>DBEMv2 </a:t>
            </a:r>
            <a:r>
              <a:rPr lang="sr-Latn-RS" sz="2800" b="1" dirty="0" err="1">
                <a:latin typeface="Helvetica" pitchFamily="2" charset="0"/>
              </a:rPr>
              <a:t>results</a:t>
            </a:r>
            <a:endParaRPr lang="sr-Latn-RS" sz="2800" b="1" dirty="0">
              <a:latin typeface="Helvetica" pitchFamily="2" charset="0"/>
            </a:endParaRPr>
          </a:p>
        </p:txBody>
      </p:sp>
      <p:sp>
        <p:nvSpPr>
          <p:cNvPr id="9" name="TextBox 8">
            <a:extLst>
              <a:ext uri="{FF2B5EF4-FFF2-40B4-BE49-F238E27FC236}">
                <a16:creationId xmlns:a16="http://schemas.microsoft.com/office/drawing/2014/main" id="{FB80D9A3-98BE-664E-B585-34396F57F438}"/>
              </a:ext>
            </a:extLst>
          </p:cNvPr>
          <p:cNvSpPr txBox="1"/>
          <p:nvPr/>
        </p:nvSpPr>
        <p:spPr>
          <a:xfrm>
            <a:off x="233885" y="1035367"/>
            <a:ext cx="3085448" cy="5355312"/>
          </a:xfrm>
          <a:prstGeom prst="rect">
            <a:avLst/>
          </a:prstGeom>
          <a:noFill/>
        </p:spPr>
        <p:txBody>
          <a:bodyPr wrap="square" rtlCol="0">
            <a:spAutoFit/>
          </a:bodyPr>
          <a:lstStyle/>
          <a:p>
            <a:pPr marL="285750" indent="-285750">
              <a:buFont typeface="Arial" panose="020B0604020202020204" pitchFamily="34" charset="0"/>
              <a:buChar char="•"/>
            </a:pPr>
            <a:r>
              <a:rPr lang="en-GB" sz="1900" dirty="0">
                <a:latin typeface="Helvetica" pitchFamily="2" charset="0"/>
              </a:rPr>
              <a:t>More accurate hit/miss ratio due to better representation of normal distribution in uncertainty range</a:t>
            </a:r>
          </a:p>
          <a:p>
            <a:pPr marL="285750" indent="-285750">
              <a:buFont typeface="Arial" panose="020B0604020202020204" pitchFamily="34" charset="0"/>
              <a:buChar char="•"/>
            </a:pPr>
            <a:r>
              <a:rPr lang="en-GB" sz="1900" dirty="0">
                <a:latin typeface="Helvetica" pitchFamily="2" charset="0"/>
              </a:rPr>
              <a:t>Provides statistics (mean, min, max, </a:t>
            </a:r>
            <a:r>
              <a:rPr lang="en-GB" sz="1900" dirty="0" err="1">
                <a:latin typeface="Helvetica" pitchFamily="2" charset="0"/>
              </a:rPr>
              <a:t>StDev</a:t>
            </a:r>
            <a:r>
              <a:rPr lang="en-GB" sz="1900" dirty="0">
                <a:latin typeface="Helvetica" pitchFamily="2" charset="0"/>
              </a:rPr>
              <a:t>, CI) for all calculated parameters</a:t>
            </a:r>
          </a:p>
          <a:p>
            <a:pPr marL="285750" indent="-285750">
              <a:buFont typeface="Arial" panose="020B0604020202020204" pitchFamily="34" charset="0"/>
              <a:buChar char="•"/>
            </a:pPr>
            <a:r>
              <a:rPr lang="en-GB" sz="1900" dirty="0">
                <a:latin typeface="Helvetica" pitchFamily="2" charset="0"/>
              </a:rPr>
              <a:t>User can download all results in a zip file</a:t>
            </a:r>
          </a:p>
          <a:p>
            <a:pPr marL="285750" indent="-285750">
              <a:buFont typeface="Arial" panose="020B0604020202020204" pitchFamily="34" charset="0"/>
              <a:buChar char="•"/>
            </a:pPr>
            <a:r>
              <a:rPr lang="en-GB" sz="1900" dirty="0">
                <a:latin typeface="Helvetica" pitchFamily="2" charset="0"/>
                <a:ea typeface="Futura Medium" charset="0"/>
                <a:cs typeface="Futura Medium" charset="0"/>
              </a:rPr>
              <a:t>Integrated in </a:t>
            </a:r>
            <a:r>
              <a:rPr lang="en-GB" sz="1900" b="1" dirty="0">
                <a:solidFill>
                  <a:srgbClr val="C00000"/>
                </a:solidFill>
                <a:latin typeface="Helvetica" pitchFamily="2" charset="0"/>
                <a:ea typeface="Futura Medium" charset="0"/>
                <a:cs typeface="Futura Medium" charset="0"/>
              </a:rPr>
              <a:t>ESA SSA portal</a:t>
            </a:r>
            <a:r>
              <a:rPr lang="en-GB" sz="1900" dirty="0">
                <a:latin typeface="Helvetica" pitchFamily="2" charset="0"/>
                <a:ea typeface="Futura Medium" charset="0"/>
                <a:cs typeface="Futura Medium" charset="0"/>
              </a:rPr>
              <a:t> as</a:t>
            </a:r>
            <a:r>
              <a:rPr lang="en-GB" sz="1900" dirty="0">
                <a:latin typeface="Helvetica" pitchFamily="2" charset="0"/>
              </a:rPr>
              <a:t> operational forecasting tool in the frame of the </a:t>
            </a:r>
            <a:r>
              <a:rPr lang="en-GB" sz="1900" b="1" dirty="0">
                <a:latin typeface="Helvetica" pitchFamily="2" charset="0"/>
              </a:rPr>
              <a:t>ESA Expert Service Group for Solar </a:t>
            </a:r>
            <a:r>
              <a:rPr lang="en-US" sz="1900" b="1" dirty="0">
                <a:latin typeface="Helvetica" pitchFamily="2" charset="0"/>
              </a:rPr>
              <a:t>&amp;</a:t>
            </a:r>
            <a:r>
              <a:rPr lang="en-GB" sz="1900" b="1" dirty="0">
                <a:latin typeface="Helvetica" pitchFamily="2" charset="0"/>
              </a:rPr>
              <a:t> </a:t>
            </a:r>
            <a:r>
              <a:rPr lang="en-GB" sz="1900" b="1" dirty="0" err="1">
                <a:latin typeface="Helvetica" pitchFamily="2" charset="0"/>
              </a:rPr>
              <a:t>Heliospheric</a:t>
            </a:r>
            <a:r>
              <a:rPr lang="en-GB" sz="1900" b="1" dirty="0">
                <a:latin typeface="Helvetica" pitchFamily="2" charset="0"/>
              </a:rPr>
              <a:t> Weather</a:t>
            </a:r>
            <a:endParaRPr lang="en-GB" sz="1900" b="1" dirty="0">
              <a:latin typeface="Helvetica" pitchFamily="2" charset="0"/>
              <a:ea typeface="Futura Medium" charset="0"/>
              <a:cs typeface="Futura Medium" charset="0"/>
            </a:endParaRPr>
          </a:p>
        </p:txBody>
      </p:sp>
      <p:sp>
        <p:nvSpPr>
          <p:cNvPr id="2" name="TextBox 1">
            <a:extLst>
              <a:ext uri="{FF2B5EF4-FFF2-40B4-BE49-F238E27FC236}">
                <a16:creationId xmlns:a16="http://schemas.microsoft.com/office/drawing/2014/main" id="{1323DA4E-46F9-594A-B1D5-7A9188C685F8}"/>
              </a:ext>
            </a:extLst>
          </p:cNvPr>
          <p:cNvSpPr txBox="1"/>
          <p:nvPr/>
        </p:nvSpPr>
        <p:spPr>
          <a:xfrm>
            <a:off x="3456959" y="6109325"/>
            <a:ext cx="5547912" cy="400110"/>
          </a:xfrm>
          <a:prstGeom prst="rect">
            <a:avLst/>
          </a:prstGeom>
          <a:noFill/>
        </p:spPr>
        <p:txBody>
          <a:bodyPr wrap="square" rtlCol="0">
            <a:spAutoFit/>
          </a:bodyPr>
          <a:lstStyle/>
          <a:p>
            <a:r>
              <a:rPr lang="en-GB" sz="2000" dirty="0">
                <a:solidFill>
                  <a:srgbClr val="002060"/>
                </a:solidFill>
                <a:latin typeface="Helvetica" pitchFamily="2" charset="0"/>
                <a:ea typeface="Futura Medium" charset="0"/>
                <a:cs typeface="Futura Medium" charset="0"/>
                <a:hlinkClick r:id="rId4"/>
              </a:rPr>
              <a:t>swe.ssa.esa.int/heliospheric-weather</a:t>
            </a:r>
            <a:endParaRPr lang="sr-Latn-RS" sz="2000" dirty="0"/>
          </a:p>
        </p:txBody>
      </p:sp>
    </p:spTree>
    <p:extLst>
      <p:ext uri="{BB962C8B-B14F-4D97-AF65-F5344CB8AC3E}">
        <p14:creationId xmlns:p14="http://schemas.microsoft.com/office/powerpoint/2010/main" val="191220200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1136"/>
            <a:ext cx="7886700" cy="584084"/>
          </a:xfrm>
        </p:spPr>
        <p:txBody>
          <a:bodyPr/>
          <a:lstStyle/>
          <a:p>
            <a:r>
              <a:rPr lang="en-US" dirty="0"/>
              <a:t>Conclusions</a:t>
            </a:r>
          </a:p>
        </p:txBody>
      </p:sp>
      <p:sp>
        <p:nvSpPr>
          <p:cNvPr id="3" name="Content Placeholder 2"/>
          <p:cNvSpPr>
            <a:spLocks noGrp="1"/>
          </p:cNvSpPr>
          <p:nvPr>
            <p:ph idx="1"/>
          </p:nvPr>
        </p:nvSpPr>
        <p:spPr>
          <a:xfrm>
            <a:off x="429904" y="1445104"/>
            <a:ext cx="8284191" cy="4206396"/>
          </a:xfrm>
        </p:spPr>
        <p:txBody>
          <a:bodyPr>
            <a:noAutofit/>
          </a:bodyPr>
          <a:lstStyle/>
          <a:p>
            <a:r>
              <a:rPr lang="en-US" sz="2400" b="1" dirty="0"/>
              <a:t>Very fast</a:t>
            </a:r>
            <a:r>
              <a:rPr lang="en-US" sz="2400" dirty="0"/>
              <a:t> (up to 1000 runs per sec), reliable and simple model</a:t>
            </a:r>
          </a:p>
          <a:p>
            <a:r>
              <a:rPr lang="en-US" sz="2400" dirty="0"/>
              <a:t>Suited for a fast real-time space-weather forecasting</a:t>
            </a:r>
          </a:p>
          <a:p>
            <a:r>
              <a:rPr lang="en-US" sz="2400" dirty="0"/>
              <a:t>Comparisons with numerical MHD models (ENLIL) show good accuracy of DBM at very low computational cost</a:t>
            </a:r>
          </a:p>
          <a:p>
            <a:r>
              <a:rPr lang="en-US" sz="2400" dirty="0"/>
              <a:t>DBM performs better during the solar minimum than in the solar maximum, due to the complex </a:t>
            </a:r>
            <a:r>
              <a:rPr lang="en-US" sz="2400" dirty="0" err="1"/>
              <a:t>heliospheric</a:t>
            </a:r>
            <a:r>
              <a:rPr lang="en-US" sz="2400" dirty="0"/>
              <a:t> environment (</a:t>
            </a:r>
            <a:r>
              <a:rPr lang="en-US" sz="2400" dirty="0" err="1"/>
              <a:t>eg</a:t>
            </a:r>
            <a:r>
              <a:rPr lang="en-US" sz="2400" dirty="0"/>
              <a:t>. CME-CME interaction)</a:t>
            </a:r>
          </a:p>
          <a:p>
            <a:r>
              <a:rPr lang="en-US" sz="2400" dirty="0"/>
              <a:t>DBEM can provide important information such as confidence intervals of CME arrival time and impact speed related to the input errors (observations) </a:t>
            </a:r>
          </a:p>
        </p:txBody>
      </p:sp>
    </p:spTree>
    <p:extLst>
      <p:ext uri="{BB962C8B-B14F-4D97-AF65-F5344CB8AC3E}">
        <p14:creationId xmlns:p14="http://schemas.microsoft.com/office/powerpoint/2010/main" val="637517298"/>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elescope-smal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7644" y="1"/>
            <a:ext cx="10379546" cy="6858000"/>
          </a:xfrm>
          <a:prstGeom prst="rect">
            <a:avLst/>
          </a:prstGeom>
        </p:spPr>
      </p:pic>
      <p:sp>
        <p:nvSpPr>
          <p:cNvPr id="5" name="TextBox 4"/>
          <p:cNvSpPr txBox="1"/>
          <p:nvPr/>
        </p:nvSpPr>
        <p:spPr>
          <a:xfrm>
            <a:off x="1588052" y="581088"/>
            <a:ext cx="6146800" cy="1323439"/>
          </a:xfrm>
          <a:prstGeom prst="rect">
            <a:avLst/>
          </a:prstGeom>
          <a:noFill/>
        </p:spPr>
        <p:txBody>
          <a:bodyPr wrap="square" rtlCol="0">
            <a:spAutoFit/>
          </a:bodyPr>
          <a:lstStyle/>
          <a:p>
            <a:pPr algn="ctr"/>
            <a:r>
              <a:rPr lang="en-US" sz="4000" b="1" dirty="0">
                <a:latin typeface="Futura Condensed ExtraBold" charset="0"/>
                <a:ea typeface="Futura Condensed ExtraBold" charset="0"/>
                <a:cs typeface="Futura Condensed ExtraBold" charset="0"/>
              </a:rPr>
              <a:t>Thank you for </a:t>
            </a:r>
            <a:r>
              <a:rPr lang="en-US" sz="4000" b="1">
                <a:latin typeface="Futura Condensed ExtraBold" charset="0"/>
                <a:ea typeface="Futura Condensed ExtraBold" charset="0"/>
                <a:cs typeface="Futura Condensed ExtraBold" charset="0"/>
              </a:rPr>
              <a:t>your attention</a:t>
            </a:r>
          </a:p>
        </p:txBody>
      </p:sp>
      <p:sp>
        <p:nvSpPr>
          <p:cNvPr id="7" name="TextBox 6"/>
          <p:cNvSpPr txBox="1"/>
          <p:nvPr/>
        </p:nvSpPr>
        <p:spPr>
          <a:xfrm>
            <a:off x="387625" y="2125396"/>
            <a:ext cx="8335619" cy="1015663"/>
          </a:xfrm>
          <a:prstGeom prst="rect">
            <a:avLst/>
          </a:prstGeom>
          <a:noFill/>
        </p:spPr>
        <p:txBody>
          <a:bodyPr wrap="square" rtlCol="0">
            <a:spAutoFit/>
          </a:bodyPr>
          <a:lstStyle/>
          <a:p>
            <a:pPr algn="ctr"/>
            <a:r>
              <a:rPr lang="en-US" sz="2000" dirty="0">
                <a:latin typeface="Futura Medium" charset="0"/>
                <a:ea typeface="Futura Medium" charset="0"/>
                <a:cs typeface="Futura Medium" charset="0"/>
              </a:rPr>
              <a:t>We acknowledge the </a:t>
            </a:r>
            <a:r>
              <a:rPr lang="en-US" sz="2000" b="1" dirty="0">
                <a:solidFill>
                  <a:srgbClr val="C00000"/>
                </a:solidFill>
                <a:latin typeface="Futura Medium" charset="0"/>
                <a:ea typeface="Futura Medium" charset="0"/>
                <a:cs typeface="Futura Medium" charset="0"/>
              </a:rPr>
              <a:t>ESA Space Situational Awareness</a:t>
            </a:r>
            <a:r>
              <a:rPr lang="en-US" sz="2000" dirty="0">
                <a:latin typeface="Futura Medium" charset="0"/>
                <a:ea typeface="Futura Medium" charset="0"/>
                <a:cs typeface="Futura Medium" charset="0"/>
              </a:rPr>
              <a:t> </a:t>
            </a:r>
            <a:r>
              <a:rPr lang="en-US" sz="2000" dirty="0" err="1">
                <a:latin typeface="Futura Medium" charset="0"/>
                <a:ea typeface="Futura Medium" charset="0"/>
                <a:cs typeface="Futura Medium" charset="0"/>
              </a:rPr>
              <a:t>Programme's</a:t>
            </a:r>
            <a:r>
              <a:rPr lang="en-US" sz="2000" dirty="0">
                <a:latin typeface="Futura Medium" charset="0"/>
                <a:ea typeface="Futura Medium" charset="0"/>
                <a:cs typeface="Futura Medium" charset="0"/>
              </a:rPr>
              <a:t> network of space weather service development activities, supported under </a:t>
            </a:r>
            <a:r>
              <a:rPr lang="en-US" sz="2000" b="1" dirty="0">
                <a:solidFill>
                  <a:srgbClr val="C00000"/>
                </a:solidFill>
                <a:latin typeface="Futura Medium" charset="0"/>
                <a:ea typeface="Futura Medium" charset="0"/>
                <a:cs typeface="Futura Medium" charset="0"/>
              </a:rPr>
              <a:t>ESA contract number 4000113183/15/D/MRP</a:t>
            </a:r>
            <a:r>
              <a:rPr lang="en-US" sz="2000" dirty="0">
                <a:latin typeface="Futura Medium" charset="0"/>
                <a:ea typeface="Futura Medium" charset="0"/>
                <a:cs typeface="Futura Medium" charset="0"/>
              </a:rPr>
              <a:t>.</a:t>
            </a:r>
          </a:p>
        </p:txBody>
      </p:sp>
    </p:spTree>
    <p:extLst>
      <p:ext uri="{BB962C8B-B14F-4D97-AF65-F5344CB8AC3E}">
        <p14:creationId xmlns:p14="http://schemas.microsoft.com/office/powerpoint/2010/main" val="1105190681"/>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0192"/>
            <a:ext cx="7886700" cy="551666"/>
          </a:xfrm>
        </p:spPr>
        <p:txBody>
          <a:bodyPr/>
          <a:lstStyle/>
          <a:p>
            <a:r>
              <a:rPr lang="en-US" dirty="0"/>
              <a:t>DBM and observations</a:t>
            </a:r>
          </a:p>
        </p:txBody>
      </p:sp>
      <p:pic>
        <p:nvPicPr>
          <p:cNvPr id="4" name="Picture 3"/>
          <p:cNvPicPr>
            <a:picLocks noChangeAspect="1" noChangeArrowheads="1"/>
          </p:cNvPicPr>
          <p:nvPr/>
        </p:nvPicPr>
        <p:blipFill>
          <a:blip r:embed="rId3" cstate="print">
            <a:lum bright="-14000"/>
          </a:blip>
          <a:srcRect/>
          <a:stretch>
            <a:fillRect/>
          </a:stretch>
        </p:blipFill>
        <p:spPr bwMode="auto">
          <a:xfrm>
            <a:off x="4812632" y="1964714"/>
            <a:ext cx="3957637" cy="2319639"/>
          </a:xfrm>
          <a:prstGeom prst="rect">
            <a:avLst/>
          </a:prstGeom>
          <a:noFill/>
          <a:ln w="9525">
            <a:noFill/>
            <a:miter lim="800000"/>
            <a:headEnd/>
            <a:tailEnd/>
          </a:ln>
        </p:spPr>
      </p:pic>
      <p:pic>
        <p:nvPicPr>
          <p:cNvPr id="5" name="Picture 4"/>
          <p:cNvPicPr>
            <a:picLocks noChangeAspect="1" noChangeArrowheads="1"/>
          </p:cNvPicPr>
          <p:nvPr/>
        </p:nvPicPr>
        <p:blipFill>
          <a:blip r:embed="rId4" cstate="print">
            <a:lum bright="-14000"/>
          </a:blip>
          <a:srcRect/>
          <a:stretch>
            <a:fillRect/>
          </a:stretch>
        </p:blipFill>
        <p:spPr bwMode="auto">
          <a:xfrm>
            <a:off x="4812632" y="4354069"/>
            <a:ext cx="3957636" cy="2166771"/>
          </a:xfrm>
          <a:prstGeom prst="rect">
            <a:avLst/>
          </a:prstGeom>
          <a:noFill/>
          <a:ln w="9525">
            <a:noFill/>
            <a:miter lim="800000"/>
            <a:headEnd/>
            <a:tailEnd/>
          </a:ln>
        </p:spPr>
      </p:pic>
      <p:pic>
        <p:nvPicPr>
          <p:cNvPr id="6" name="Picture 5"/>
          <p:cNvPicPr>
            <a:picLocks noChangeAspect="1" noChangeArrowheads="1"/>
          </p:cNvPicPr>
          <p:nvPr/>
        </p:nvPicPr>
        <p:blipFill>
          <a:blip r:embed="rId5" cstate="print">
            <a:lum bright="-14000"/>
          </a:blip>
          <a:srcRect/>
          <a:stretch>
            <a:fillRect/>
          </a:stretch>
        </p:blipFill>
        <p:spPr bwMode="auto">
          <a:xfrm>
            <a:off x="250099" y="4364200"/>
            <a:ext cx="4073629" cy="2156640"/>
          </a:xfrm>
          <a:prstGeom prst="rect">
            <a:avLst/>
          </a:prstGeom>
          <a:noFill/>
          <a:ln w="9525">
            <a:noFill/>
            <a:miter lim="800000"/>
            <a:headEnd/>
            <a:tailEnd/>
          </a:ln>
        </p:spPr>
      </p:pic>
      <p:pic>
        <p:nvPicPr>
          <p:cNvPr id="7" name="Picture 6"/>
          <p:cNvPicPr>
            <a:picLocks noChangeAspect="1" noChangeArrowheads="1"/>
          </p:cNvPicPr>
          <p:nvPr/>
        </p:nvPicPr>
        <p:blipFill>
          <a:blip r:embed="rId6" cstate="print">
            <a:lum bright="-14000"/>
          </a:blip>
          <a:srcRect/>
          <a:stretch>
            <a:fillRect/>
          </a:stretch>
        </p:blipFill>
        <p:spPr bwMode="auto">
          <a:xfrm>
            <a:off x="250098" y="1980757"/>
            <a:ext cx="4073629" cy="2286452"/>
          </a:xfrm>
          <a:prstGeom prst="rect">
            <a:avLst/>
          </a:prstGeom>
          <a:noFill/>
          <a:ln w="9525">
            <a:noFill/>
            <a:miter lim="800000"/>
            <a:headEnd/>
            <a:tailEnd/>
          </a:ln>
        </p:spPr>
      </p:pic>
      <p:sp>
        <p:nvSpPr>
          <p:cNvPr id="10" name="Rectangle 9"/>
          <p:cNvSpPr/>
          <p:nvPr/>
        </p:nvSpPr>
        <p:spPr>
          <a:xfrm>
            <a:off x="222688" y="1285691"/>
            <a:ext cx="2234330" cy="646331"/>
          </a:xfrm>
          <a:prstGeom prst="rect">
            <a:avLst/>
          </a:prstGeom>
        </p:spPr>
        <p:txBody>
          <a:bodyPr wrap="none">
            <a:spAutoFit/>
          </a:bodyPr>
          <a:lstStyle/>
          <a:p>
            <a:r>
              <a:rPr lang="en-US" sz="1800" b="1" u="none" dirty="0">
                <a:latin typeface="Futura Medium" charset="0"/>
                <a:ea typeface="Futura Medium" charset="0"/>
                <a:cs typeface="Futura Medium" charset="0"/>
              </a:rPr>
              <a:t>F</a:t>
            </a:r>
            <a:r>
              <a:rPr lang="hr-HR" sz="1800" b="1" u="none" dirty="0" err="1">
                <a:latin typeface="Futura Medium" charset="0"/>
                <a:ea typeface="Futura Medium" charset="0"/>
                <a:cs typeface="Futura Medium" charset="0"/>
              </a:rPr>
              <a:t>ast</a:t>
            </a:r>
            <a:r>
              <a:rPr lang="hr-HR" sz="1800" b="1" u="none" dirty="0">
                <a:latin typeface="Futura Medium" charset="0"/>
                <a:ea typeface="Futura Medium" charset="0"/>
                <a:cs typeface="Futura Medium" charset="0"/>
              </a:rPr>
              <a:t> </a:t>
            </a:r>
            <a:r>
              <a:rPr lang="hr-HR" sz="1800" u="none" dirty="0">
                <a:latin typeface="Futura Medium" charset="0"/>
                <a:ea typeface="Futura Medium" charset="0"/>
                <a:cs typeface="Futura Medium" charset="0"/>
              </a:rPr>
              <a:t>ICME</a:t>
            </a:r>
          </a:p>
          <a:p>
            <a:r>
              <a:rPr lang="hr-HR" sz="1800" u="none" dirty="0">
                <a:latin typeface="Futura Medium" charset="0"/>
                <a:ea typeface="Futura Medium" charset="0"/>
                <a:cs typeface="Futura Medium" charset="0"/>
              </a:rPr>
              <a:t>12 </a:t>
            </a:r>
            <a:r>
              <a:rPr lang="hr-HR" sz="1800" u="none" dirty="0" err="1">
                <a:latin typeface="Futura Medium" charset="0"/>
                <a:ea typeface="Futura Medium" charset="0"/>
                <a:cs typeface="Futura Medium" charset="0"/>
              </a:rPr>
              <a:t>December</a:t>
            </a:r>
            <a:r>
              <a:rPr lang="hr-HR" sz="1800" u="none" dirty="0">
                <a:latin typeface="Futura Medium" charset="0"/>
                <a:ea typeface="Futura Medium" charset="0"/>
                <a:cs typeface="Futura Medium" charset="0"/>
              </a:rPr>
              <a:t> 2008</a:t>
            </a:r>
          </a:p>
        </p:txBody>
      </p:sp>
      <p:sp>
        <p:nvSpPr>
          <p:cNvPr id="11" name="Rectangle 10"/>
          <p:cNvSpPr/>
          <p:nvPr/>
        </p:nvSpPr>
        <p:spPr>
          <a:xfrm>
            <a:off x="4812632" y="1283525"/>
            <a:ext cx="2289344" cy="646331"/>
          </a:xfrm>
          <a:prstGeom prst="rect">
            <a:avLst/>
          </a:prstGeom>
        </p:spPr>
        <p:txBody>
          <a:bodyPr wrap="square">
            <a:spAutoFit/>
          </a:bodyPr>
          <a:lstStyle/>
          <a:p>
            <a:r>
              <a:rPr lang="hr-HR" sz="1800" b="1" u="none" dirty="0" err="1">
                <a:latin typeface="Futura Medium" charset="0"/>
                <a:ea typeface="Futura Medium" charset="0"/>
                <a:cs typeface="Futura Medium" charset="0"/>
              </a:rPr>
              <a:t>Slow</a:t>
            </a:r>
            <a:r>
              <a:rPr lang="hr-HR" sz="1800" b="1" u="none" dirty="0">
                <a:latin typeface="Futura Medium" charset="0"/>
                <a:ea typeface="Futura Medium" charset="0"/>
                <a:cs typeface="Futura Medium" charset="0"/>
              </a:rPr>
              <a:t> </a:t>
            </a:r>
            <a:r>
              <a:rPr lang="hr-HR" sz="1800" u="none" dirty="0">
                <a:latin typeface="Futura Medium" charset="0"/>
                <a:ea typeface="Futura Medium" charset="0"/>
                <a:cs typeface="Futura Medium" charset="0"/>
              </a:rPr>
              <a:t>ICME</a:t>
            </a:r>
          </a:p>
          <a:p>
            <a:r>
              <a:rPr lang="hr-HR" sz="1800" u="none" dirty="0">
                <a:latin typeface="Futura Medium" charset="0"/>
                <a:ea typeface="Futura Medium" charset="0"/>
                <a:cs typeface="Futura Medium" charset="0"/>
              </a:rPr>
              <a:t>15 </a:t>
            </a:r>
            <a:r>
              <a:rPr lang="hr-HR" sz="1800" u="none" dirty="0" err="1">
                <a:latin typeface="Futura Medium" charset="0"/>
                <a:ea typeface="Futura Medium" charset="0"/>
                <a:cs typeface="Futura Medium" charset="0"/>
              </a:rPr>
              <a:t>November</a:t>
            </a:r>
            <a:r>
              <a:rPr lang="hr-HR" sz="1800" u="none" dirty="0">
                <a:latin typeface="Futura Medium" charset="0"/>
                <a:ea typeface="Futura Medium" charset="0"/>
                <a:cs typeface="Futura Medium" charset="0"/>
              </a:rPr>
              <a:t> 2007</a:t>
            </a:r>
          </a:p>
        </p:txBody>
      </p:sp>
      <p:sp>
        <p:nvSpPr>
          <p:cNvPr id="12" name="Rectangle 1"/>
          <p:cNvSpPr>
            <a:spLocks noChangeArrowheads="1"/>
          </p:cNvSpPr>
          <p:nvPr/>
        </p:nvSpPr>
        <p:spPr bwMode="auto">
          <a:xfrm>
            <a:off x="2457018" y="1290195"/>
            <a:ext cx="2021865"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ta-IN" dirty="0" err="1">
                <a:latin typeface="Times New Roman" charset="0"/>
                <a:ea typeface="Times New Roman" charset="0"/>
                <a:cs typeface="Times New Roman" charset="0"/>
              </a:rPr>
              <a:t>γ</a:t>
            </a:r>
            <a:r>
              <a:rPr kumimoji="0" lang="hr-HR" u="none" strike="noStrike" cap="none" normalizeH="0" baseline="0" dirty="0">
                <a:ln>
                  <a:noFill/>
                </a:ln>
                <a:effectLst/>
                <a:latin typeface="Futura Medium" charset="0"/>
                <a:ea typeface="Futura Medium" charset="0"/>
                <a:cs typeface="Futura Medium" charset="0"/>
              </a:rPr>
              <a:t> = 2.0×10</a:t>
            </a:r>
            <a:r>
              <a:rPr kumimoji="0" lang="hr-HR" u="none" strike="noStrike" cap="none" normalizeH="0" baseline="30000" dirty="0">
                <a:ln>
                  <a:noFill/>
                </a:ln>
                <a:effectLst/>
                <a:latin typeface="Futura Medium" charset="0"/>
                <a:ea typeface="Futura Medium" charset="0"/>
                <a:cs typeface="Futura Medium" charset="0"/>
              </a:rPr>
              <a:t>-7</a:t>
            </a:r>
            <a:r>
              <a:rPr lang="hr-HR" dirty="0">
                <a:latin typeface="Futura Medium" charset="0"/>
                <a:ea typeface="Futura Medium" charset="0"/>
                <a:cs typeface="Futura Medium" charset="0"/>
              </a:rPr>
              <a:t> </a:t>
            </a:r>
            <a:r>
              <a:rPr kumimoji="0" lang="hr-HR" u="none" strike="noStrike" cap="none" normalizeH="0" baseline="0" dirty="0">
                <a:ln>
                  <a:noFill/>
                </a:ln>
                <a:effectLst/>
                <a:latin typeface="Futura Medium" charset="0"/>
                <a:ea typeface="Futura Medium" charset="0"/>
                <a:cs typeface="Futura Medium" charset="0"/>
              </a:rPr>
              <a:t>km</a:t>
            </a:r>
            <a:r>
              <a:rPr kumimoji="0" lang="hr-HR" u="none" strike="noStrike" cap="none" normalizeH="0" baseline="30000" dirty="0">
                <a:ln>
                  <a:noFill/>
                </a:ln>
                <a:effectLst/>
                <a:latin typeface="Futura Medium" charset="0"/>
                <a:ea typeface="Futura Medium" charset="0"/>
                <a:cs typeface="Futura Medium" charset="0"/>
              </a:rPr>
              <a:t>-1</a:t>
            </a:r>
            <a:r>
              <a:rPr kumimoji="0" lang="hr-HR" u="none" strike="noStrike" cap="none" normalizeH="0" baseline="0" dirty="0">
                <a:ln>
                  <a:noFill/>
                </a:ln>
                <a:effectLst/>
                <a:latin typeface="Futura Medium" charset="0"/>
                <a:ea typeface="Futura Medium" charset="0"/>
                <a:cs typeface="Futura Medium"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hr-HR" u="none" strike="noStrike" cap="none" normalizeH="0" baseline="0" dirty="0">
                <a:ln>
                  <a:noFill/>
                </a:ln>
                <a:effectLst/>
                <a:latin typeface="Times New Roman" charset="0"/>
                <a:ea typeface="Times New Roman" charset="0"/>
                <a:cs typeface="Times New Roman" charset="0"/>
              </a:rPr>
              <a:t>w</a:t>
            </a:r>
            <a:r>
              <a:rPr kumimoji="0" lang="hr-HR" u="none" strike="noStrike" cap="none" normalizeH="0" baseline="0" dirty="0">
                <a:ln>
                  <a:noFill/>
                </a:ln>
                <a:effectLst/>
                <a:latin typeface="Futura Medium" charset="0"/>
                <a:ea typeface="Futura Medium" charset="0"/>
                <a:cs typeface="Futura Medium" charset="0"/>
              </a:rPr>
              <a:t> = 350 km/s</a:t>
            </a:r>
          </a:p>
        </p:txBody>
      </p:sp>
      <p:sp>
        <p:nvSpPr>
          <p:cNvPr id="13" name="Rectangle 1"/>
          <p:cNvSpPr>
            <a:spLocks noChangeArrowheads="1"/>
          </p:cNvSpPr>
          <p:nvPr/>
        </p:nvSpPr>
        <p:spPr bwMode="auto">
          <a:xfrm>
            <a:off x="7101976" y="1290195"/>
            <a:ext cx="201494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ta-IN" dirty="0" err="1">
                <a:latin typeface="Times New Roman" charset="0"/>
                <a:ea typeface="Times New Roman" charset="0"/>
                <a:cs typeface="Times New Roman" charset="0"/>
              </a:rPr>
              <a:t>γ</a:t>
            </a:r>
            <a:r>
              <a:rPr kumimoji="0" lang="hr-HR" u="none" strike="noStrike" cap="none" normalizeH="0" baseline="0" dirty="0">
                <a:ln>
                  <a:noFill/>
                </a:ln>
                <a:effectLst/>
                <a:latin typeface="Futura Medium" charset="0"/>
                <a:ea typeface="Futura Medium" charset="0"/>
                <a:cs typeface="Futura Medium" charset="0"/>
              </a:rPr>
              <a:t> = 1.6×10</a:t>
            </a:r>
            <a:r>
              <a:rPr kumimoji="0" lang="hr-HR" u="none" strike="noStrike" cap="none" normalizeH="0" baseline="30000" dirty="0">
                <a:ln>
                  <a:noFill/>
                </a:ln>
                <a:effectLst/>
                <a:latin typeface="Futura Medium" charset="0"/>
                <a:ea typeface="Futura Medium" charset="0"/>
                <a:cs typeface="Futura Medium" charset="0"/>
              </a:rPr>
              <a:t>-7</a:t>
            </a:r>
            <a:r>
              <a:rPr kumimoji="0" lang="hr-HR" u="none" strike="noStrike" cap="none" normalizeH="0" baseline="0" dirty="0">
                <a:ln>
                  <a:noFill/>
                </a:ln>
                <a:effectLst/>
                <a:latin typeface="Futura Medium" charset="0"/>
                <a:ea typeface="Futura Medium" charset="0"/>
                <a:cs typeface="Futura Medium" charset="0"/>
              </a:rPr>
              <a:t> km</a:t>
            </a:r>
            <a:r>
              <a:rPr kumimoji="0" lang="hr-HR" u="none" strike="noStrike" cap="none" normalizeH="0" baseline="30000" dirty="0">
                <a:ln>
                  <a:noFill/>
                </a:ln>
                <a:effectLst/>
                <a:latin typeface="Futura Medium" charset="0"/>
                <a:ea typeface="Futura Medium" charset="0"/>
                <a:cs typeface="Futura Medium" charset="0"/>
              </a:rPr>
              <a:t>-1</a:t>
            </a:r>
            <a:r>
              <a:rPr kumimoji="0" lang="hr-HR" u="none" strike="noStrike" cap="none" normalizeH="0" baseline="0" dirty="0">
                <a:ln>
                  <a:noFill/>
                </a:ln>
                <a:effectLst/>
                <a:latin typeface="Futura Medium" charset="0"/>
                <a:ea typeface="Futura Medium" charset="0"/>
                <a:cs typeface="Futura Medium"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hr-HR" u="none" strike="noStrike" cap="none" normalizeH="0" baseline="0" dirty="0">
                <a:ln>
                  <a:noFill/>
                </a:ln>
                <a:effectLst/>
                <a:latin typeface="Times New Roman" charset="0"/>
                <a:ea typeface="Times New Roman" charset="0"/>
                <a:cs typeface="Times New Roman" charset="0"/>
              </a:rPr>
              <a:t>w</a:t>
            </a:r>
            <a:r>
              <a:rPr kumimoji="0" lang="hr-HR" u="none" strike="noStrike" cap="none" normalizeH="0" baseline="0" dirty="0">
                <a:ln>
                  <a:noFill/>
                </a:ln>
                <a:effectLst/>
                <a:latin typeface="Futura Medium" charset="0"/>
                <a:ea typeface="Futura Medium" charset="0"/>
                <a:cs typeface="Futura Medium" charset="0"/>
              </a:rPr>
              <a:t> = 600 km/s</a:t>
            </a:r>
          </a:p>
        </p:txBody>
      </p:sp>
      <p:sp>
        <p:nvSpPr>
          <p:cNvPr id="14" name="TextBox 13"/>
          <p:cNvSpPr txBox="1"/>
          <p:nvPr/>
        </p:nvSpPr>
        <p:spPr>
          <a:xfrm>
            <a:off x="2767263" y="722512"/>
            <a:ext cx="3609473" cy="400110"/>
          </a:xfrm>
          <a:prstGeom prst="rect">
            <a:avLst/>
          </a:prstGeom>
          <a:noFill/>
        </p:spPr>
        <p:txBody>
          <a:bodyPr wrap="square" rtlCol="0">
            <a:spAutoFit/>
          </a:bodyPr>
          <a:lstStyle/>
          <a:p>
            <a:pPr algn="ctr"/>
            <a:r>
              <a:rPr lang="en-US" sz="2000" dirty="0">
                <a:solidFill>
                  <a:schemeClr val="accent1">
                    <a:lumMod val="50000"/>
                  </a:schemeClr>
                </a:solidFill>
                <a:latin typeface="Futura Medium" charset="0"/>
                <a:ea typeface="Futura Medium" charset="0"/>
                <a:cs typeface="Futura Medium" charset="0"/>
              </a:rPr>
              <a:t>Examples of ICME kinematics</a:t>
            </a:r>
          </a:p>
        </p:txBody>
      </p:sp>
      <p:cxnSp>
        <p:nvCxnSpPr>
          <p:cNvPr id="16" name="Straight Arrow Connector 15"/>
          <p:cNvCxnSpPr/>
          <p:nvPr/>
        </p:nvCxnSpPr>
        <p:spPr>
          <a:xfrm flipV="1">
            <a:off x="1339853" y="2213113"/>
            <a:ext cx="409434" cy="530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014330" y="2849217"/>
            <a:ext cx="569844" cy="3710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739112" y="2028447"/>
            <a:ext cx="1585434" cy="369332"/>
          </a:xfrm>
          <a:prstGeom prst="rect">
            <a:avLst/>
          </a:prstGeom>
          <a:noFill/>
        </p:spPr>
        <p:txBody>
          <a:bodyPr wrap="none" rtlCol="0">
            <a:spAutoFit/>
          </a:bodyPr>
          <a:lstStyle/>
          <a:p>
            <a:r>
              <a:rPr lang="en-US"/>
              <a:t>measurements</a:t>
            </a:r>
          </a:p>
        </p:txBody>
      </p:sp>
      <p:sp>
        <p:nvSpPr>
          <p:cNvPr id="20" name="TextBox 19"/>
          <p:cNvSpPr txBox="1"/>
          <p:nvPr/>
        </p:nvSpPr>
        <p:spPr>
          <a:xfrm>
            <a:off x="2584174" y="2678701"/>
            <a:ext cx="1192696" cy="369332"/>
          </a:xfrm>
          <a:prstGeom prst="rect">
            <a:avLst/>
          </a:prstGeom>
          <a:noFill/>
        </p:spPr>
        <p:txBody>
          <a:bodyPr wrap="square" rtlCol="0">
            <a:spAutoFit/>
          </a:bodyPr>
          <a:lstStyle/>
          <a:p>
            <a:r>
              <a:rPr lang="en-US">
                <a:solidFill>
                  <a:srgbClr val="FF0000"/>
                </a:solidFill>
              </a:rPr>
              <a:t>DBM</a:t>
            </a:r>
          </a:p>
        </p:txBody>
      </p:sp>
      <p:sp>
        <p:nvSpPr>
          <p:cNvPr id="21" name="TextBox 20"/>
          <p:cNvSpPr txBox="1"/>
          <p:nvPr/>
        </p:nvSpPr>
        <p:spPr>
          <a:xfrm rot="16200000">
            <a:off x="7999865" y="5381105"/>
            <a:ext cx="1910138" cy="369332"/>
          </a:xfrm>
          <a:prstGeom prst="rect">
            <a:avLst/>
          </a:prstGeom>
          <a:noFill/>
        </p:spPr>
        <p:txBody>
          <a:bodyPr wrap="none" rtlCol="0">
            <a:spAutoFit/>
          </a:bodyPr>
          <a:lstStyle/>
          <a:p>
            <a:r>
              <a:rPr lang="en-US" dirty="0" err="1"/>
              <a:t>Vršnak</a:t>
            </a:r>
            <a:r>
              <a:rPr lang="en-US" dirty="0"/>
              <a:t> et al., 2013</a:t>
            </a:r>
          </a:p>
        </p:txBody>
      </p:sp>
    </p:spTree>
    <p:extLst>
      <p:ext uri="{BB962C8B-B14F-4D97-AF65-F5344CB8AC3E}">
        <p14:creationId xmlns:p14="http://schemas.microsoft.com/office/powerpoint/2010/main" val="802504963"/>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0191"/>
            <a:ext cx="7886700" cy="800470"/>
          </a:xfrm>
        </p:spPr>
        <p:txBody>
          <a:bodyPr>
            <a:noAutofit/>
          </a:bodyPr>
          <a:lstStyle/>
          <a:p>
            <a:r>
              <a:rPr lang="en-US" sz="2800" dirty="0"/>
              <a:t>Create m synthetic measurements based on the known error (CI) for each parameter</a:t>
            </a:r>
          </a:p>
        </p:txBody>
      </p:sp>
      <p:sp>
        <p:nvSpPr>
          <p:cNvPr id="3" name="Content Placeholder 2"/>
          <p:cNvSpPr>
            <a:spLocks noGrp="1"/>
          </p:cNvSpPr>
          <p:nvPr>
            <p:ph idx="1"/>
          </p:nvPr>
        </p:nvSpPr>
        <p:spPr>
          <a:xfrm>
            <a:off x="238539" y="1370003"/>
            <a:ext cx="4625009" cy="1916536"/>
          </a:xfrm>
        </p:spPr>
        <p:txBody>
          <a:bodyPr>
            <a:normAutofit/>
          </a:bodyPr>
          <a:lstStyle/>
          <a:p>
            <a:r>
              <a:rPr lang="en-US" sz="2000" dirty="0"/>
              <a:t>For each input parameter can be generated </a:t>
            </a:r>
            <a:r>
              <a:rPr lang="en-US" sz="2000" dirty="0">
                <a:latin typeface="Times New Roman" charset="0"/>
                <a:ea typeface="Times New Roman" charset="0"/>
                <a:cs typeface="Times New Roman" charset="0"/>
              </a:rPr>
              <a:t>m</a:t>
            </a:r>
            <a:r>
              <a:rPr lang="en-US" sz="2000" dirty="0"/>
              <a:t> synthetic measurements in a range determined by standard deviation</a:t>
            </a:r>
          </a:p>
          <a:p>
            <a:r>
              <a:rPr lang="en-US" sz="2000" u="sng" dirty="0"/>
              <a:t>Assumption</a:t>
            </a:r>
            <a:r>
              <a:rPr lang="en-US" sz="2000" dirty="0"/>
              <a:t>: parameters follow a normal distribution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8835" y="1370003"/>
            <a:ext cx="3737113" cy="234882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8835" y="4108173"/>
            <a:ext cx="3740950" cy="2464906"/>
          </a:xfrm>
          <a:prstGeom prst="rect">
            <a:avLst/>
          </a:prstGeom>
        </p:spPr>
      </p:pic>
      <p:sp>
        <p:nvSpPr>
          <p:cNvPr id="6" name="TextBox 5"/>
          <p:cNvSpPr txBox="1"/>
          <p:nvPr/>
        </p:nvSpPr>
        <p:spPr>
          <a:xfrm>
            <a:off x="6188764" y="1370003"/>
            <a:ext cx="1775791" cy="369332"/>
          </a:xfrm>
          <a:prstGeom prst="rect">
            <a:avLst/>
          </a:prstGeom>
          <a:noFill/>
        </p:spPr>
        <p:txBody>
          <a:bodyPr wrap="square" rtlCol="0">
            <a:spAutoFit/>
          </a:bodyPr>
          <a:lstStyle/>
          <a:p>
            <a:r>
              <a:rPr lang="en-US" dirty="0">
                <a:latin typeface="Times New Roman" charset="0"/>
                <a:ea typeface="Times New Roman" charset="0"/>
                <a:cs typeface="Times New Roman" charset="0"/>
              </a:rPr>
              <a:t>w</a:t>
            </a:r>
            <a:r>
              <a:rPr lang="en-US" dirty="0">
                <a:latin typeface="Futura Condensed Medium" charset="0"/>
                <a:ea typeface="Futura Condensed Medium" charset="0"/>
                <a:cs typeface="Futura Condensed Medium" charset="0"/>
              </a:rPr>
              <a:t> = (400 ± 50) kms</a:t>
            </a:r>
            <a:r>
              <a:rPr lang="en-US" baseline="30000" dirty="0">
                <a:latin typeface="Futura Condensed Medium" charset="0"/>
                <a:ea typeface="Futura Condensed Medium" charset="0"/>
                <a:cs typeface="Futura Condensed Medium" charset="0"/>
              </a:rPr>
              <a:t>-1</a:t>
            </a:r>
            <a:r>
              <a:rPr lang="en-US" dirty="0">
                <a:latin typeface="Futura Condensed Medium" charset="0"/>
                <a:ea typeface="Futura Condensed Medium" charset="0"/>
                <a:cs typeface="Futura Condensed Medium" charset="0"/>
              </a:rPr>
              <a:t> </a:t>
            </a:r>
          </a:p>
        </p:txBody>
      </p:sp>
      <p:sp>
        <p:nvSpPr>
          <p:cNvPr id="8" name="TextBox 7"/>
          <p:cNvSpPr txBox="1"/>
          <p:nvPr/>
        </p:nvSpPr>
        <p:spPr>
          <a:xfrm>
            <a:off x="6042991" y="3760315"/>
            <a:ext cx="2305878" cy="369332"/>
          </a:xfrm>
          <a:prstGeom prst="rect">
            <a:avLst/>
          </a:prstGeom>
          <a:noFill/>
        </p:spPr>
        <p:txBody>
          <a:bodyPr wrap="square" rtlCol="0">
            <a:spAutoFit/>
          </a:bodyPr>
          <a:lstStyle/>
          <a:p>
            <a:r>
              <a:rPr lang="ta-IN" dirty="0" err="1">
                <a:latin typeface="Times New Roman" charset="0"/>
                <a:ea typeface="Times New Roman" charset="0"/>
                <a:cs typeface="Times New Roman" charset="0"/>
              </a:rPr>
              <a:t>γ</a:t>
            </a:r>
            <a:r>
              <a:rPr lang="en-US" dirty="0">
                <a:latin typeface="Futura Condensed Medium" charset="0"/>
                <a:ea typeface="Futura Condensed Medium" charset="0"/>
                <a:cs typeface="Futura Condensed Medium" charset="0"/>
              </a:rPr>
              <a:t> = (0.1 ± 0.05) 10</a:t>
            </a:r>
            <a:r>
              <a:rPr lang="en-US" baseline="30000" dirty="0">
                <a:latin typeface="Futura Condensed Medium" charset="0"/>
                <a:ea typeface="Futura Condensed Medium" charset="0"/>
                <a:cs typeface="Futura Condensed Medium" charset="0"/>
              </a:rPr>
              <a:t>-7</a:t>
            </a:r>
            <a:r>
              <a:rPr lang="en-US" dirty="0">
                <a:latin typeface="Futura Condensed Medium" charset="0"/>
                <a:ea typeface="Futura Condensed Medium" charset="0"/>
                <a:cs typeface="Futura Condensed Medium" charset="0"/>
              </a:rPr>
              <a:t> km</a:t>
            </a:r>
            <a:r>
              <a:rPr lang="en-US" baseline="30000" dirty="0">
                <a:latin typeface="Futura Condensed Medium" charset="0"/>
                <a:ea typeface="Futura Condensed Medium" charset="0"/>
                <a:cs typeface="Futura Condensed Medium" charset="0"/>
              </a:rPr>
              <a:t>-1</a:t>
            </a:r>
            <a:r>
              <a:rPr lang="en-US" dirty="0">
                <a:latin typeface="Futura Condensed Medium" charset="0"/>
                <a:ea typeface="Futura Condensed Medium" charset="0"/>
                <a:cs typeface="Futura Condensed Medium" charset="0"/>
              </a:rPr>
              <a:t> </a:t>
            </a:r>
          </a:p>
        </p:txBody>
      </p:sp>
      <mc:AlternateContent xmlns:mc="http://schemas.openxmlformats.org/markup-compatibility/2006" xmlns:a14="http://schemas.microsoft.com/office/drawing/2010/main">
        <mc:Choice Requires="a14">
          <p:sp>
            <p:nvSpPr>
              <p:cNvPr id="9" name="TextBox 8"/>
              <p:cNvSpPr txBox="1"/>
              <p:nvPr/>
            </p:nvSpPr>
            <p:spPr>
              <a:xfrm>
                <a:off x="1364973" y="3360205"/>
                <a:ext cx="2584174"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000" dirty="0" smtClean="0">
                          <a:latin typeface="Cambria Math" charset="0"/>
                        </a:rPr>
                        <m:t>x</m:t>
                      </m:r>
                      <m:r>
                        <m:rPr>
                          <m:nor/>
                        </m:rPr>
                        <a:rPr lang="en-US" sz="2000" dirty="0" smtClean="0"/>
                        <m:t> = </m:t>
                      </m:r>
                      <m:acc>
                        <m:accPr>
                          <m:chr m:val="̅"/>
                          <m:ctrlPr>
                            <a:rPr lang="en-US" sz="2000" i="1" dirty="0" smtClean="0">
                              <a:latin typeface="Cambria Math" panose="02040503050406030204" pitchFamily="18" charset="0"/>
                            </a:rPr>
                          </m:ctrlPr>
                        </m:accPr>
                        <m:e>
                          <m:r>
                            <a:rPr lang="en-US" sz="2000" b="0" i="1" dirty="0" smtClean="0">
                              <a:latin typeface="Cambria Math" charset="0"/>
                            </a:rPr>
                            <m:t>𝑥</m:t>
                          </m:r>
                          <m:r>
                            <a:rPr lang="en-US" sz="2000" b="0" i="1" dirty="0" smtClean="0">
                              <a:latin typeface="Cambria Math" charset="0"/>
                            </a:rPr>
                            <m:t> </m:t>
                          </m:r>
                        </m:e>
                      </m:acc>
                      <m:r>
                        <m:rPr>
                          <m:nor/>
                        </m:rPr>
                        <a:rPr lang="en-US" sz="2000" dirty="0">
                          <a:latin typeface="Futura Condensed Medium" charset="0"/>
                          <a:ea typeface="Futura Condensed Medium" charset="0"/>
                          <a:cs typeface="Futura Condensed Medium" charset="0"/>
                        </a:rPr>
                        <m:t>±</m:t>
                      </m:r>
                      <m:r>
                        <m:rPr>
                          <m:nor/>
                        </m:rPr>
                        <a:rPr lang="en-US" sz="2000" b="0" i="0" dirty="0" smtClean="0">
                          <a:latin typeface="Futura Condensed Medium" charset="0"/>
                          <a:ea typeface="Futura Condensed Medium" charset="0"/>
                          <a:cs typeface="Futura Condensed Medium" charset="0"/>
                        </a:rPr>
                        <m:t> </m:t>
                      </m:r>
                      <m:r>
                        <a:rPr lang="en-US" sz="2000" i="1" dirty="0" smtClean="0">
                          <a:latin typeface="Cambria Math" charset="0"/>
                          <a:ea typeface="Cambria Math" charset="0"/>
                          <a:cs typeface="Cambria Math" charset="0"/>
                        </a:rPr>
                        <m:t>∆</m:t>
                      </m:r>
                      <m:r>
                        <m:rPr>
                          <m:sty m:val="p"/>
                        </m:rPr>
                        <a:rPr lang="en-US" sz="2000" i="1" dirty="0" smtClean="0">
                          <a:latin typeface="Cambria Math" charset="0"/>
                        </a:rPr>
                        <m:t>x</m:t>
                      </m:r>
                      <m:r>
                        <m:rPr>
                          <m:nor/>
                        </m:rPr>
                        <a:rPr lang="en-US" sz="2000" dirty="0"/>
                        <m:t>, </m:t>
                      </m:r>
                      <m:r>
                        <a:rPr lang="en-US" sz="2000" i="1" dirty="0" smtClean="0">
                          <a:latin typeface="Cambria Math" charset="0"/>
                          <a:ea typeface="Cambria Math" charset="0"/>
                          <a:cs typeface="Cambria Math" charset="0"/>
                        </a:rPr>
                        <m:t>∆</m:t>
                      </m:r>
                      <m:r>
                        <m:rPr>
                          <m:nor/>
                        </m:rPr>
                        <a:rPr lang="en-US" sz="2000" dirty="0"/>
                        <m:t>x</m:t>
                      </m:r>
                      <m:r>
                        <m:rPr>
                          <m:nor/>
                        </m:rPr>
                        <a:rPr lang="en-US" sz="2000" dirty="0"/>
                        <m:t> = 3</m:t>
                      </m:r>
                      <m:r>
                        <m:rPr>
                          <m:sty m:val="p"/>
                        </m:rPr>
                        <a:rPr lang="el-GR" sz="2000" i="1" dirty="0" smtClean="0">
                          <a:latin typeface="Cambria Math" charset="0"/>
                          <a:ea typeface="Cambria Math" charset="0"/>
                          <a:cs typeface="Cambria Math" charset="0"/>
                        </a:rPr>
                        <m:t>σ</m:t>
                      </m:r>
                    </m:oMath>
                  </m:oMathPara>
                </a14:m>
                <a:endParaRPr lang="en-US" sz="2000" dirty="0"/>
              </a:p>
            </p:txBody>
          </p:sp>
        </mc:Choice>
        <mc:Fallback xmlns="">
          <p:sp>
            <p:nvSpPr>
              <p:cNvPr id="9" name="TextBox 8"/>
              <p:cNvSpPr txBox="1">
                <a:spLocks noRot="1" noChangeAspect="1" noMove="1" noResize="1" noEditPoints="1" noAdjustHandles="1" noChangeArrowheads="1" noChangeShapeType="1" noTextEdit="1"/>
              </p:cNvSpPr>
              <p:nvPr/>
            </p:nvSpPr>
            <p:spPr>
              <a:xfrm>
                <a:off x="1364973" y="3360205"/>
                <a:ext cx="2584174" cy="400110"/>
              </a:xfrm>
              <a:prstGeom prst="rect">
                <a:avLst/>
              </a:prstGeom>
              <a:blipFill rotWithShape="0">
                <a:blip r:embed="rId4"/>
                <a:stretch>
                  <a:fillRect t="-98485" b="-1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38539" y="3944981"/>
                <a:ext cx="4625009" cy="1631216"/>
              </a:xfrm>
              <a:prstGeom prst="rect">
                <a:avLst/>
              </a:prstGeom>
              <a:noFill/>
            </p:spPr>
            <p:txBody>
              <a:bodyPr wrap="square" rtlCol="0">
                <a:spAutoFit/>
              </a:bodyPr>
              <a:lstStyle/>
              <a:p>
                <a:pPr marL="285750" indent="-285750">
                  <a:buFont typeface="Arial" charset="0"/>
                  <a:buChar char="•"/>
                </a:pPr>
                <a:r>
                  <a:rPr lang="en-US" sz="2000" dirty="0">
                    <a:latin typeface="Futura Medium" charset="0"/>
                    <a:ea typeface="Futura Medium" charset="0"/>
                    <a:cs typeface="Futura Medium" charset="0"/>
                  </a:rPr>
                  <a:t>Density of syn. measurements is denser near mean value than at the end of distribution </a:t>
                </a:r>
                <a:r>
                  <a:rPr lang="en-US" sz="2000" dirty="0"/>
                  <a:t>(</a:t>
                </a:r>
                <a14:m>
                  <m:oMath xmlns:m="http://schemas.openxmlformats.org/officeDocument/2006/math">
                    <m:r>
                      <m:rPr>
                        <m:nor/>
                      </m:rPr>
                      <a:rPr lang="en-US" sz="2000" dirty="0"/>
                      <m:t>3</m:t>
                    </m:r>
                    <m:r>
                      <m:rPr>
                        <m:sty m:val="p"/>
                      </m:rPr>
                      <a:rPr lang="el-GR" sz="2000" i="1" dirty="0">
                        <a:latin typeface="Cambria Math" charset="0"/>
                        <a:ea typeface="Cambria Math" charset="0"/>
                        <a:cs typeface="Cambria Math" charset="0"/>
                      </a:rPr>
                      <m:t>σ</m:t>
                    </m:r>
                    <m:r>
                      <a:rPr lang="en-US" sz="2000" b="0" i="1" dirty="0" smtClean="0">
                        <a:latin typeface="Cambria Math" charset="0"/>
                        <a:ea typeface="Cambria Math" charset="0"/>
                        <a:cs typeface="Cambria Math" charset="0"/>
                      </a:rPr>
                      <m:t>)</m:t>
                    </m:r>
                  </m:oMath>
                </a14:m>
                <a:endParaRPr lang="en-US" sz="2000" b="0" dirty="0">
                  <a:ea typeface="Cambria Math" charset="0"/>
                  <a:cs typeface="Cambria Math" charset="0"/>
                </a:endParaRPr>
              </a:p>
              <a:p>
                <a:pPr marL="342900" indent="-342900">
                  <a:buFont typeface="Arial" charset="0"/>
                  <a:buChar char="•"/>
                </a:pPr>
                <a:r>
                  <a:rPr lang="en-US" sz="2000" dirty="0">
                    <a:latin typeface="Futura Medium" charset="0"/>
                    <a:ea typeface="Futura Medium" charset="0"/>
                    <a:cs typeface="Futura Medium" charset="0"/>
                  </a:rPr>
                  <a:t>It was found that optimal number of syn. measurements is m=15</a:t>
                </a:r>
              </a:p>
            </p:txBody>
          </p:sp>
        </mc:Choice>
        <mc:Fallback xmlns="">
          <p:sp>
            <p:nvSpPr>
              <p:cNvPr id="10" name="TextBox 9"/>
              <p:cNvSpPr txBox="1">
                <a:spLocks noRot="1" noChangeAspect="1" noMove="1" noResize="1" noEditPoints="1" noAdjustHandles="1" noChangeArrowheads="1" noChangeShapeType="1" noTextEdit="1"/>
              </p:cNvSpPr>
              <p:nvPr/>
            </p:nvSpPr>
            <p:spPr>
              <a:xfrm>
                <a:off x="238539" y="3944981"/>
                <a:ext cx="4625009" cy="1631216"/>
              </a:xfrm>
              <a:prstGeom prst="rect">
                <a:avLst/>
              </a:prstGeom>
              <a:blipFill rotWithShape="0">
                <a:blip r:embed="rId5"/>
                <a:stretch>
                  <a:fillRect l="-1186" t="-1866" r="-1976" b="-5597"/>
                </a:stretch>
              </a:blipFill>
            </p:spPr>
            <p:txBody>
              <a:bodyPr/>
              <a:lstStyle/>
              <a:p>
                <a:r>
                  <a:rPr lang="en-US">
                    <a:noFill/>
                  </a:rPr>
                  <a:t> </a:t>
                </a:r>
              </a:p>
            </p:txBody>
          </p:sp>
        </mc:Fallback>
      </mc:AlternateContent>
    </p:spTree>
    <p:extLst>
      <p:ext uri="{BB962C8B-B14F-4D97-AF65-F5344CB8AC3E}">
        <p14:creationId xmlns:p14="http://schemas.microsoft.com/office/powerpoint/2010/main" val="3048527347"/>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118" y="1276177"/>
            <a:ext cx="7208769" cy="4902377"/>
          </a:xfrm>
          <a:prstGeom prst="rect">
            <a:avLst/>
          </a:prstGeom>
        </p:spPr>
      </p:pic>
      <p:sp>
        <p:nvSpPr>
          <p:cNvPr id="5" name="Title 1"/>
          <p:cNvSpPr>
            <a:spLocks noGrp="1"/>
          </p:cNvSpPr>
          <p:nvPr>
            <p:ph type="title"/>
          </p:nvPr>
        </p:nvSpPr>
        <p:spPr>
          <a:xfrm>
            <a:off x="655153" y="147513"/>
            <a:ext cx="7886700" cy="713661"/>
          </a:xfrm>
        </p:spPr>
        <p:txBody>
          <a:bodyPr>
            <a:normAutofit fontScale="90000"/>
          </a:bodyPr>
          <a:lstStyle/>
          <a:p>
            <a:r>
              <a:rPr lang="en-US" dirty="0"/>
              <a:t>Optimal number of </a:t>
            </a:r>
            <a:r>
              <a:rPr lang="en-US"/>
              <a:t>synthetic measurements (m)</a:t>
            </a:r>
            <a:endParaRPr lang="en-US" dirty="0"/>
          </a:p>
        </p:txBody>
      </p:sp>
      <p:sp>
        <p:nvSpPr>
          <p:cNvPr id="6" name="TextBox 5"/>
          <p:cNvSpPr txBox="1"/>
          <p:nvPr/>
        </p:nvSpPr>
        <p:spPr>
          <a:xfrm>
            <a:off x="1424606" y="6194847"/>
            <a:ext cx="6347792" cy="369332"/>
          </a:xfrm>
          <a:prstGeom prst="rect">
            <a:avLst/>
          </a:prstGeom>
          <a:noFill/>
        </p:spPr>
        <p:txBody>
          <a:bodyPr wrap="square" rtlCol="0">
            <a:spAutoFit/>
          </a:bodyPr>
          <a:lstStyle/>
          <a:p>
            <a:pPr algn="ctr"/>
            <a:r>
              <a:rPr lang="en-US">
                <a:latin typeface="Futura Medium" charset="0"/>
                <a:ea typeface="Futura Medium" charset="0"/>
                <a:cs typeface="Futura Medium" charset="0"/>
              </a:rPr>
              <a:t>n </a:t>
            </a:r>
            <a:r>
              <a:rPr lang="en-US" dirty="0">
                <a:latin typeface="Futura Medium" charset="0"/>
                <a:ea typeface="Futura Medium" charset="0"/>
                <a:cs typeface="Futura Medium" charset="0"/>
              </a:rPr>
              <a:t>- number of ensemble members (different measurements)</a:t>
            </a:r>
          </a:p>
        </p:txBody>
      </p:sp>
      <p:sp>
        <p:nvSpPr>
          <p:cNvPr id="7" name="TextBox 6"/>
          <p:cNvSpPr txBox="1"/>
          <p:nvPr/>
        </p:nvSpPr>
        <p:spPr>
          <a:xfrm>
            <a:off x="397564" y="768529"/>
            <a:ext cx="8401878" cy="369332"/>
          </a:xfrm>
          <a:prstGeom prst="rect">
            <a:avLst/>
          </a:prstGeom>
          <a:noFill/>
        </p:spPr>
        <p:txBody>
          <a:bodyPr wrap="square" rtlCol="0">
            <a:spAutoFit/>
          </a:bodyPr>
          <a:lstStyle/>
          <a:p>
            <a:pPr algn="ctr"/>
            <a:r>
              <a:rPr lang="en-US" dirty="0">
                <a:latin typeface="Futura Medium" charset="0"/>
                <a:ea typeface="Futura Medium" charset="0"/>
                <a:cs typeface="Futura Medium" charset="0"/>
              </a:rPr>
              <a:t>For m synthetic measurements of solar wind speed (w) and </a:t>
            </a:r>
            <a:r>
              <a:rPr lang="en-US" dirty="0" err="1">
                <a:latin typeface="Times New Roman" charset="0"/>
                <a:ea typeface="Times New Roman" charset="0"/>
                <a:cs typeface="Times New Roman" charset="0"/>
              </a:rPr>
              <a:t>γ</a:t>
            </a:r>
            <a:r>
              <a:rPr lang="en-US" dirty="0">
                <a:latin typeface="Times New Roman" charset="0"/>
                <a:ea typeface="Times New Roman" charset="0"/>
                <a:cs typeface="Times New Roman" charset="0"/>
              </a:rPr>
              <a:t> </a:t>
            </a:r>
            <a:r>
              <a:rPr lang="en-US" dirty="0">
                <a:latin typeface="Futura Medium" charset="0"/>
                <a:ea typeface="Futura Medium" charset="0"/>
                <a:cs typeface="Futura Medium" charset="0"/>
              </a:rPr>
              <a:t>parameter</a:t>
            </a:r>
          </a:p>
        </p:txBody>
      </p:sp>
      <p:sp>
        <p:nvSpPr>
          <p:cNvPr id="8" name="TextBox 7"/>
          <p:cNvSpPr txBox="1"/>
          <p:nvPr/>
        </p:nvSpPr>
        <p:spPr>
          <a:xfrm>
            <a:off x="2040836" y="4015407"/>
            <a:ext cx="1510748" cy="646331"/>
          </a:xfrm>
          <a:prstGeom prst="rect">
            <a:avLst/>
          </a:prstGeom>
          <a:noFill/>
        </p:spPr>
        <p:txBody>
          <a:bodyPr wrap="square" rtlCol="0">
            <a:spAutoFit/>
          </a:bodyPr>
          <a:lstStyle/>
          <a:p>
            <a:pPr algn="ctr"/>
            <a:r>
              <a:rPr lang="en-US" b="1">
                <a:solidFill>
                  <a:srgbClr val="C00000"/>
                </a:solidFill>
                <a:latin typeface="Futura Condensed ExtraBold" charset="0"/>
                <a:ea typeface="Futura Condensed ExtraBold" charset="0"/>
                <a:cs typeface="Futura Condensed ExtraBold" charset="0"/>
              </a:rPr>
              <a:t>Optimal for m </a:t>
            </a:r>
            <a:r>
              <a:rPr lang="en-US" b="1" dirty="0">
                <a:solidFill>
                  <a:srgbClr val="C00000"/>
                </a:solidFill>
                <a:latin typeface="Futura Condensed ExtraBold" charset="0"/>
                <a:ea typeface="Futura Condensed ExtraBold" charset="0"/>
                <a:cs typeface="Futura Condensed ExtraBold" charset="0"/>
              </a:rPr>
              <a:t>= 15</a:t>
            </a:r>
          </a:p>
        </p:txBody>
      </p:sp>
      <p:cxnSp>
        <p:nvCxnSpPr>
          <p:cNvPr id="3" name="Straight Arrow Connector 2"/>
          <p:cNvCxnSpPr/>
          <p:nvPr/>
        </p:nvCxnSpPr>
        <p:spPr>
          <a:xfrm flipH="1">
            <a:off x="2014330" y="4664764"/>
            <a:ext cx="556592" cy="636105"/>
          </a:xfrm>
          <a:prstGeom prst="straightConnector1">
            <a:avLst/>
          </a:prstGeom>
          <a:ln w="254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299340"/>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250" y="153297"/>
            <a:ext cx="7886700" cy="645815"/>
          </a:xfrm>
        </p:spPr>
        <p:txBody>
          <a:bodyPr>
            <a:normAutofit/>
          </a:bodyPr>
          <a:lstStyle/>
          <a:p>
            <a:r>
              <a:rPr lang="en-US" sz="3200" dirty="0"/>
              <a:t>Drag-Based Model (DBM)</a:t>
            </a:r>
          </a:p>
        </p:txBody>
      </p:sp>
      <p:pic>
        <p:nvPicPr>
          <p:cNvPr id="4" name="Picture 3" descr="DB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792" y="1025984"/>
            <a:ext cx="3535317" cy="4958432"/>
          </a:xfrm>
          <a:prstGeom prst="rect">
            <a:avLst/>
          </a:prstGeom>
        </p:spPr>
      </p:pic>
      <p:sp>
        <p:nvSpPr>
          <p:cNvPr id="6" name="TextBox 5"/>
          <p:cNvSpPr txBox="1"/>
          <p:nvPr/>
        </p:nvSpPr>
        <p:spPr>
          <a:xfrm>
            <a:off x="4963426" y="2171066"/>
            <a:ext cx="2808312" cy="830997"/>
          </a:xfrm>
          <a:prstGeom prst="rect">
            <a:avLst/>
          </a:prstGeom>
          <a:noFill/>
        </p:spPr>
        <p:txBody>
          <a:bodyPr wrap="square" rtlCol="0">
            <a:spAutoFit/>
          </a:bodyPr>
          <a:lstStyle/>
          <a:p>
            <a:pPr algn="ctr"/>
            <a:r>
              <a:rPr lang="en-US" sz="2400" dirty="0">
                <a:latin typeface="Times New Roman" charset="0"/>
                <a:ea typeface="Times New Roman" charset="0"/>
                <a:cs typeface="Times New Roman" charset="0"/>
              </a:rPr>
              <a:t>a </a:t>
            </a:r>
            <a:r>
              <a:rPr lang="ta-IN" sz="2400" dirty="0">
                <a:latin typeface="Times New Roman" charset="0"/>
                <a:ea typeface="Times New Roman" charset="0"/>
                <a:cs typeface="Times New Roman" charset="0"/>
              </a:rPr>
              <a:t>=</a:t>
            </a:r>
            <a:r>
              <a:rPr lang="en-US" sz="2400" dirty="0">
                <a:latin typeface="Times New Roman" charset="0"/>
                <a:ea typeface="Times New Roman" charset="0"/>
                <a:cs typeface="Times New Roman" charset="0"/>
              </a:rPr>
              <a:t> </a:t>
            </a:r>
            <a:r>
              <a:rPr lang="ta-IN" sz="2400" dirty="0" err="1">
                <a:latin typeface="Times New Roman" charset="0"/>
                <a:ea typeface="Times New Roman" charset="0"/>
                <a:cs typeface="Times New Roman" charset="0"/>
              </a:rPr>
              <a:t>a</a:t>
            </a:r>
            <a:r>
              <a:rPr lang="ta-IN" sz="2400" baseline="-25000" dirty="0" err="1">
                <a:latin typeface="Times New Roman" charset="0"/>
                <a:ea typeface="Times New Roman" charset="0"/>
                <a:cs typeface="Times New Roman" charset="0"/>
              </a:rPr>
              <a:t>L</a:t>
            </a:r>
            <a:r>
              <a:rPr lang="en-US" sz="2400" baseline="-25000" dirty="0">
                <a:latin typeface="Times New Roman" charset="0"/>
                <a:ea typeface="Times New Roman" charset="0"/>
                <a:cs typeface="Times New Roman" charset="0"/>
              </a:rPr>
              <a:t> </a:t>
            </a:r>
            <a:r>
              <a:rPr lang="en-US" sz="2400" dirty="0">
                <a:latin typeface="Times New Roman" charset="0"/>
                <a:ea typeface="Times New Roman" charset="0"/>
                <a:cs typeface="Times New Roman" charset="0"/>
              </a:rPr>
              <a:t>– </a:t>
            </a:r>
            <a:r>
              <a:rPr lang="ta-IN" sz="2400" dirty="0" err="1">
                <a:latin typeface="Times New Roman" charset="0"/>
                <a:ea typeface="Times New Roman" charset="0"/>
                <a:cs typeface="Times New Roman" charset="0"/>
              </a:rPr>
              <a:t>g</a:t>
            </a:r>
            <a:r>
              <a:rPr lang="en-US" sz="2400" dirty="0">
                <a:latin typeface="Times New Roman" charset="0"/>
                <a:ea typeface="Times New Roman" charset="0"/>
                <a:cs typeface="Times New Roman" charset="0"/>
              </a:rPr>
              <a:t> </a:t>
            </a:r>
            <a:r>
              <a:rPr lang="ta-IN" sz="2400" dirty="0">
                <a:latin typeface="Times New Roman" charset="0"/>
                <a:ea typeface="Times New Roman" charset="0"/>
                <a:cs typeface="Times New Roman" charset="0"/>
              </a:rPr>
              <a:t>+</a:t>
            </a:r>
            <a:r>
              <a:rPr lang="en-US" sz="2400" dirty="0">
                <a:latin typeface="Times New Roman" charset="0"/>
                <a:ea typeface="Times New Roman" charset="0"/>
                <a:cs typeface="Times New Roman" charset="0"/>
              </a:rPr>
              <a:t> </a:t>
            </a:r>
            <a:r>
              <a:rPr lang="ta-IN" sz="2400" dirty="0" err="1">
                <a:latin typeface="Times New Roman" charset="0"/>
                <a:ea typeface="Times New Roman" charset="0"/>
                <a:cs typeface="Times New Roman" charset="0"/>
              </a:rPr>
              <a:t>a</a:t>
            </a:r>
            <a:r>
              <a:rPr lang="ta-IN" sz="2400" baseline="-25000" dirty="0" err="1">
                <a:latin typeface="Times New Roman" charset="0"/>
                <a:ea typeface="Times New Roman" charset="0"/>
                <a:cs typeface="Times New Roman" charset="0"/>
              </a:rPr>
              <a:t>d</a:t>
            </a:r>
            <a:endParaRPr lang="ta-IN" sz="2400" baseline="-25000" dirty="0">
              <a:latin typeface="Times New Roman" charset="0"/>
              <a:ea typeface="Times New Roman" charset="0"/>
              <a:cs typeface="Times New Roman" charset="0"/>
            </a:endParaRPr>
          </a:p>
          <a:p>
            <a:pPr algn="ctr"/>
            <a:r>
              <a:rPr lang="en-US" sz="2400" dirty="0">
                <a:latin typeface="Times New Roman" charset="0"/>
                <a:ea typeface="Times New Roman" charset="0"/>
                <a:cs typeface="Times New Roman" charset="0"/>
              </a:rPr>
              <a:t>a</a:t>
            </a:r>
            <a:r>
              <a:rPr lang="ta-IN" sz="2400" baseline="-25000" dirty="0" err="1">
                <a:latin typeface="Times New Roman" charset="0"/>
                <a:ea typeface="Times New Roman" charset="0"/>
                <a:cs typeface="Times New Roman" charset="0"/>
              </a:rPr>
              <a:t>d</a:t>
            </a:r>
            <a:r>
              <a:rPr lang="en-US" sz="2400" baseline="-25000" dirty="0">
                <a:latin typeface="Times New Roman" charset="0"/>
                <a:ea typeface="Times New Roman" charset="0"/>
                <a:cs typeface="Times New Roman" charset="0"/>
              </a:rPr>
              <a:t> </a:t>
            </a:r>
            <a:r>
              <a:rPr lang="ta-IN" sz="2400" dirty="0">
                <a:latin typeface="Times New Roman" charset="0"/>
                <a:ea typeface="Times New Roman" charset="0"/>
                <a:cs typeface="Times New Roman" charset="0"/>
              </a:rPr>
              <a:t>=</a:t>
            </a:r>
            <a:r>
              <a:rPr lang="en-US" sz="2400" dirty="0">
                <a:latin typeface="Times New Roman" charset="0"/>
                <a:ea typeface="Times New Roman" charset="0"/>
                <a:cs typeface="Times New Roman" charset="0"/>
              </a:rPr>
              <a:t> </a:t>
            </a:r>
            <a:r>
              <a:rPr lang="ta-IN" sz="2400" dirty="0">
                <a:latin typeface="Times New Roman" charset="0"/>
                <a:ea typeface="Times New Roman" charset="0"/>
                <a:cs typeface="Times New Roman" charset="0"/>
              </a:rPr>
              <a:t>-γ(v-w)|v-w|</a:t>
            </a:r>
          </a:p>
        </p:txBody>
      </p:sp>
      <p:sp>
        <p:nvSpPr>
          <p:cNvPr id="8" name="TextBox 7"/>
          <p:cNvSpPr txBox="1"/>
          <p:nvPr/>
        </p:nvSpPr>
        <p:spPr>
          <a:xfrm>
            <a:off x="3886999" y="3073736"/>
            <a:ext cx="5162872" cy="1323439"/>
          </a:xfrm>
          <a:prstGeom prst="rect">
            <a:avLst/>
          </a:prstGeom>
          <a:noFill/>
        </p:spPr>
        <p:txBody>
          <a:bodyPr wrap="square" rtlCol="0">
            <a:spAutoFit/>
          </a:bodyPr>
          <a:lstStyle/>
          <a:p>
            <a:pPr marL="285750" indent="-285750">
              <a:buFont typeface="Arial" charset="0"/>
              <a:buChar char="•"/>
            </a:pPr>
            <a:r>
              <a:rPr lang="en-US" sz="2000" dirty="0">
                <a:latin typeface="Futura Medium" charset="0"/>
                <a:ea typeface="Futura Medium" charset="0"/>
                <a:cs typeface="Futura Medium" charset="0"/>
              </a:rPr>
              <a:t>CME dynamics is governed by interaction with (ambient) solar wind (</a:t>
            </a:r>
            <a:r>
              <a:rPr lang="en-US" sz="2000" dirty="0">
                <a:latin typeface="Times New Roman" charset="0"/>
                <a:ea typeface="Times New Roman" charset="0"/>
                <a:cs typeface="Times New Roman" charset="0"/>
              </a:rPr>
              <a:t>w</a:t>
            </a:r>
            <a:r>
              <a:rPr lang="en-US" sz="2000" dirty="0">
                <a:latin typeface="Futura Medium" charset="0"/>
                <a:ea typeface="Futura Medium" charset="0"/>
                <a:cs typeface="Futura Medium" charset="0"/>
              </a:rPr>
              <a:t>)</a:t>
            </a:r>
          </a:p>
          <a:p>
            <a:pPr marL="742950" lvl="1" indent="-285750">
              <a:buFont typeface="Arial" charset="0"/>
              <a:buChar char="•"/>
            </a:pPr>
            <a:r>
              <a:rPr lang="en-US" sz="2000" dirty="0">
                <a:latin typeface="Futura Medium" charset="0"/>
                <a:ea typeface="Futura Medium" charset="0"/>
                <a:cs typeface="Futura Medium" charset="0"/>
              </a:rPr>
              <a:t>fast CME (</a:t>
            </a:r>
            <a:r>
              <a:rPr lang="en-US" sz="2000" dirty="0">
                <a:latin typeface="Times New Roman" charset="0"/>
                <a:ea typeface="Times New Roman" charset="0"/>
                <a:cs typeface="Times New Roman" charset="0"/>
              </a:rPr>
              <a:t>v &gt; w</a:t>
            </a:r>
            <a:r>
              <a:rPr lang="en-US" sz="2000" dirty="0">
                <a:latin typeface="Futura Medium" charset="0"/>
                <a:ea typeface="Futura Medium" charset="0"/>
                <a:cs typeface="Futura Medium" charset="0"/>
              </a:rPr>
              <a:t>) → deceleration</a:t>
            </a:r>
          </a:p>
          <a:p>
            <a:pPr marL="742950" lvl="1" indent="-285750">
              <a:buFont typeface="Arial" charset="0"/>
              <a:buChar char="•"/>
            </a:pPr>
            <a:r>
              <a:rPr lang="en-US" sz="2000" dirty="0">
                <a:latin typeface="Futura Medium" charset="0"/>
                <a:ea typeface="Futura Medium" charset="0"/>
                <a:cs typeface="Futura Medium" charset="0"/>
              </a:rPr>
              <a:t>slow CME (</a:t>
            </a:r>
            <a:r>
              <a:rPr lang="en-US" sz="2000" dirty="0">
                <a:latin typeface="Times New Roman" charset="0"/>
                <a:ea typeface="Times New Roman" charset="0"/>
                <a:cs typeface="Times New Roman" charset="0"/>
              </a:rPr>
              <a:t>v &lt; w</a:t>
            </a:r>
            <a:r>
              <a:rPr lang="en-US" sz="2000" dirty="0">
                <a:latin typeface="Futura Medium" charset="0"/>
                <a:ea typeface="Futura Medium" charset="0"/>
                <a:cs typeface="Futura Medium" charset="0"/>
              </a:rPr>
              <a:t>) → acceleration</a:t>
            </a:r>
          </a:p>
        </p:txBody>
      </p:sp>
      <p:sp>
        <p:nvSpPr>
          <p:cNvPr id="9" name="TextBox 8"/>
          <p:cNvSpPr txBox="1"/>
          <p:nvPr/>
        </p:nvSpPr>
        <p:spPr>
          <a:xfrm>
            <a:off x="3886999" y="991378"/>
            <a:ext cx="4961166" cy="1323439"/>
          </a:xfrm>
          <a:prstGeom prst="rect">
            <a:avLst/>
          </a:prstGeom>
          <a:noFill/>
        </p:spPr>
        <p:txBody>
          <a:bodyPr wrap="square" rtlCol="0">
            <a:spAutoFit/>
          </a:bodyPr>
          <a:lstStyle/>
          <a:p>
            <a:pPr marL="285750" indent="-285750">
              <a:buFont typeface="Arial" charset="0"/>
              <a:buChar char="•"/>
            </a:pPr>
            <a:r>
              <a:rPr lang="en-US" sz="2000" dirty="0">
                <a:latin typeface="Futura Medium" charset="0"/>
                <a:ea typeface="Futura Medium" charset="0"/>
                <a:cs typeface="Futura Medium" charset="0"/>
              </a:rPr>
              <a:t>Beyond about 20 solar radii the MHD “aerodynamic” drag (</a:t>
            </a:r>
            <a:r>
              <a:rPr lang="ta-IN" sz="2000" dirty="0" err="1">
                <a:latin typeface="Times New Roman" charset="0"/>
                <a:ea typeface="Times New Roman" charset="0"/>
                <a:cs typeface="Times New Roman" charset="0"/>
              </a:rPr>
              <a:t>a</a:t>
            </a:r>
            <a:r>
              <a:rPr lang="ta-IN" sz="2000" baseline="-25000" dirty="0" err="1">
                <a:latin typeface="Times New Roman" charset="0"/>
                <a:ea typeface="Times New Roman" charset="0"/>
                <a:cs typeface="Times New Roman" charset="0"/>
              </a:rPr>
              <a:t>d</a:t>
            </a:r>
            <a:r>
              <a:rPr lang="en-US" sz="2000" dirty="0">
                <a:latin typeface="Futura Medium" charset="0"/>
                <a:ea typeface="Futura Medium" charset="0"/>
                <a:cs typeface="Futura Medium" charset="0"/>
              </a:rPr>
              <a:t>) caused by the interaction of CME with solar wind, becomes the dominant force </a:t>
            </a:r>
          </a:p>
        </p:txBody>
      </p:sp>
      <p:cxnSp>
        <p:nvCxnSpPr>
          <p:cNvPr id="12" name="Straight Connector 11"/>
          <p:cNvCxnSpPr/>
          <p:nvPr/>
        </p:nvCxnSpPr>
        <p:spPr>
          <a:xfrm>
            <a:off x="5994355" y="2438403"/>
            <a:ext cx="635045"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886999" y="4397175"/>
            <a:ext cx="4983083" cy="2246769"/>
          </a:xfrm>
          <a:prstGeom prst="rect">
            <a:avLst/>
          </a:prstGeom>
          <a:noFill/>
        </p:spPr>
        <p:txBody>
          <a:bodyPr wrap="square" rtlCol="0">
            <a:spAutoFit/>
          </a:bodyPr>
          <a:lstStyle/>
          <a:p>
            <a:pPr marL="342900" indent="-342900">
              <a:buFont typeface="Arial" charset="0"/>
              <a:buChar char="•"/>
            </a:pPr>
            <a:r>
              <a:rPr lang="en-US" sz="2000" dirty="0">
                <a:latin typeface="Futura Medium" charset="0"/>
                <a:ea typeface="Futura Medium" charset="0"/>
                <a:cs typeface="Futura Medium" charset="0"/>
              </a:rPr>
              <a:t>Drag parameter (</a:t>
            </a:r>
            <a:r>
              <a:rPr lang="ta-IN" sz="2000" dirty="0" err="1">
                <a:latin typeface="Times New Roman" charset="0"/>
                <a:ea typeface="Times New Roman" charset="0"/>
                <a:cs typeface="Times New Roman" charset="0"/>
              </a:rPr>
              <a:t>γ</a:t>
            </a:r>
            <a:r>
              <a:rPr lang="en-US" sz="2000" dirty="0">
                <a:latin typeface="Futura Medium" charset="0"/>
                <a:ea typeface="Futura Medium" charset="0"/>
                <a:cs typeface="Futura Medium" charset="0"/>
              </a:rPr>
              <a:t>) depends on characteristics of both CME and solar wind – the drag is larger for broader, low-mass CMEs in a high-density (slow) solar wind</a:t>
            </a:r>
            <a:endParaRPr lang="en-US" sz="2000" dirty="0"/>
          </a:p>
          <a:p>
            <a:pPr marL="342900" indent="-342900">
              <a:buFont typeface="Arial" charset="0"/>
              <a:buChar char="•"/>
            </a:pPr>
            <a:r>
              <a:rPr lang="en-US" sz="2000" dirty="0">
                <a:latin typeface="Futura Medium" charset="0"/>
                <a:ea typeface="Futura Medium" charset="0"/>
                <a:cs typeface="Futura Medium" charset="0"/>
              </a:rPr>
              <a:t>If </a:t>
            </a:r>
            <a:r>
              <a:rPr lang="en-US" sz="2000" dirty="0">
                <a:latin typeface="Times New Roman" charset="0"/>
                <a:ea typeface="Times New Roman" charset="0"/>
                <a:cs typeface="Times New Roman" charset="0"/>
              </a:rPr>
              <a:t>w</a:t>
            </a:r>
            <a:r>
              <a:rPr lang="en-US" sz="2000" dirty="0">
                <a:latin typeface="Futura Medium" charset="0"/>
                <a:ea typeface="Futura Medium" charset="0"/>
                <a:cs typeface="Futura Medium" charset="0"/>
              </a:rPr>
              <a:t> and </a:t>
            </a:r>
            <a:r>
              <a:rPr lang="ta-IN" sz="2000" dirty="0" err="1">
                <a:latin typeface="Times New Roman" charset="0"/>
                <a:ea typeface="Times New Roman" charset="0"/>
                <a:cs typeface="Times New Roman" charset="0"/>
              </a:rPr>
              <a:t>γ</a:t>
            </a:r>
            <a:r>
              <a:rPr lang="ta-IN" sz="2000" dirty="0">
                <a:latin typeface="Futura Medium" charset="0"/>
                <a:ea typeface="Futura Medium" charset="0"/>
                <a:cs typeface="Futura Medium" charset="0"/>
              </a:rPr>
              <a:t> </a:t>
            </a:r>
            <a:r>
              <a:rPr lang="en-US" sz="2000" dirty="0">
                <a:latin typeface="Futura Medium" charset="0"/>
                <a:ea typeface="Futura Medium" charset="0"/>
                <a:cs typeface="Futura Medium" charset="0"/>
              </a:rPr>
              <a:t>constant there is analytical solution</a:t>
            </a:r>
          </a:p>
        </p:txBody>
      </p:sp>
      <p:sp>
        <p:nvSpPr>
          <p:cNvPr id="20" name="TextBox 19"/>
          <p:cNvSpPr txBox="1"/>
          <p:nvPr/>
        </p:nvSpPr>
        <p:spPr>
          <a:xfrm>
            <a:off x="7694550" y="2465297"/>
            <a:ext cx="1251739" cy="646331"/>
          </a:xfrm>
          <a:prstGeom prst="rect">
            <a:avLst/>
          </a:prstGeom>
          <a:noFill/>
        </p:spPr>
        <p:txBody>
          <a:bodyPr wrap="square" rtlCol="0">
            <a:spAutoFit/>
          </a:bodyPr>
          <a:lstStyle/>
          <a:p>
            <a:r>
              <a:rPr lang="en-US" dirty="0">
                <a:solidFill>
                  <a:srgbClr val="C00000"/>
                </a:solidFill>
                <a:latin typeface="Futura Medium" charset="0"/>
                <a:ea typeface="Futura Medium" charset="0"/>
                <a:cs typeface="Futura Medium" charset="0"/>
              </a:rPr>
              <a:t>Equation </a:t>
            </a:r>
            <a:r>
              <a:rPr lang="en-US">
                <a:solidFill>
                  <a:srgbClr val="C00000"/>
                </a:solidFill>
                <a:latin typeface="Futura Medium" charset="0"/>
                <a:ea typeface="Futura Medium" charset="0"/>
                <a:cs typeface="Futura Medium" charset="0"/>
              </a:rPr>
              <a:t>of motion</a:t>
            </a:r>
          </a:p>
        </p:txBody>
      </p:sp>
      <p:sp>
        <p:nvSpPr>
          <p:cNvPr id="23" name="TextBox 22"/>
          <p:cNvSpPr txBox="1"/>
          <p:nvPr/>
        </p:nvSpPr>
        <p:spPr>
          <a:xfrm>
            <a:off x="192792" y="6018225"/>
            <a:ext cx="3432274" cy="584775"/>
          </a:xfrm>
          <a:prstGeom prst="rect">
            <a:avLst/>
          </a:prstGeom>
          <a:noFill/>
        </p:spPr>
        <p:txBody>
          <a:bodyPr wrap="square" rtlCol="0">
            <a:spAutoFit/>
          </a:bodyPr>
          <a:lstStyle/>
          <a:p>
            <a:pPr algn="ctr"/>
            <a:r>
              <a:rPr lang="en-US" sz="1600" dirty="0">
                <a:latin typeface="Futura Medium" charset="0"/>
                <a:ea typeface="Futura Medium" charset="0"/>
                <a:cs typeface="Futura Medium" charset="0"/>
              </a:rPr>
              <a:t>Cargill et al., 1996; </a:t>
            </a:r>
            <a:r>
              <a:rPr lang="en-US" sz="1600" dirty="0" err="1">
                <a:latin typeface="Futura Medium" charset="0"/>
                <a:ea typeface="Futura Medium" charset="0"/>
                <a:cs typeface="Futura Medium" charset="0"/>
              </a:rPr>
              <a:t>Vršnak</a:t>
            </a:r>
            <a:r>
              <a:rPr lang="en-US" sz="1600" dirty="0">
                <a:latin typeface="Futura Medium" charset="0"/>
                <a:ea typeface="Futura Medium" charset="0"/>
                <a:cs typeface="Futura Medium" charset="0"/>
              </a:rPr>
              <a:t> and </a:t>
            </a:r>
            <a:r>
              <a:rPr lang="en-US" sz="1600" dirty="0" err="1">
                <a:latin typeface="Futura Medium" charset="0"/>
                <a:ea typeface="Futura Medium" charset="0"/>
                <a:cs typeface="Futura Medium" charset="0"/>
              </a:rPr>
              <a:t>Žic</a:t>
            </a:r>
            <a:r>
              <a:rPr lang="en-US" sz="1600" dirty="0">
                <a:latin typeface="Futura Medium" charset="0"/>
                <a:ea typeface="Futura Medium" charset="0"/>
                <a:cs typeface="Futura Medium" charset="0"/>
              </a:rPr>
              <a:t>, 2007; </a:t>
            </a:r>
            <a:r>
              <a:rPr lang="en-US" sz="1600" dirty="0" err="1">
                <a:latin typeface="Futura Medium" charset="0"/>
                <a:ea typeface="Futura Medium" charset="0"/>
                <a:cs typeface="Futura Medium" charset="0"/>
              </a:rPr>
              <a:t>Vršnak</a:t>
            </a:r>
            <a:r>
              <a:rPr lang="en-US" sz="1600" dirty="0">
                <a:latin typeface="Futura Medium" charset="0"/>
                <a:ea typeface="Futura Medium" charset="0"/>
                <a:cs typeface="Futura Medium" charset="0"/>
              </a:rPr>
              <a:t> et al. 2013</a:t>
            </a:r>
          </a:p>
        </p:txBody>
      </p:sp>
    </p:spTree>
    <p:extLst>
      <p:ext uri="{BB962C8B-B14F-4D97-AF65-F5344CB8AC3E}">
        <p14:creationId xmlns:p14="http://schemas.microsoft.com/office/powerpoint/2010/main" val="1784947460"/>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50" y="110188"/>
            <a:ext cx="3663950" cy="1293009"/>
          </a:xfrm>
        </p:spPr>
        <p:txBody>
          <a:bodyPr>
            <a:normAutofit/>
          </a:bodyPr>
          <a:lstStyle/>
          <a:p>
            <a:r>
              <a:rPr lang="en-US" dirty="0"/>
              <a:t>Example of DBEM results</a:t>
            </a:r>
            <a:br>
              <a:rPr lang="en-US" dirty="0"/>
            </a:br>
            <a:r>
              <a:rPr lang="en-US" sz="2200" dirty="0"/>
              <a:t>ICME on 30 August 2013</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9900" y="164780"/>
            <a:ext cx="4590989" cy="63503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62" y="3355975"/>
            <a:ext cx="3159125" cy="3159125"/>
          </a:xfrm>
          <a:prstGeom prst="rect">
            <a:avLst/>
          </a:prstGeom>
        </p:spPr>
      </p:pic>
      <p:sp>
        <p:nvSpPr>
          <p:cNvPr id="6" name="TextBox 5"/>
          <p:cNvSpPr txBox="1"/>
          <p:nvPr/>
        </p:nvSpPr>
        <p:spPr>
          <a:xfrm>
            <a:off x="222250" y="1538945"/>
            <a:ext cx="3663950" cy="1477328"/>
          </a:xfrm>
          <a:prstGeom prst="rect">
            <a:avLst/>
          </a:prstGeom>
          <a:noFill/>
        </p:spPr>
        <p:txBody>
          <a:bodyPr wrap="square" rtlCol="0">
            <a:spAutoFit/>
          </a:bodyPr>
          <a:lstStyle/>
          <a:p>
            <a:pPr marL="285750" indent="-285750">
              <a:buFont typeface="Arial" charset="0"/>
              <a:buChar char="•"/>
            </a:pPr>
            <a:r>
              <a:rPr lang="en-US" dirty="0">
                <a:latin typeface="Futura Medium" charset="0"/>
                <a:ea typeface="Futura Medium" charset="0"/>
                <a:cs typeface="Futura Medium" charset="0"/>
              </a:rPr>
              <a:t>Results of DBEM can be used to investigate which input  parameters are responsible for certain results (</a:t>
            </a:r>
            <a:r>
              <a:rPr lang="en-US" dirty="0" err="1">
                <a:latin typeface="Futura Medium" charset="0"/>
                <a:ea typeface="Futura Medium" charset="0"/>
                <a:cs typeface="Futura Medium" charset="0"/>
              </a:rPr>
              <a:t>eg</a:t>
            </a:r>
            <a:r>
              <a:rPr lang="en-US" dirty="0">
                <a:latin typeface="Futura Medium" charset="0"/>
                <a:ea typeface="Futura Medium" charset="0"/>
                <a:cs typeface="Futura Medium" charset="0"/>
              </a:rPr>
              <a:t>. criteria: hits/misses target) </a:t>
            </a:r>
          </a:p>
        </p:txBody>
      </p:sp>
      <p:sp>
        <p:nvSpPr>
          <p:cNvPr id="7" name="TextBox 6"/>
          <p:cNvSpPr txBox="1"/>
          <p:nvPr/>
        </p:nvSpPr>
        <p:spPr>
          <a:xfrm>
            <a:off x="474662" y="3155274"/>
            <a:ext cx="3159125" cy="369332"/>
          </a:xfrm>
          <a:prstGeom prst="rect">
            <a:avLst/>
          </a:prstGeom>
          <a:solidFill>
            <a:schemeClr val="bg1"/>
          </a:solidFill>
        </p:spPr>
        <p:txBody>
          <a:bodyPr wrap="square" rtlCol="0">
            <a:spAutoFit/>
          </a:bodyPr>
          <a:lstStyle/>
          <a:p>
            <a:pPr algn="ctr"/>
            <a:r>
              <a:rPr lang="en-US" dirty="0">
                <a:latin typeface="Futura Medium" charset="0"/>
                <a:ea typeface="Futura Medium" charset="0"/>
                <a:cs typeface="Futura Medium" charset="0"/>
              </a:rPr>
              <a:t>DBM CME geometry </a:t>
            </a:r>
          </a:p>
        </p:txBody>
      </p:sp>
    </p:spTree>
    <p:extLst>
      <p:ext uri="{BB962C8B-B14F-4D97-AF65-F5344CB8AC3E}">
        <p14:creationId xmlns:p14="http://schemas.microsoft.com/office/powerpoint/2010/main" val="757762779"/>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DBEM developments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113" y="1167806"/>
            <a:ext cx="6749774" cy="5144645"/>
          </a:xfrm>
          <a:prstGeom prst="rect">
            <a:avLst/>
          </a:prstGeom>
        </p:spPr>
      </p:pic>
    </p:spTree>
    <p:extLst>
      <p:ext uri="{BB962C8B-B14F-4D97-AF65-F5344CB8AC3E}">
        <p14:creationId xmlns:p14="http://schemas.microsoft.com/office/powerpoint/2010/main" val="1438220553"/>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Drag-Based Model (DBM) </a:t>
            </a:r>
            <a:endParaRPr lang="en-US" sz="3200" dirty="0"/>
          </a:p>
        </p:txBody>
      </p:sp>
      <p:sp>
        <p:nvSpPr>
          <p:cNvPr id="3" name="Content Placeholder 2"/>
          <p:cNvSpPr>
            <a:spLocks noGrp="1"/>
          </p:cNvSpPr>
          <p:nvPr>
            <p:ph idx="1"/>
          </p:nvPr>
        </p:nvSpPr>
        <p:spPr>
          <a:xfrm>
            <a:off x="424070" y="2800208"/>
            <a:ext cx="8208942" cy="3362053"/>
          </a:xfrm>
        </p:spPr>
        <p:txBody>
          <a:bodyPr>
            <a:normAutofit/>
          </a:bodyPr>
          <a:lstStyle/>
          <a:p>
            <a:r>
              <a:rPr lang="en-US" sz="2200" b="1" dirty="0">
                <a:solidFill>
                  <a:schemeClr val="accent6">
                    <a:lumMod val="50000"/>
                  </a:schemeClr>
                </a:solidFill>
              </a:rPr>
              <a:t>Advantages</a:t>
            </a:r>
          </a:p>
          <a:p>
            <a:pPr lvl="1"/>
            <a:r>
              <a:rPr lang="en-US" sz="2200" dirty="0"/>
              <a:t>simple and robust</a:t>
            </a:r>
          </a:p>
          <a:p>
            <a:pPr lvl="1"/>
            <a:r>
              <a:rPr lang="en-US" sz="2200" dirty="0"/>
              <a:t>very fast (one run &lt;&lt; 1 sec) compared to numerical MHD models (e.g. ENLIL) </a:t>
            </a:r>
          </a:p>
          <a:p>
            <a:endParaRPr lang="en-US" sz="2200" dirty="0"/>
          </a:p>
          <a:p>
            <a:r>
              <a:rPr lang="en-US" sz="2200" b="1" dirty="0">
                <a:solidFill>
                  <a:schemeClr val="accent2">
                    <a:lumMod val="50000"/>
                  </a:schemeClr>
                </a:solidFill>
              </a:rPr>
              <a:t>Disadvantages</a:t>
            </a:r>
          </a:p>
          <a:p>
            <a:pPr lvl="1"/>
            <a:r>
              <a:rPr lang="en-US" sz="2200" dirty="0"/>
              <a:t>doesn’t give the best results in complex </a:t>
            </a:r>
            <a:r>
              <a:rPr lang="en-US" sz="2200" dirty="0" err="1"/>
              <a:t>heliospheric</a:t>
            </a:r>
            <a:r>
              <a:rPr lang="en-US" sz="2200" dirty="0"/>
              <a:t> environment (</a:t>
            </a:r>
            <a:r>
              <a:rPr lang="en-US" sz="2200" dirty="0" err="1"/>
              <a:t>eg</a:t>
            </a:r>
            <a:r>
              <a:rPr lang="en-US" sz="2200" dirty="0"/>
              <a:t>. CME-CME interactions, </a:t>
            </a:r>
            <a:r>
              <a:rPr lang="en-US" sz="2200" dirty="0">
                <a:latin typeface="Times New Roman" charset="0"/>
                <a:ea typeface="Times New Roman" charset="0"/>
                <a:cs typeface="Times New Roman" charset="0"/>
              </a:rPr>
              <a:t>w</a:t>
            </a:r>
            <a:r>
              <a:rPr lang="en-US" sz="2200" dirty="0"/>
              <a:t> and </a:t>
            </a:r>
            <a:r>
              <a:rPr lang="ta-IN" sz="2200" dirty="0" err="1">
                <a:latin typeface="Times New Roman" charset="0"/>
                <a:ea typeface="Times New Roman" charset="0"/>
                <a:cs typeface="Times New Roman" charset="0"/>
              </a:rPr>
              <a:t>γ</a:t>
            </a:r>
            <a:r>
              <a:rPr lang="ta-IN" sz="2200" dirty="0"/>
              <a:t> </a:t>
            </a:r>
            <a:r>
              <a:rPr lang="en-US" sz="2200" dirty="0"/>
              <a:t>aren’t constant) </a:t>
            </a:r>
          </a:p>
        </p:txBody>
      </p:sp>
      <p:sp>
        <p:nvSpPr>
          <p:cNvPr id="4" name="TextBox 3"/>
          <p:cNvSpPr txBox="1"/>
          <p:nvPr/>
        </p:nvSpPr>
        <p:spPr>
          <a:xfrm>
            <a:off x="424070" y="1293032"/>
            <a:ext cx="8208942" cy="1107996"/>
          </a:xfrm>
          <a:prstGeom prst="rect">
            <a:avLst/>
          </a:prstGeom>
          <a:noFill/>
        </p:spPr>
        <p:txBody>
          <a:bodyPr wrap="square" rtlCol="0">
            <a:spAutoFit/>
          </a:bodyPr>
          <a:lstStyle/>
          <a:p>
            <a:pPr marL="285750" indent="-285750">
              <a:buFont typeface="Arial" charset="0"/>
              <a:buChar char="•"/>
            </a:pPr>
            <a:r>
              <a:rPr lang="en-US" sz="2200" dirty="0">
                <a:latin typeface="Futura Medium" charset="0"/>
                <a:ea typeface="Futura Medium" charset="0"/>
                <a:cs typeface="Futura Medium" charset="0"/>
              </a:rPr>
              <a:t>Simple analytical model for </a:t>
            </a:r>
            <a:r>
              <a:rPr lang="en-US" sz="2200" dirty="0" err="1">
                <a:latin typeface="Futura Medium" charset="0"/>
                <a:ea typeface="Futura Medium" charset="0"/>
                <a:cs typeface="Futura Medium" charset="0"/>
              </a:rPr>
              <a:t>heliospheric</a:t>
            </a:r>
            <a:r>
              <a:rPr lang="en-US" sz="2200" dirty="0">
                <a:latin typeface="Futura Medium" charset="0"/>
                <a:ea typeface="Futura Medium" charset="0"/>
                <a:cs typeface="Futura Medium" charset="0"/>
              </a:rPr>
              <a:t> propagation of CMEs to predict the arrival time and speed of CME at any given target in the solar system </a:t>
            </a:r>
          </a:p>
        </p:txBody>
      </p:sp>
    </p:spTree>
    <p:extLst>
      <p:ext uri="{BB962C8B-B14F-4D97-AF65-F5344CB8AC3E}">
        <p14:creationId xmlns:p14="http://schemas.microsoft.com/office/powerpoint/2010/main" val="1759767335"/>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0191"/>
            <a:ext cx="7886700" cy="586291"/>
          </a:xfrm>
        </p:spPr>
        <p:txBody>
          <a:bodyPr/>
          <a:lstStyle/>
          <a:p>
            <a:r>
              <a:rPr lang="en-US" dirty="0"/>
              <a:t>DBM CME geometry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0843" y="901148"/>
            <a:ext cx="4467043" cy="5665304"/>
          </a:xfrm>
          <a:prstGeom prst="rect">
            <a:avLst/>
          </a:prstGeom>
        </p:spPr>
      </p:pic>
      <p:sp>
        <p:nvSpPr>
          <p:cNvPr id="6" name="TextBox 5"/>
          <p:cNvSpPr txBox="1"/>
          <p:nvPr/>
        </p:nvSpPr>
        <p:spPr>
          <a:xfrm>
            <a:off x="331303" y="1317754"/>
            <a:ext cx="3843131" cy="3139321"/>
          </a:xfrm>
          <a:prstGeom prst="rect">
            <a:avLst/>
          </a:prstGeom>
          <a:noFill/>
        </p:spPr>
        <p:txBody>
          <a:bodyPr wrap="square" rtlCol="0">
            <a:spAutoFit/>
          </a:bodyPr>
          <a:lstStyle/>
          <a:p>
            <a:pPr marL="285750" indent="-285750">
              <a:buFont typeface="Arial" charset="0"/>
              <a:buChar char="•"/>
            </a:pPr>
            <a:r>
              <a:rPr lang="en-US" sz="2200" dirty="0">
                <a:latin typeface="Futura Medium" charset="0"/>
                <a:ea typeface="Futura Medium" charset="0"/>
                <a:cs typeface="Futura Medium" charset="0"/>
              </a:rPr>
              <a:t>Uses CME cone geometry with CME leading-edge flattening</a:t>
            </a:r>
          </a:p>
          <a:p>
            <a:endParaRPr lang="en-US" sz="2200" dirty="0">
              <a:latin typeface="Futura Medium" charset="0"/>
              <a:ea typeface="Futura Medium" charset="0"/>
              <a:cs typeface="Futura Medium" charset="0"/>
            </a:endParaRPr>
          </a:p>
          <a:p>
            <a:pPr marL="285750" indent="-285750">
              <a:buFont typeface="Arial" charset="0"/>
              <a:buChar char="•"/>
            </a:pPr>
            <a:r>
              <a:rPr lang="en-US" sz="2200" dirty="0">
                <a:latin typeface="Futura Medium" charset="0"/>
                <a:ea typeface="Futura Medium" charset="0"/>
                <a:cs typeface="Futura Medium" charset="0"/>
              </a:rPr>
              <a:t>each CME leading-edge segment propagates independently → the initial cone geometry flattens</a:t>
            </a:r>
          </a:p>
        </p:txBody>
      </p:sp>
      <p:sp>
        <p:nvSpPr>
          <p:cNvPr id="7" name="TextBox 6"/>
          <p:cNvSpPr txBox="1"/>
          <p:nvPr/>
        </p:nvSpPr>
        <p:spPr>
          <a:xfrm>
            <a:off x="4410843" y="6197120"/>
            <a:ext cx="1772793" cy="369332"/>
          </a:xfrm>
          <a:prstGeom prst="rect">
            <a:avLst/>
          </a:prstGeom>
          <a:noFill/>
        </p:spPr>
        <p:txBody>
          <a:bodyPr wrap="none" rtlCol="0">
            <a:spAutoFit/>
          </a:bodyPr>
          <a:lstStyle/>
          <a:p>
            <a:r>
              <a:rPr lang="en-US" dirty="0" err="1">
                <a:latin typeface="Futura Medium" charset="0"/>
                <a:ea typeface="Futura Medium" charset="0"/>
                <a:cs typeface="Futura Medium" charset="0"/>
              </a:rPr>
              <a:t>Žic</a:t>
            </a:r>
            <a:r>
              <a:rPr lang="en-US" dirty="0">
                <a:latin typeface="Futura Medium" charset="0"/>
                <a:ea typeface="Futura Medium" charset="0"/>
                <a:cs typeface="Futura Medium" charset="0"/>
              </a:rPr>
              <a:t> et al., 2015</a:t>
            </a:r>
          </a:p>
        </p:txBody>
      </p:sp>
    </p:spTree>
    <p:extLst>
      <p:ext uri="{BB962C8B-B14F-4D97-AF65-F5344CB8AC3E}">
        <p14:creationId xmlns:p14="http://schemas.microsoft.com/office/powerpoint/2010/main" val="1853566921"/>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664" y="155008"/>
            <a:ext cx="7886700" cy="713661"/>
          </a:xfrm>
        </p:spPr>
        <p:txBody>
          <a:bodyPr/>
          <a:lstStyle/>
          <a:p>
            <a:r>
              <a:rPr lang="en-US" dirty="0"/>
              <a:t>DBM and online space weather tools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044" y="2003948"/>
            <a:ext cx="3981003" cy="1941726"/>
          </a:xfrm>
          <a:prstGeom prst="rect">
            <a:avLst/>
          </a:prstGeom>
        </p:spPr>
      </p:pic>
      <p:sp>
        <p:nvSpPr>
          <p:cNvPr id="5" name="TextBox 4"/>
          <p:cNvSpPr txBox="1"/>
          <p:nvPr/>
        </p:nvSpPr>
        <p:spPr>
          <a:xfrm>
            <a:off x="4887044" y="1528447"/>
            <a:ext cx="3981003" cy="338554"/>
          </a:xfrm>
          <a:prstGeom prst="rect">
            <a:avLst/>
          </a:prstGeom>
          <a:noFill/>
        </p:spPr>
        <p:txBody>
          <a:bodyPr wrap="square" rtlCol="0">
            <a:spAutoFit/>
          </a:bodyPr>
          <a:lstStyle/>
          <a:p>
            <a:pPr algn="ctr"/>
            <a:r>
              <a:rPr lang="en-US" sz="1600" b="1" dirty="0">
                <a:solidFill>
                  <a:schemeClr val="accent6">
                    <a:lumMod val="50000"/>
                  </a:schemeClr>
                </a:solidFill>
                <a:latin typeface="Futura Medium" charset="0"/>
                <a:ea typeface="Futura Medium" charset="0"/>
                <a:cs typeface="Futura Medium" charset="0"/>
                <a:hlinkClick r:id="rId3"/>
              </a:rPr>
              <a:t>http://</a:t>
            </a:r>
            <a:r>
              <a:rPr lang="en-US" sz="1600" b="1" dirty="0" err="1">
                <a:solidFill>
                  <a:schemeClr val="accent6">
                    <a:lumMod val="50000"/>
                  </a:schemeClr>
                </a:solidFill>
                <a:latin typeface="Futura Medium" charset="0"/>
                <a:ea typeface="Futura Medium" charset="0"/>
                <a:cs typeface="Futura Medium" charset="0"/>
                <a:hlinkClick r:id="rId3"/>
              </a:rPr>
              <a:t>oh.geof.unizg.hr</a:t>
            </a:r>
            <a:r>
              <a:rPr lang="en-US" sz="1600" b="1" dirty="0">
                <a:solidFill>
                  <a:schemeClr val="accent6">
                    <a:lumMod val="50000"/>
                  </a:schemeClr>
                </a:solidFill>
                <a:latin typeface="Futura Medium" charset="0"/>
                <a:ea typeface="Futura Medium" charset="0"/>
                <a:cs typeface="Futura Medium" charset="0"/>
                <a:hlinkClick r:id="rId3"/>
              </a:rPr>
              <a:t>/DBM/</a:t>
            </a:r>
            <a:r>
              <a:rPr lang="en-US" sz="1600" b="1" dirty="0" err="1">
                <a:solidFill>
                  <a:schemeClr val="accent6">
                    <a:lumMod val="50000"/>
                  </a:schemeClr>
                </a:solidFill>
                <a:latin typeface="Futura Medium" charset="0"/>
                <a:ea typeface="Futura Medium" charset="0"/>
                <a:cs typeface="Futura Medium" charset="0"/>
                <a:hlinkClick r:id="rId3"/>
              </a:rPr>
              <a:t>dbm.php</a:t>
            </a:r>
            <a:endParaRPr lang="en-US" sz="1600" b="1" dirty="0">
              <a:solidFill>
                <a:schemeClr val="accent6">
                  <a:lumMod val="50000"/>
                </a:schemeClr>
              </a:solidFill>
              <a:latin typeface="Futura Medium" charset="0"/>
              <a:ea typeface="Futura Medium" charset="0"/>
              <a:cs typeface="Futura Medium" charset="0"/>
            </a:endParaRPr>
          </a:p>
        </p:txBody>
      </p:sp>
      <p:sp>
        <p:nvSpPr>
          <p:cNvPr id="7" name="TextBox 6"/>
          <p:cNvSpPr txBox="1"/>
          <p:nvPr/>
        </p:nvSpPr>
        <p:spPr>
          <a:xfrm>
            <a:off x="245955" y="893621"/>
            <a:ext cx="4364059" cy="1200329"/>
          </a:xfrm>
          <a:prstGeom prst="rect">
            <a:avLst/>
          </a:prstGeom>
          <a:noFill/>
        </p:spPr>
        <p:txBody>
          <a:bodyPr wrap="square" rtlCol="0">
            <a:spAutoFit/>
          </a:bodyPr>
          <a:lstStyle/>
          <a:p>
            <a:pPr marL="285750" indent="-285750">
              <a:buFont typeface="Arial" charset="0"/>
              <a:buChar char="•"/>
            </a:pPr>
            <a:r>
              <a:rPr lang="en-US" dirty="0">
                <a:latin typeface="Futura Medium" charset="0"/>
                <a:ea typeface="Futura Medium" charset="0"/>
                <a:cs typeface="Futura Medium" charset="0"/>
              </a:rPr>
              <a:t>Latest DBM version is integrated into </a:t>
            </a:r>
            <a:r>
              <a:rPr lang="en-US" b="1" dirty="0">
                <a:latin typeface="Futura Medium" charset="0"/>
                <a:ea typeface="Futura Medium" charset="0"/>
                <a:cs typeface="Futura Medium" charset="0"/>
              </a:rPr>
              <a:t>ESA Space Situational Awareness</a:t>
            </a:r>
            <a:r>
              <a:rPr lang="en-US" dirty="0">
                <a:latin typeface="Futura Medium" charset="0"/>
                <a:ea typeface="Futura Medium" charset="0"/>
                <a:cs typeface="Futura Medium" charset="0"/>
              </a:rPr>
              <a:t> (SSA) portal (CME leading-edge flattening):</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955" y="2456824"/>
            <a:ext cx="4532243" cy="194172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884" y="5127938"/>
            <a:ext cx="1538870" cy="1437304"/>
          </a:xfrm>
          <a:prstGeom prst="rect">
            <a:avLst/>
          </a:prstGeom>
        </p:spPr>
      </p:pic>
      <p:sp>
        <p:nvSpPr>
          <p:cNvPr id="9" name="TextBox 8"/>
          <p:cNvSpPr txBox="1"/>
          <p:nvPr/>
        </p:nvSpPr>
        <p:spPr>
          <a:xfrm>
            <a:off x="100389" y="2038917"/>
            <a:ext cx="4634858" cy="338554"/>
          </a:xfrm>
          <a:prstGeom prst="rect">
            <a:avLst/>
          </a:prstGeom>
          <a:noFill/>
        </p:spPr>
        <p:txBody>
          <a:bodyPr wrap="square" rtlCol="0">
            <a:spAutoFit/>
          </a:bodyPr>
          <a:lstStyle/>
          <a:p>
            <a:pPr algn="ctr"/>
            <a:r>
              <a:rPr lang="en-US" sz="1600" b="1" dirty="0">
                <a:solidFill>
                  <a:srgbClr val="C00000"/>
                </a:solidFill>
                <a:latin typeface="Futura Medium" charset="0"/>
                <a:ea typeface="Futura Medium" charset="0"/>
                <a:cs typeface="Futura Medium" charset="0"/>
                <a:hlinkClick r:id="rId6"/>
              </a:rPr>
              <a:t>http://swe.ssa.esa.int/heliospheric-weather</a:t>
            </a:r>
            <a:endParaRPr lang="en-US" sz="1600" b="1" dirty="0">
              <a:solidFill>
                <a:srgbClr val="C00000"/>
              </a:solidFill>
              <a:latin typeface="Futura Medium" charset="0"/>
              <a:ea typeface="Futura Medium" charset="0"/>
              <a:cs typeface="Futura Medium" charset="0"/>
            </a:endParaRPr>
          </a:p>
        </p:txBody>
      </p:sp>
      <p:sp>
        <p:nvSpPr>
          <p:cNvPr id="10" name="TextBox 9"/>
          <p:cNvSpPr txBox="1"/>
          <p:nvPr/>
        </p:nvSpPr>
        <p:spPr>
          <a:xfrm>
            <a:off x="4858796" y="5459447"/>
            <a:ext cx="3981003" cy="646331"/>
          </a:xfrm>
          <a:prstGeom prst="rect">
            <a:avLst/>
          </a:prstGeom>
          <a:noFill/>
        </p:spPr>
        <p:txBody>
          <a:bodyPr wrap="square" rtlCol="0">
            <a:spAutoFit/>
          </a:bodyPr>
          <a:lstStyle/>
          <a:p>
            <a:pPr marL="285750" indent="-285750">
              <a:buFont typeface="Arial" charset="0"/>
              <a:buChar char="•"/>
            </a:pPr>
            <a:r>
              <a:rPr lang="en-US" dirty="0">
                <a:latin typeface="Futura Medium" charset="0"/>
                <a:ea typeface="Futura Medium" charset="0"/>
                <a:cs typeface="Futura Medium" charset="0"/>
              </a:rPr>
              <a:t>The </a:t>
            </a:r>
            <a:r>
              <a:rPr lang="en-US" b="1" dirty="0">
                <a:latin typeface="Futura Medium" charset="0"/>
                <a:ea typeface="Futura Medium" charset="0"/>
                <a:cs typeface="Futura Medium" charset="0"/>
              </a:rPr>
              <a:t>COMESEP alert</a:t>
            </a:r>
            <a:r>
              <a:rPr lang="en-US" dirty="0">
                <a:latin typeface="Futura Medium" charset="0"/>
                <a:ea typeface="Futura Medium" charset="0"/>
                <a:cs typeface="Futura Medium" charset="0"/>
              </a:rPr>
              <a:t> system (DBM input from </a:t>
            </a:r>
            <a:r>
              <a:rPr lang="en-US" dirty="0" err="1">
                <a:latin typeface="Futura Medium" charset="0"/>
                <a:ea typeface="Futura Medium" charset="0"/>
                <a:cs typeface="Futura Medium" charset="0"/>
              </a:rPr>
              <a:t>CACTus</a:t>
            </a:r>
            <a:r>
              <a:rPr lang="en-US" dirty="0">
                <a:latin typeface="Futura Medium" charset="0"/>
                <a:ea typeface="Futura Medium" charset="0"/>
                <a:cs typeface="Futura Medium" charset="0"/>
              </a:rPr>
              <a:t>):</a:t>
            </a:r>
            <a:endParaRPr lang="en-US" sz="1600" dirty="0">
              <a:latin typeface="Futura Medium" charset="0"/>
              <a:ea typeface="Futura Medium" charset="0"/>
              <a:cs typeface="Futura Medium" charset="0"/>
            </a:endParaRPr>
          </a:p>
        </p:txBody>
      </p:sp>
      <p:sp>
        <p:nvSpPr>
          <p:cNvPr id="11" name="TextBox 10"/>
          <p:cNvSpPr txBox="1"/>
          <p:nvPr/>
        </p:nvSpPr>
        <p:spPr>
          <a:xfrm>
            <a:off x="245429" y="4477903"/>
            <a:ext cx="4489818" cy="646331"/>
          </a:xfrm>
          <a:prstGeom prst="rect">
            <a:avLst/>
          </a:prstGeom>
          <a:noFill/>
        </p:spPr>
        <p:txBody>
          <a:bodyPr wrap="square" rtlCol="0">
            <a:spAutoFit/>
          </a:bodyPr>
          <a:lstStyle/>
          <a:p>
            <a:pPr marL="285750" indent="-285750">
              <a:buFont typeface="Arial" charset="0"/>
              <a:buChar char="•"/>
            </a:pPr>
            <a:r>
              <a:rPr lang="en-US" b="1" dirty="0">
                <a:latin typeface="Futura Medium" charset="0"/>
                <a:ea typeface="Futura Medium" charset="0"/>
                <a:cs typeface="Futura Medium" charset="0"/>
              </a:rPr>
              <a:t>ESA Expert Service Center for Solar &amp; </a:t>
            </a:r>
            <a:r>
              <a:rPr lang="en-US" b="1" dirty="0" err="1">
                <a:latin typeface="Futura Medium" charset="0"/>
                <a:ea typeface="Futura Medium" charset="0"/>
                <a:cs typeface="Futura Medium" charset="0"/>
              </a:rPr>
              <a:t>Heliospheric</a:t>
            </a:r>
            <a:r>
              <a:rPr lang="en-US" b="1" dirty="0">
                <a:latin typeface="Futura Medium" charset="0"/>
                <a:ea typeface="Futura Medium" charset="0"/>
                <a:cs typeface="Futura Medium" charset="0"/>
              </a:rPr>
              <a:t> Weather:</a:t>
            </a:r>
            <a:endParaRPr lang="en-US" sz="1600" b="1" dirty="0">
              <a:latin typeface="Futura Medium" charset="0"/>
              <a:ea typeface="Futura Medium" charset="0"/>
              <a:cs typeface="Futura Medium" charset="0"/>
            </a:endParaRPr>
          </a:p>
        </p:txBody>
      </p:sp>
      <p:sp>
        <p:nvSpPr>
          <p:cNvPr id="13" name="TextBox 12"/>
          <p:cNvSpPr txBox="1"/>
          <p:nvPr/>
        </p:nvSpPr>
        <p:spPr>
          <a:xfrm>
            <a:off x="4782777" y="882116"/>
            <a:ext cx="4364059" cy="646331"/>
          </a:xfrm>
          <a:prstGeom prst="rect">
            <a:avLst/>
          </a:prstGeom>
          <a:noFill/>
        </p:spPr>
        <p:txBody>
          <a:bodyPr wrap="square" rtlCol="0">
            <a:spAutoFit/>
          </a:bodyPr>
          <a:lstStyle/>
          <a:p>
            <a:pPr marL="285750" indent="-285750">
              <a:buFont typeface="Arial" charset="0"/>
              <a:buChar char="•"/>
            </a:pPr>
            <a:r>
              <a:rPr lang="en-US" b="1" dirty="0">
                <a:latin typeface="Futura Medium" charset="0"/>
                <a:ea typeface="Futura Medium" charset="0"/>
                <a:cs typeface="Futura Medium" charset="0"/>
              </a:rPr>
              <a:t>Hvar Observatory</a:t>
            </a:r>
            <a:r>
              <a:rPr lang="en-US" dirty="0">
                <a:latin typeface="Futura Medium" charset="0"/>
                <a:ea typeface="Futura Medium" charset="0"/>
                <a:cs typeface="Futura Medium" charset="0"/>
              </a:rPr>
              <a:t> - Forecasting the Arrival of ICMEs:</a:t>
            </a:r>
          </a:p>
        </p:txBody>
      </p:sp>
      <p:sp>
        <p:nvSpPr>
          <p:cNvPr id="15" name="TextBox 14"/>
          <p:cNvSpPr txBox="1"/>
          <p:nvPr/>
        </p:nvSpPr>
        <p:spPr>
          <a:xfrm>
            <a:off x="4778198" y="4998540"/>
            <a:ext cx="4364384" cy="338554"/>
          </a:xfrm>
          <a:prstGeom prst="rect">
            <a:avLst/>
          </a:prstGeom>
          <a:noFill/>
        </p:spPr>
        <p:txBody>
          <a:bodyPr wrap="square" rtlCol="0">
            <a:spAutoFit/>
          </a:bodyPr>
          <a:lstStyle/>
          <a:p>
            <a:pPr algn="ctr"/>
            <a:r>
              <a:rPr lang="en-US" sz="1600" b="1" dirty="0">
                <a:solidFill>
                  <a:srgbClr val="002060"/>
                </a:solidFill>
                <a:latin typeface="Futura Medium" charset="0"/>
                <a:ea typeface="Futura Medium" charset="0"/>
                <a:cs typeface="Futura Medium" charset="0"/>
                <a:hlinkClick r:id="rId7"/>
              </a:rPr>
              <a:t>http://swrc.gsfc.nasa.gov/main/cmemodels</a:t>
            </a:r>
            <a:endParaRPr lang="en-US" sz="1600" b="1" dirty="0">
              <a:solidFill>
                <a:schemeClr val="accent6">
                  <a:lumMod val="50000"/>
                </a:schemeClr>
              </a:solidFill>
              <a:latin typeface="Futura Medium" charset="0"/>
              <a:ea typeface="Futura Medium" charset="0"/>
              <a:cs typeface="Futura Medium" charset="0"/>
            </a:endParaRPr>
          </a:p>
        </p:txBody>
      </p:sp>
      <p:sp>
        <p:nvSpPr>
          <p:cNvPr id="16" name="TextBox 15"/>
          <p:cNvSpPr txBox="1"/>
          <p:nvPr/>
        </p:nvSpPr>
        <p:spPr>
          <a:xfrm>
            <a:off x="2061687" y="5203587"/>
            <a:ext cx="2673560" cy="338554"/>
          </a:xfrm>
          <a:prstGeom prst="rect">
            <a:avLst/>
          </a:prstGeom>
          <a:noFill/>
        </p:spPr>
        <p:txBody>
          <a:bodyPr wrap="square" rtlCol="0">
            <a:spAutoFit/>
          </a:bodyPr>
          <a:lstStyle/>
          <a:p>
            <a:r>
              <a:rPr lang="en-US" sz="1600" b="1" dirty="0">
                <a:latin typeface="Futura Medium" charset="0"/>
                <a:ea typeface="Futura Medium" charset="0"/>
                <a:cs typeface="Futura Medium" charset="0"/>
                <a:hlinkClick r:id="rId8"/>
              </a:rPr>
              <a:t>http://swe.uni-graz.at</a:t>
            </a:r>
            <a:endParaRPr lang="en-US" sz="1600" b="1" dirty="0">
              <a:latin typeface="Futura Medium" charset="0"/>
              <a:ea typeface="Futura Medium" charset="0"/>
              <a:cs typeface="Futura Medium" charset="0"/>
            </a:endParaRPr>
          </a:p>
        </p:txBody>
      </p:sp>
      <p:sp>
        <p:nvSpPr>
          <p:cNvPr id="17" name="TextBox 16"/>
          <p:cNvSpPr txBox="1"/>
          <p:nvPr/>
        </p:nvSpPr>
        <p:spPr>
          <a:xfrm>
            <a:off x="4858797" y="4112873"/>
            <a:ext cx="3981003" cy="923330"/>
          </a:xfrm>
          <a:prstGeom prst="rect">
            <a:avLst/>
          </a:prstGeom>
          <a:noFill/>
        </p:spPr>
        <p:txBody>
          <a:bodyPr wrap="square" rtlCol="0">
            <a:spAutoFit/>
          </a:bodyPr>
          <a:lstStyle/>
          <a:p>
            <a:pPr marL="285750" indent="-285750">
              <a:buFont typeface="Arial" charset="0"/>
              <a:buChar char="•"/>
            </a:pPr>
            <a:r>
              <a:rPr lang="en-US" b="1" dirty="0">
                <a:latin typeface="Futura Medium" charset="0"/>
                <a:ea typeface="Futura Medium" charset="0"/>
                <a:cs typeface="Futura Medium" charset="0"/>
              </a:rPr>
              <a:t>CME Arrival Time Scoreboard</a:t>
            </a:r>
            <a:r>
              <a:rPr lang="en-US" dirty="0">
                <a:latin typeface="Futura Medium" charset="0"/>
                <a:ea typeface="Futura Medium" charset="0"/>
                <a:cs typeface="Futura Medium" charset="0"/>
              </a:rPr>
              <a:t> – NASA Space Weather Research Center: </a:t>
            </a:r>
          </a:p>
        </p:txBody>
      </p:sp>
      <p:sp>
        <p:nvSpPr>
          <p:cNvPr id="18" name="TextBox 17"/>
          <p:cNvSpPr txBox="1"/>
          <p:nvPr/>
        </p:nvSpPr>
        <p:spPr>
          <a:xfrm>
            <a:off x="4887044" y="6112034"/>
            <a:ext cx="3155389" cy="338554"/>
          </a:xfrm>
          <a:prstGeom prst="rect">
            <a:avLst/>
          </a:prstGeom>
          <a:noFill/>
        </p:spPr>
        <p:txBody>
          <a:bodyPr wrap="square" rtlCol="0">
            <a:spAutoFit/>
          </a:bodyPr>
          <a:lstStyle/>
          <a:p>
            <a:r>
              <a:rPr lang="en-US" sz="1600" b="1" dirty="0">
                <a:latin typeface="Futura Medium" charset="0"/>
                <a:ea typeface="Futura Medium" charset="0"/>
                <a:cs typeface="Futura Medium" charset="0"/>
                <a:hlinkClick r:id="rId9"/>
              </a:rPr>
              <a:t>http://</a:t>
            </a:r>
            <a:r>
              <a:rPr lang="en-US" sz="1600" b="1" dirty="0" err="1">
                <a:latin typeface="Futura Medium" charset="0"/>
                <a:ea typeface="Futura Medium" charset="0"/>
                <a:cs typeface="Futura Medium" charset="0"/>
                <a:hlinkClick r:id="rId9"/>
              </a:rPr>
              <a:t>www.comesep.eu</a:t>
            </a:r>
            <a:r>
              <a:rPr lang="en-US" sz="1600" b="1" dirty="0">
                <a:latin typeface="Futura Medium" charset="0"/>
                <a:ea typeface="Futura Medium" charset="0"/>
                <a:cs typeface="Futura Medium" charset="0"/>
                <a:hlinkClick r:id="rId9"/>
              </a:rPr>
              <a:t>/alert</a:t>
            </a:r>
            <a:endParaRPr lang="en-US" sz="1600" b="1" dirty="0">
              <a:latin typeface="Futura Medium" charset="0"/>
              <a:ea typeface="Futura Medium" charset="0"/>
              <a:cs typeface="Futura Medium" charset="0"/>
            </a:endParaRPr>
          </a:p>
        </p:txBody>
      </p:sp>
    </p:spTree>
    <p:extLst>
      <p:ext uri="{BB962C8B-B14F-4D97-AF65-F5344CB8AC3E}">
        <p14:creationId xmlns:p14="http://schemas.microsoft.com/office/powerpoint/2010/main" val="917777313"/>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0191"/>
            <a:ext cx="7886700" cy="896126"/>
          </a:xfrm>
        </p:spPr>
        <p:txBody>
          <a:bodyPr>
            <a:noAutofit/>
          </a:bodyPr>
          <a:lstStyle/>
          <a:p>
            <a:r>
              <a:rPr lang="en-US" sz="2800" dirty="0"/>
              <a:t>Reliable observations are needed for better accuracy of </a:t>
            </a:r>
            <a:r>
              <a:rPr lang="en-US" sz="2800" dirty="0" err="1"/>
              <a:t>heliospheric</a:t>
            </a:r>
            <a:r>
              <a:rPr lang="en-US" sz="2800" dirty="0"/>
              <a:t> propagation models</a:t>
            </a:r>
          </a:p>
        </p:txBody>
      </p:sp>
      <p:pic>
        <p:nvPicPr>
          <p:cNvPr id="4" name="Picture 4"/>
          <p:cNvPicPr>
            <a:picLocks noChangeAspect="1" noChangeArrowheads="1"/>
          </p:cNvPicPr>
          <p:nvPr/>
        </p:nvPicPr>
        <p:blipFill>
          <a:blip r:embed="rId2" cstate="print"/>
          <a:srcRect/>
          <a:stretch>
            <a:fillRect/>
          </a:stretch>
        </p:blipFill>
        <p:spPr bwMode="auto">
          <a:xfrm>
            <a:off x="5099859" y="1800453"/>
            <a:ext cx="3770335" cy="2271569"/>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a:stretch>
            <a:fillRect/>
          </a:stretch>
        </p:blipFill>
        <p:spPr bwMode="auto">
          <a:xfrm>
            <a:off x="5099859" y="4147927"/>
            <a:ext cx="3770336" cy="2279375"/>
          </a:xfrm>
          <a:prstGeom prst="rect">
            <a:avLst/>
          </a:prstGeom>
          <a:noFill/>
          <a:ln w="9525">
            <a:noFill/>
            <a:miter lim="800000"/>
            <a:headEnd/>
            <a:tailEnd/>
          </a:ln>
        </p:spPr>
      </p:pic>
      <p:sp>
        <p:nvSpPr>
          <p:cNvPr id="8" name="TextBox 7"/>
          <p:cNvSpPr txBox="1"/>
          <p:nvPr/>
        </p:nvSpPr>
        <p:spPr>
          <a:xfrm>
            <a:off x="5190751" y="1437496"/>
            <a:ext cx="3639687" cy="338554"/>
          </a:xfrm>
          <a:prstGeom prst="rect">
            <a:avLst/>
          </a:prstGeom>
          <a:noFill/>
        </p:spPr>
        <p:txBody>
          <a:bodyPr wrap="square" rtlCol="0">
            <a:spAutoFit/>
          </a:bodyPr>
          <a:lstStyle/>
          <a:p>
            <a:pPr algn="ctr"/>
            <a:r>
              <a:rPr lang="en-US" sz="1600" dirty="0">
                <a:latin typeface="Futura Medium" charset="0"/>
                <a:ea typeface="Futura Medium" charset="0"/>
                <a:cs typeface="Futura Medium" charset="0"/>
              </a:rPr>
              <a:t>DBM errors (</a:t>
            </a:r>
            <a:r>
              <a:rPr lang="en-US" sz="1600" b="1" dirty="0">
                <a:latin typeface="Futura Medium" charset="0"/>
                <a:ea typeface="Futura Medium" charset="0"/>
                <a:cs typeface="Futura Medium" charset="0"/>
              </a:rPr>
              <a:t>O</a:t>
            </a:r>
            <a:r>
              <a:rPr lang="en-US" sz="1600" dirty="0">
                <a:latin typeface="Futura Medium" charset="0"/>
                <a:ea typeface="Futura Medium" charset="0"/>
                <a:cs typeface="Futura Medium" charset="0"/>
              </a:rPr>
              <a:t>bserved – </a:t>
            </a:r>
            <a:r>
              <a:rPr lang="en-US" sz="1600" b="1" dirty="0">
                <a:latin typeface="Futura Medium" charset="0"/>
                <a:ea typeface="Futura Medium" charset="0"/>
                <a:cs typeface="Futura Medium" charset="0"/>
              </a:rPr>
              <a:t>C</a:t>
            </a:r>
            <a:r>
              <a:rPr lang="en-US" sz="1600" dirty="0">
                <a:latin typeface="Futura Medium" charset="0"/>
                <a:ea typeface="Futura Medium" charset="0"/>
                <a:cs typeface="Futura Medium" charset="0"/>
              </a:rPr>
              <a:t>alculated)</a:t>
            </a:r>
          </a:p>
        </p:txBody>
      </p:sp>
      <p:sp>
        <p:nvSpPr>
          <p:cNvPr id="9" name="TextBox 8"/>
          <p:cNvSpPr txBox="1"/>
          <p:nvPr/>
        </p:nvSpPr>
        <p:spPr>
          <a:xfrm>
            <a:off x="371060" y="1342519"/>
            <a:ext cx="4598504" cy="1200329"/>
          </a:xfrm>
          <a:prstGeom prst="rect">
            <a:avLst/>
          </a:prstGeom>
          <a:noFill/>
        </p:spPr>
        <p:txBody>
          <a:bodyPr wrap="square" rtlCol="0">
            <a:spAutoFit/>
          </a:bodyPr>
          <a:lstStyle/>
          <a:p>
            <a:pPr marL="285750" indent="-285750">
              <a:buFont typeface="Arial" charset="0"/>
              <a:buChar char="•"/>
            </a:pPr>
            <a:r>
              <a:rPr lang="en-US" dirty="0">
                <a:latin typeface="Futura Medium" charset="0"/>
                <a:ea typeface="Futura Medium" charset="0"/>
                <a:cs typeface="Futura Medium" charset="0"/>
              </a:rPr>
              <a:t>In about </a:t>
            </a:r>
            <a:r>
              <a:rPr lang="en-US" b="1" dirty="0">
                <a:latin typeface="Futura Medium" charset="0"/>
                <a:ea typeface="Futura Medium" charset="0"/>
                <a:cs typeface="Futura Medium" charset="0"/>
              </a:rPr>
              <a:t>55%</a:t>
            </a:r>
            <a:r>
              <a:rPr lang="en-US" dirty="0">
                <a:latin typeface="Futura Medium" charset="0"/>
                <a:ea typeface="Futura Medium" charset="0"/>
                <a:cs typeface="Futura Medium" charset="0"/>
              </a:rPr>
              <a:t> of events DBM has error (observed – calculated) less than </a:t>
            </a:r>
            <a:r>
              <a:rPr lang="en-US" b="1" dirty="0">
                <a:latin typeface="Futura Medium" charset="0"/>
                <a:ea typeface="Futura Medium" charset="0"/>
                <a:cs typeface="Futura Medium" charset="0"/>
              </a:rPr>
              <a:t>12h</a:t>
            </a:r>
            <a:r>
              <a:rPr lang="en-US" dirty="0">
                <a:latin typeface="Futura Medium" charset="0"/>
                <a:ea typeface="Futura Medium" charset="0"/>
                <a:cs typeface="Futura Medium" charset="0"/>
              </a:rPr>
              <a:t> and more than </a:t>
            </a:r>
            <a:r>
              <a:rPr lang="en-US" b="1" dirty="0">
                <a:latin typeface="Futura Medium" charset="0"/>
                <a:ea typeface="Futura Medium" charset="0"/>
                <a:cs typeface="Futura Medium" charset="0"/>
              </a:rPr>
              <a:t>85%</a:t>
            </a:r>
            <a:r>
              <a:rPr lang="en-US" dirty="0">
                <a:latin typeface="Futura Medium" charset="0"/>
                <a:ea typeface="Futura Medium" charset="0"/>
                <a:cs typeface="Futura Medium" charset="0"/>
              </a:rPr>
              <a:t> of events has error less than </a:t>
            </a:r>
            <a:r>
              <a:rPr lang="en-US" b="1" dirty="0">
                <a:latin typeface="Futura Medium" charset="0"/>
                <a:ea typeface="Futura Medium" charset="0"/>
                <a:cs typeface="Futura Medium" charset="0"/>
              </a:rPr>
              <a:t>1 day</a:t>
            </a:r>
          </a:p>
        </p:txBody>
      </p:sp>
      <p:sp>
        <p:nvSpPr>
          <p:cNvPr id="10" name="TextBox 9"/>
          <p:cNvSpPr txBox="1"/>
          <p:nvPr/>
        </p:nvSpPr>
        <p:spPr>
          <a:xfrm>
            <a:off x="357809" y="2673936"/>
            <a:ext cx="4611755" cy="646331"/>
          </a:xfrm>
          <a:prstGeom prst="rect">
            <a:avLst/>
          </a:prstGeom>
          <a:noFill/>
        </p:spPr>
        <p:txBody>
          <a:bodyPr wrap="square" rtlCol="0">
            <a:spAutoFit/>
          </a:bodyPr>
          <a:lstStyle/>
          <a:p>
            <a:r>
              <a:rPr lang="en-US" b="1" dirty="0">
                <a:solidFill>
                  <a:schemeClr val="accent1">
                    <a:lumMod val="50000"/>
                  </a:schemeClr>
                </a:solidFill>
                <a:latin typeface="Futura Condensed ExtraBold" charset="0"/>
                <a:ea typeface="Futura Condensed ExtraBold" charset="0"/>
                <a:cs typeface="Futura Condensed ExtraBold" charset="0"/>
              </a:rPr>
              <a:t>Comparison od DBM and WSA-ENLIL-CONE model (</a:t>
            </a:r>
            <a:r>
              <a:rPr lang="en-US" b="1" dirty="0" err="1">
                <a:solidFill>
                  <a:schemeClr val="accent1">
                    <a:lumMod val="50000"/>
                  </a:schemeClr>
                </a:solidFill>
                <a:latin typeface="Futura Condensed ExtraBold" charset="0"/>
                <a:ea typeface="Futura Condensed ExtraBold" charset="0"/>
                <a:cs typeface="Futura Condensed ExtraBold" charset="0"/>
              </a:rPr>
              <a:t>Vršnak</a:t>
            </a:r>
            <a:r>
              <a:rPr lang="en-US" b="1" dirty="0">
                <a:solidFill>
                  <a:schemeClr val="accent1">
                    <a:lumMod val="50000"/>
                  </a:schemeClr>
                </a:solidFill>
                <a:latin typeface="Futura Condensed ExtraBold" charset="0"/>
                <a:ea typeface="Futura Condensed ExtraBold" charset="0"/>
                <a:cs typeface="Futura Condensed ExtraBold" charset="0"/>
              </a:rPr>
              <a:t> et al., 2014)</a:t>
            </a:r>
          </a:p>
        </p:txBody>
      </p:sp>
      <p:sp>
        <p:nvSpPr>
          <p:cNvPr id="11" name="TextBox 10"/>
          <p:cNvSpPr txBox="1"/>
          <p:nvPr/>
        </p:nvSpPr>
        <p:spPr>
          <a:xfrm>
            <a:off x="357809" y="3335932"/>
            <a:ext cx="4611754" cy="2031325"/>
          </a:xfrm>
          <a:prstGeom prst="rect">
            <a:avLst/>
          </a:prstGeom>
          <a:noFill/>
        </p:spPr>
        <p:txBody>
          <a:bodyPr wrap="square" rtlCol="0">
            <a:spAutoFit/>
          </a:bodyPr>
          <a:lstStyle/>
          <a:p>
            <a:pPr marL="285750" indent="-285750">
              <a:buFont typeface="Arial" charset="0"/>
              <a:buChar char="•"/>
            </a:pPr>
            <a:r>
              <a:rPr lang="en-US" dirty="0">
                <a:latin typeface="Futura Medium" charset="0"/>
                <a:ea typeface="Futura Medium" charset="0"/>
                <a:cs typeface="Futura Medium" charset="0"/>
              </a:rPr>
              <a:t>Relative difference is most often less than 10% </a:t>
            </a:r>
          </a:p>
          <a:p>
            <a:pPr marL="285750" indent="-285750">
              <a:buFont typeface="Arial" charset="0"/>
              <a:buChar char="•"/>
            </a:pPr>
            <a:r>
              <a:rPr lang="en-US" dirty="0">
                <a:latin typeface="Futura Medium" charset="0"/>
                <a:ea typeface="Futura Medium" charset="0"/>
                <a:cs typeface="Futura Medium" charset="0"/>
              </a:rPr>
              <a:t>ENLIL preforms better during the solar maximum due to complex solar wind structure (differences 10-11h) and DBM can provide better results during the solar minimum (differences 6-9h)</a:t>
            </a:r>
          </a:p>
        </p:txBody>
      </p:sp>
      <p:sp>
        <p:nvSpPr>
          <p:cNvPr id="12" name="TextBox 11"/>
          <p:cNvSpPr txBox="1"/>
          <p:nvPr/>
        </p:nvSpPr>
        <p:spPr>
          <a:xfrm>
            <a:off x="251791" y="5471185"/>
            <a:ext cx="4717772" cy="969496"/>
          </a:xfrm>
          <a:prstGeom prst="rect">
            <a:avLst/>
          </a:prstGeom>
          <a:noFill/>
        </p:spPr>
        <p:txBody>
          <a:bodyPr wrap="square" rtlCol="0">
            <a:spAutoFit/>
          </a:bodyPr>
          <a:lstStyle/>
          <a:p>
            <a:r>
              <a:rPr lang="en-US" sz="1900" b="1" dirty="0">
                <a:solidFill>
                  <a:srgbClr val="C00000"/>
                </a:solidFill>
                <a:latin typeface="Futura Medium" charset="0"/>
                <a:ea typeface="Futura Medium" charset="0"/>
                <a:cs typeface="Futura Medium" charset="0"/>
              </a:rPr>
              <a:t>However, the main problem of all models is the </a:t>
            </a:r>
            <a:r>
              <a:rPr lang="en-US" sz="1900" b="1" u="sng" dirty="0">
                <a:solidFill>
                  <a:srgbClr val="C00000"/>
                </a:solidFill>
                <a:latin typeface="Futura Medium" charset="0"/>
                <a:ea typeface="Futura Medium" charset="0"/>
                <a:cs typeface="Futura Medium" charset="0"/>
              </a:rPr>
              <a:t>lack of reliable observations</a:t>
            </a:r>
            <a:r>
              <a:rPr lang="en-US" sz="1900" b="1" dirty="0">
                <a:solidFill>
                  <a:srgbClr val="C00000"/>
                </a:solidFill>
                <a:latin typeface="Futura Medium" charset="0"/>
                <a:ea typeface="Futura Medium" charset="0"/>
                <a:cs typeface="Futura Medium" charset="0"/>
              </a:rPr>
              <a:t> (input) </a:t>
            </a:r>
            <a:r>
              <a:rPr lang="en-US" sz="1900" b="1" dirty="0" err="1">
                <a:solidFill>
                  <a:srgbClr val="C00000"/>
                </a:solidFill>
                <a:latin typeface="Futura Medium" charset="0"/>
                <a:ea typeface="Futura Medium" charset="0"/>
                <a:cs typeface="Futura Medium" charset="0"/>
              </a:rPr>
              <a:t>eg</a:t>
            </a:r>
            <a:r>
              <a:rPr lang="en-US" sz="1900" b="1" dirty="0">
                <a:solidFill>
                  <a:srgbClr val="C00000"/>
                </a:solidFill>
                <a:latin typeface="Futura Medium" charset="0"/>
                <a:ea typeface="Futura Medium" charset="0"/>
                <a:cs typeface="Futura Medium" charset="0"/>
              </a:rPr>
              <a:t>. CME launch speed</a:t>
            </a:r>
          </a:p>
        </p:txBody>
      </p:sp>
    </p:spTree>
    <p:extLst>
      <p:ext uri="{BB962C8B-B14F-4D97-AF65-F5344CB8AC3E}">
        <p14:creationId xmlns:p14="http://schemas.microsoft.com/office/powerpoint/2010/main" val="2497631014"/>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6268357" y="1205376"/>
            <a:ext cx="2393577" cy="5253590"/>
          </a:xfrm>
          <a:prstGeom prst="rect">
            <a:avLst/>
          </a:prstGeom>
          <a:solidFill>
            <a:schemeClr val="accent6">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216458"/>
            <a:ext cx="7886700" cy="713661"/>
          </a:xfrm>
        </p:spPr>
        <p:txBody>
          <a:bodyPr>
            <a:normAutofit/>
          </a:bodyPr>
          <a:lstStyle/>
          <a:p>
            <a:r>
              <a:rPr lang="en-US" sz="3200" dirty="0"/>
              <a:t>Ensemble modelling</a:t>
            </a:r>
          </a:p>
        </p:txBody>
      </p:sp>
      <p:sp>
        <p:nvSpPr>
          <p:cNvPr id="5" name="TextBox 4"/>
          <p:cNvSpPr txBox="1"/>
          <p:nvPr/>
        </p:nvSpPr>
        <p:spPr>
          <a:xfrm>
            <a:off x="356655" y="2196170"/>
            <a:ext cx="732557" cy="369332"/>
          </a:xfrm>
          <a:prstGeom prst="rect">
            <a:avLst/>
          </a:prstGeom>
          <a:solidFill>
            <a:schemeClr val="accent1">
              <a:lumMod val="60000"/>
              <a:lumOff val="40000"/>
              <a:alpha val="75000"/>
            </a:schemeClr>
          </a:solidFill>
        </p:spPr>
        <p:txBody>
          <a:bodyPr wrap="square" rtlCol="0">
            <a:spAutoFit/>
          </a:bodyPr>
          <a:lstStyle/>
          <a:p>
            <a:r>
              <a:rPr lang="en-US" dirty="0">
                <a:latin typeface="Futura Condensed Medium" charset="0"/>
                <a:ea typeface="Futura Condensed Medium" charset="0"/>
                <a:cs typeface="Futura Condensed Medium" charset="0"/>
              </a:rPr>
              <a:t>value 1</a:t>
            </a:r>
          </a:p>
        </p:txBody>
      </p:sp>
      <p:sp>
        <p:nvSpPr>
          <p:cNvPr id="6" name="TextBox 5"/>
          <p:cNvSpPr txBox="1"/>
          <p:nvPr/>
        </p:nvSpPr>
        <p:spPr>
          <a:xfrm>
            <a:off x="356655" y="2706184"/>
            <a:ext cx="732557" cy="369332"/>
          </a:xfrm>
          <a:prstGeom prst="rect">
            <a:avLst/>
          </a:prstGeom>
          <a:solidFill>
            <a:schemeClr val="accent1">
              <a:lumMod val="60000"/>
              <a:lumOff val="40000"/>
              <a:alpha val="75000"/>
            </a:schemeClr>
          </a:solidFill>
        </p:spPr>
        <p:txBody>
          <a:bodyPr wrap="square" rtlCol="0">
            <a:spAutoFit/>
          </a:bodyPr>
          <a:lstStyle/>
          <a:p>
            <a:r>
              <a:rPr lang="en-US" dirty="0">
                <a:latin typeface="Futura Condensed Medium" charset="0"/>
                <a:ea typeface="Futura Condensed Medium" charset="0"/>
                <a:cs typeface="Futura Condensed Medium" charset="0"/>
              </a:rPr>
              <a:t>value 2</a:t>
            </a:r>
          </a:p>
        </p:txBody>
      </p:sp>
      <p:sp>
        <p:nvSpPr>
          <p:cNvPr id="7" name="TextBox 6"/>
          <p:cNvSpPr txBox="1"/>
          <p:nvPr/>
        </p:nvSpPr>
        <p:spPr>
          <a:xfrm>
            <a:off x="356655" y="3597198"/>
            <a:ext cx="732557" cy="369332"/>
          </a:xfrm>
          <a:prstGeom prst="rect">
            <a:avLst/>
          </a:prstGeom>
          <a:solidFill>
            <a:schemeClr val="accent1">
              <a:lumMod val="60000"/>
              <a:lumOff val="40000"/>
              <a:alpha val="75000"/>
            </a:schemeClr>
          </a:solidFill>
        </p:spPr>
        <p:txBody>
          <a:bodyPr wrap="square" rtlCol="0">
            <a:spAutoFit/>
          </a:bodyPr>
          <a:lstStyle/>
          <a:p>
            <a:r>
              <a:rPr lang="en-US" dirty="0">
                <a:latin typeface="Futura Condensed Medium" charset="0"/>
                <a:ea typeface="Futura Condensed Medium" charset="0"/>
                <a:cs typeface="Futura Condensed Medium" charset="0"/>
              </a:rPr>
              <a:t>value x</a:t>
            </a:r>
          </a:p>
        </p:txBody>
      </p:sp>
      <p:cxnSp>
        <p:nvCxnSpPr>
          <p:cNvPr id="9" name="Straight Connector 8"/>
          <p:cNvCxnSpPr/>
          <p:nvPr/>
        </p:nvCxnSpPr>
        <p:spPr>
          <a:xfrm>
            <a:off x="726140" y="3169645"/>
            <a:ext cx="0" cy="3048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11775" y="1672930"/>
            <a:ext cx="1712071" cy="369332"/>
          </a:xfrm>
          <a:prstGeom prst="rect">
            <a:avLst/>
          </a:prstGeom>
          <a:noFill/>
        </p:spPr>
        <p:txBody>
          <a:bodyPr wrap="none" rtlCol="0">
            <a:spAutoFit/>
          </a:bodyPr>
          <a:lstStyle/>
          <a:p>
            <a:pPr algn="ctr"/>
            <a:r>
              <a:rPr lang="en-US" dirty="0">
                <a:latin typeface="Futura Condensed Medium" charset="0"/>
                <a:ea typeface="Futura Condensed Medium" charset="0"/>
                <a:cs typeface="Futura Condensed Medium" charset="0"/>
              </a:rPr>
              <a:t>Parameter 1 (</a:t>
            </a:r>
            <a:r>
              <a:rPr lang="en-US" dirty="0" err="1">
                <a:latin typeface="Futura Condensed Medium" charset="0"/>
                <a:ea typeface="Futura Condensed Medium" charset="0"/>
                <a:cs typeface="Futura Condensed Medium" charset="0"/>
              </a:rPr>
              <a:t>eg</a:t>
            </a:r>
            <a:r>
              <a:rPr lang="en-US" dirty="0">
                <a:latin typeface="Futura Condensed Medium" charset="0"/>
                <a:ea typeface="Futura Condensed Medium" charset="0"/>
                <a:cs typeface="Futura Condensed Medium" charset="0"/>
              </a:rPr>
              <a:t>. 𝛾) </a:t>
            </a:r>
          </a:p>
        </p:txBody>
      </p:sp>
      <p:sp>
        <p:nvSpPr>
          <p:cNvPr id="11" name="Right Brace 10"/>
          <p:cNvSpPr/>
          <p:nvPr/>
        </p:nvSpPr>
        <p:spPr>
          <a:xfrm>
            <a:off x="2737163" y="2189845"/>
            <a:ext cx="228600" cy="177134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881088" y="5086210"/>
            <a:ext cx="732557" cy="369332"/>
          </a:xfrm>
          <a:prstGeom prst="rect">
            <a:avLst/>
          </a:prstGeom>
          <a:solidFill>
            <a:schemeClr val="accent1">
              <a:lumMod val="60000"/>
              <a:lumOff val="40000"/>
              <a:alpha val="75000"/>
            </a:schemeClr>
          </a:solidFill>
        </p:spPr>
        <p:txBody>
          <a:bodyPr wrap="square" rtlCol="0">
            <a:spAutoFit/>
          </a:bodyPr>
          <a:lstStyle/>
          <a:p>
            <a:r>
              <a:rPr lang="en-US">
                <a:latin typeface="Futura Condensed Medium" charset="0"/>
                <a:ea typeface="Futura Condensed Medium" charset="0"/>
                <a:cs typeface="Futura Condensed Medium" charset="0"/>
              </a:rPr>
              <a:t>Value 1</a:t>
            </a:r>
            <a:endParaRPr lang="en-US" dirty="0">
              <a:latin typeface="Futura Condensed Medium" charset="0"/>
              <a:ea typeface="Futura Condensed Medium" charset="0"/>
              <a:cs typeface="Futura Condensed Medium" charset="0"/>
            </a:endParaRPr>
          </a:p>
        </p:txBody>
      </p:sp>
      <p:sp>
        <p:nvSpPr>
          <p:cNvPr id="14" name="TextBox 13"/>
          <p:cNvSpPr txBox="1"/>
          <p:nvPr/>
        </p:nvSpPr>
        <p:spPr>
          <a:xfrm>
            <a:off x="897567" y="5983212"/>
            <a:ext cx="716078" cy="369332"/>
          </a:xfrm>
          <a:prstGeom prst="rect">
            <a:avLst/>
          </a:prstGeom>
          <a:solidFill>
            <a:schemeClr val="accent1">
              <a:lumMod val="60000"/>
              <a:lumOff val="40000"/>
              <a:alpha val="75000"/>
            </a:schemeClr>
          </a:solidFill>
        </p:spPr>
        <p:txBody>
          <a:bodyPr wrap="square" rtlCol="0">
            <a:spAutoFit/>
          </a:bodyPr>
          <a:lstStyle/>
          <a:p>
            <a:r>
              <a:rPr lang="en-US" dirty="0">
                <a:latin typeface="Futura Condensed Medium" charset="0"/>
                <a:ea typeface="Futura Condensed Medium" charset="0"/>
                <a:cs typeface="Futura Condensed Medium" charset="0"/>
              </a:rPr>
              <a:t>value x</a:t>
            </a:r>
          </a:p>
        </p:txBody>
      </p:sp>
      <p:sp>
        <p:nvSpPr>
          <p:cNvPr id="16" name="TextBox 15"/>
          <p:cNvSpPr txBox="1"/>
          <p:nvPr/>
        </p:nvSpPr>
        <p:spPr>
          <a:xfrm>
            <a:off x="881088" y="4575909"/>
            <a:ext cx="1077283" cy="369332"/>
          </a:xfrm>
          <a:prstGeom prst="rect">
            <a:avLst/>
          </a:prstGeom>
          <a:noFill/>
        </p:spPr>
        <p:txBody>
          <a:bodyPr wrap="none" rtlCol="0">
            <a:spAutoFit/>
          </a:bodyPr>
          <a:lstStyle/>
          <a:p>
            <a:r>
              <a:rPr lang="en-US" dirty="0">
                <a:latin typeface="Futura Condensed Medium" charset="0"/>
                <a:ea typeface="Futura Condensed Medium" charset="0"/>
                <a:cs typeface="Futura Condensed Medium" charset="0"/>
              </a:rPr>
              <a:t>Parameter x</a:t>
            </a:r>
          </a:p>
        </p:txBody>
      </p:sp>
      <p:pic>
        <p:nvPicPr>
          <p:cNvPr id="18" name="Picture 17"/>
          <p:cNvPicPr>
            <a:picLocks noChangeAspect="1"/>
          </p:cNvPicPr>
          <p:nvPr/>
        </p:nvPicPr>
        <p:blipFill>
          <a:blip r:embed="rId2"/>
          <a:stretch>
            <a:fillRect/>
          </a:stretch>
        </p:blipFill>
        <p:spPr>
          <a:xfrm rot="5400000">
            <a:off x="1094267" y="2513395"/>
            <a:ext cx="1770361" cy="1135909"/>
          </a:xfrm>
          <a:prstGeom prst="rect">
            <a:avLst/>
          </a:prstGeom>
        </p:spPr>
      </p:pic>
      <p:pic>
        <p:nvPicPr>
          <p:cNvPr id="21" name="Picture 20"/>
          <p:cNvPicPr>
            <a:picLocks noChangeAspect="1"/>
          </p:cNvPicPr>
          <p:nvPr/>
        </p:nvPicPr>
        <p:blipFill>
          <a:blip r:embed="rId2"/>
          <a:stretch>
            <a:fillRect/>
          </a:stretch>
        </p:blipFill>
        <p:spPr>
          <a:xfrm flipH="1">
            <a:off x="6400799" y="2719477"/>
            <a:ext cx="2114551" cy="1266602"/>
          </a:xfrm>
          <a:prstGeom prst="rect">
            <a:avLst/>
          </a:prstGeom>
        </p:spPr>
      </p:pic>
      <p:sp>
        <p:nvSpPr>
          <p:cNvPr id="22" name="TextBox 21"/>
          <p:cNvSpPr txBox="1"/>
          <p:nvPr/>
        </p:nvSpPr>
        <p:spPr>
          <a:xfrm>
            <a:off x="346239" y="1196357"/>
            <a:ext cx="2725149" cy="369332"/>
          </a:xfrm>
          <a:prstGeom prst="rect">
            <a:avLst/>
          </a:prstGeom>
          <a:solidFill>
            <a:schemeClr val="accent1">
              <a:lumMod val="60000"/>
              <a:lumOff val="40000"/>
            </a:schemeClr>
          </a:solidFill>
        </p:spPr>
        <p:txBody>
          <a:bodyPr wrap="square" rtlCol="0">
            <a:spAutoFit/>
          </a:bodyPr>
          <a:lstStyle/>
          <a:p>
            <a:pPr algn="ctr"/>
            <a:r>
              <a:rPr lang="en-US" b="1"/>
              <a:t>Input</a:t>
            </a:r>
          </a:p>
        </p:txBody>
      </p:sp>
      <p:cxnSp>
        <p:nvCxnSpPr>
          <p:cNvPr id="24" name="Straight Connector 23"/>
          <p:cNvCxnSpPr/>
          <p:nvPr/>
        </p:nvCxnSpPr>
        <p:spPr>
          <a:xfrm>
            <a:off x="1216956" y="5573531"/>
            <a:ext cx="0" cy="3048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Right Brace 24"/>
          <p:cNvSpPr/>
          <p:nvPr/>
        </p:nvSpPr>
        <p:spPr>
          <a:xfrm>
            <a:off x="2097741" y="4674413"/>
            <a:ext cx="203902" cy="167813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Futura Condensed Medium" charset="0"/>
              <a:ea typeface="Futura Condensed Medium" charset="0"/>
              <a:cs typeface="Futura Condensed Medium" charset="0"/>
            </a:endParaRPr>
          </a:p>
        </p:txBody>
      </p:sp>
      <p:sp>
        <p:nvSpPr>
          <p:cNvPr id="27" name="Rectangle 26"/>
          <p:cNvSpPr/>
          <p:nvPr/>
        </p:nvSpPr>
        <p:spPr>
          <a:xfrm>
            <a:off x="3690287" y="1196357"/>
            <a:ext cx="1855694" cy="5262609"/>
          </a:xfrm>
          <a:prstGeom prst="rect">
            <a:avLst/>
          </a:prstGeom>
          <a:solidFill>
            <a:schemeClr val="accent2">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690287" y="2507452"/>
            <a:ext cx="1855694" cy="2554545"/>
          </a:xfrm>
          <a:prstGeom prst="rect">
            <a:avLst/>
          </a:prstGeom>
          <a:noFill/>
        </p:spPr>
        <p:txBody>
          <a:bodyPr wrap="square" rtlCol="0" anchor="ctr">
            <a:spAutoFit/>
          </a:bodyPr>
          <a:lstStyle/>
          <a:p>
            <a:pPr algn="ctr"/>
            <a:r>
              <a:rPr lang="en-US" sz="4000" dirty="0">
                <a:latin typeface="Futura Condensed Medium" charset="0"/>
                <a:ea typeface="Futura Condensed Medium" charset="0"/>
                <a:cs typeface="Futura Condensed Medium" charset="0"/>
              </a:rPr>
              <a:t>Multiple model</a:t>
            </a:r>
          </a:p>
          <a:p>
            <a:pPr algn="ctr"/>
            <a:r>
              <a:rPr lang="en-US" sz="4000" dirty="0">
                <a:latin typeface="Futura Condensed Medium" charset="0"/>
                <a:ea typeface="Futura Condensed Medium" charset="0"/>
                <a:cs typeface="Futura Condensed Medium" charset="0"/>
              </a:rPr>
              <a:t>runs </a:t>
            </a:r>
          </a:p>
          <a:p>
            <a:pPr algn="ctr"/>
            <a:r>
              <a:rPr lang="en-US" sz="4000" dirty="0">
                <a:latin typeface="Futura Condensed Medium" charset="0"/>
                <a:ea typeface="Futura Condensed Medium" charset="0"/>
                <a:cs typeface="Futura Condensed Medium" charset="0"/>
              </a:rPr>
              <a:t>(DBEM)</a:t>
            </a:r>
          </a:p>
        </p:txBody>
      </p:sp>
      <p:cxnSp>
        <p:nvCxnSpPr>
          <p:cNvPr id="29" name="Straight Connector 28"/>
          <p:cNvCxnSpPr/>
          <p:nvPr/>
        </p:nvCxnSpPr>
        <p:spPr>
          <a:xfrm>
            <a:off x="628650" y="4329952"/>
            <a:ext cx="1818715" cy="1344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248187" y="1303274"/>
            <a:ext cx="2362626" cy="1323439"/>
          </a:xfrm>
          <a:prstGeom prst="rect">
            <a:avLst/>
          </a:prstGeom>
          <a:noFill/>
        </p:spPr>
        <p:txBody>
          <a:bodyPr wrap="square" rtlCol="0">
            <a:spAutoFit/>
          </a:bodyPr>
          <a:lstStyle/>
          <a:p>
            <a:pPr algn="ctr"/>
            <a:r>
              <a:rPr lang="en-US" sz="4000">
                <a:latin typeface="Futura Condensed Medium" charset="0"/>
                <a:ea typeface="Futura Condensed Medium" charset="0"/>
                <a:cs typeface="Futura Condensed Medium" charset="0"/>
              </a:rPr>
              <a:t>Set of </a:t>
            </a:r>
          </a:p>
          <a:p>
            <a:pPr algn="ctr"/>
            <a:r>
              <a:rPr lang="en-US" sz="4000" dirty="0">
                <a:latin typeface="Futura Condensed Medium" charset="0"/>
                <a:ea typeface="Futura Condensed Medium" charset="0"/>
                <a:cs typeface="Futura Condensed Medium" charset="0"/>
              </a:rPr>
              <a:t>results</a:t>
            </a:r>
          </a:p>
        </p:txBody>
      </p:sp>
      <p:sp>
        <p:nvSpPr>
          <p:cNvPr id="31" name="TextBox 30"/>
          <p:cNvSpPr txBox="1"/>
          <p:nvPr/>
        </p:nvSpPr>
        <p:spPr>
          <a:xfrm>
            <a:off x="6324493" y="4208328"/>
            <a:ext cx="2210013" cy="2031325"/>
          </a:xfrm>
          <a:prstGeom prst="rect">
            <a:avLst/>
          </a:prstGeom>
          <a:noFill/>
        </p:spPr>
        <p:txBody>
          <a:bodyPr wrap="square" rtlCol="0">
            <a:spAutoFit/>
          </a:bodyPr>
          <a:lstStyle/>
          <a:p>
            <a:pPr algn="ctr"/>
            <a:r>
              <a:rPr lang="en-US" dirty="0">
                <a:latin typeface="Futura Medium" charset="0"/>
                <a:ea typeface="Futura Medium" charset="0"/>
                <a:cs typeface="Futura Medium" charset="0"/>
              </a:rPr>
              <a:t>allows to calculate the confidence intervals of arrival times and impact speed (parameter uncertainties are quantified) </a:t>
            </a:r>
          </a:p>
        </p:txBody>
      </p:sp>
      <p:cxnSp>
        <p:nvCxnSpPr>
          <p:cNvPr id="34" name="Straight Arrow Connector 33"/>
          <p:cNvCxnSpPr/>
          <p:nvPr/>
        </p:nvCxnSpPr>
        <p:spPr>
          <a:xfrm flipV="1">
            <a:off x="3113293" y="3075516"/>
            <a:ext cx="415242" cy="4302"/>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447365" y="5513478"/>
            <a:ext cx="1107674" cy="13252"/>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5671930" y="4055165"/>
            <a:ext cx="450574" cy="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8241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Drag-based Ensemble Model (DBEM)</a:t>
            </a:r>
          </a:p>
        </p:txBody>
      </p:sp>
      <p:sp>
        <p:nvSpPr>
          <p:cNvPr id="5" name="TextBox 4"/>
          <p:cNvSpPr txBox="1"/>
          <p:nvPr/>
        </p:nvSpPr>
        <p:spPr>
          <a:xfrm>
            <a:off x="371061" y="1152940"/>
            <a:ext cx="8441635" cy="1631216"/>
          </a:xfrm>
          <a:prstGeom prst="rect">
            <a:avLst/>
          </a:prstGeom>
          <a:noFill/>
        </p:spPr>
        <p:txBody>
          <a:bodyPr wrap="square" rtlCol="0">
            <a:spAutoFit/>
          </a:bodyPr>
          <a:lstStyle/>
          <a:p>
            <a:pPr marL="285750" indent="-285750">
              <a:buFont typeface="Arial" charset="0"/>
              <a:buChar char="•"/>
            </a:pPr>
            <a:r>
              <a:rPr lang="en-US" sz="2000" dirty="0">
                <a:latin typeface="Futura Medium" charset="0"/>
                <a:ea typeface="Futura Medium" charset="0"/>
                <a:cs typeface="Futura Medium" charset="0"/>
              </a:rPr>
              <a:t>Recently, the DBM code was rewritten to </a:t>
            </a:r>
            <a:r>
              <a:rPr lang="en-US" sz="2000" b="1" dirty="0">
                <a:latin typeface="Futura Medium" charset="0"/>
                <a:ea typeface="Futura Medium" charset="0"/>
                <a:cs typeface="Futura Medium" charset="0"/>
              </a:rPr>
              <a:t>python</a:t>
            </a:r>
            <a:r>
              <a:rPr lang="en-US" sz="2000" dirty="0">
                <a:latin typeface="Futura Medium" charset="0"/>
                <a:ea typeface="Futura Medium" charset="0"/>
                <a:cs typeface="Futura Medium" charset="0"/>
              </a:rPr>
              <a:t> (modular design)</a:t>
            </a:r>
          </a:p>
          <a:p>
            <a:pPr marL="285750" indent="-285750">
              <a:buFont typeface="Arial" charset="0"/>
              <a:buChar char="•"/>
            </a:pPr>
            <a:r>
              <a:rPr lang="en-US" sz="2000" dirty="0">
                <a:latin typeface="Futura Medium" charset="0"/>
                <a:ea typeface="Futura Medium" charset="0"/>
                <a:cs typeface="Futura Medium" charset="0"/>
              </a:rPr>
              <a:t>Optimizations and improvements in the code → new version of DBM runs up to 200 times faster</a:t>
            </a:r>
          </a:p>
          <a:p>
            <a:pPr marL="285750" indent="-285750">
              <a:buFont typeface="Arial" charset="0"/>
              <a:buChar char="•"/>
            </a:pPr>
            <a:r>
              <a:rPr lang="en-US" sz="2000" dirty="0">
                <a:latin typeface="Futura Medium" charset="0"/>
                <a:ea typeface="Futura Medium" charset="0"/>
                <a:cs typeface="Futura Medium" charset="0"/>
              </a:rPr>
              <a:t>Parallelization of code that supports multi thread (CPU) calculations (up to 1000x faster)</a:t>
            </a:r>
          </a:p>
        </p:txBody>
      </p:sp>
      <p:graphicFrame>
        <p:nvGraphicFramePr>
          <p:cNvPr id="6" name="Table 5"/>
          <p:cNvGraphicFramePr>
            <a:graphicFrameLocks noGrp="1"/>
          </p:cNvGraphicFramePr>
          <p:nvPr>
            <p:extLst/>
          </p:nvPr>
        </p:nvGraphicFramePr>
        <p:xfrm>
          <a:off x="3962403" y="3400906"/>
          <a:ext cx="4850294" cy="2921000"/>
        </p:xfrm>
        <a:graphic>
          <a:graphicData uri="http://schemas.openxmlformats.org/drawingml/2006/table">
            <a:tbl>
              <a:tblPr>
                <a:tableStyleId>{5C22544A-7EE6-4342-B048-85BDC9FD1C3A}</a:tableStyleId>
              </a:tblPr>
              <a:tblGrid>
                <a:gridCol w="694039">
                  <a:extLst>
                    <a:ext uri="{9D8B030D-6E8A-4147-A177-3AD203B41FA5}">
                      <a16:colId xmlns:a16="http://schemas.microsoft.com/office/drawing/2014/main" val="20000"/>
                    </a:ext>
                  </a:extLst>
                </a:gridCol>
                <a:gridCol w="1380099">
                  <a:extLst>
                    <a:ext uri="{9D8B030D-6E8A-4147-A177-3AD203B41FA5}">
                      <a16:colId xmlns:a16="http://schemas.microsoft.com/office/drawing/2014/main" val="20001"/>
                    </a:ext>
                  </a:extLst>
                </a:gridCol>
                <a:gridCol w="694039">
                  <a:extLst>
                    <a:ext uri="{9D8B030D-6E8A-4147-A177-3AD203B41FA5}">
                      <a16:colId xmlns:a16="http://schemas.microsoft.com/office/drawing/2014/main" val="20002"/>
                    </a:ext>
                  </a:extLst>
                </a:gridCol>
                <a:gridCol w="694039">
                  <a:extLst>
                    <a:ext uri="{9D8B030D-6E8A-4147-A177-3AD203B41FA5}">
                      <a16:colId xmlns:a16="http://schemas.microsoft.com/office/drawing/2014/main" val="20003"/>
                    </a:ext>
                  </a:extLst>
                </a:gridCol>
                <a:gridCol w="694039">
                  <a:extLst>
                    <a:ext uri="{9D8B030D-6E8A-4147-A177-3AD203B41FA5}">
                      <a16:colId xmlns:a16="http://schemas.microsoft.com/office/drawing/2014/main" val="20004"/>
                    </a:ext>
                  </a:extLst>
                </a:gridCol>
                <a:gridCol w="694039">
                  <a:extLst>
                    <a:ext uri="{9D8B030D-6E8A-4147-A177-3AD203B41FA5}">
                      <a16:colId xmlns:a16="http://schemas.microsoft.com/office/drawing/2014/main" val="20005"/>
                    </a:ext>
                  </a:extLst>
                </a:gridCol>
              </a:tblGrid>
              <a:tr h="325370">
                <a:tc>
                  <a:txBody>
                    <a:bodyPr/>
                    <a:lstStyle/>
                    <a:p>
                      <a:pPr algn="ctr" fontAlgn="b"/>
                      <a:r>
                        <a:rPr lang="en-US" sz="1200" u="none" strike="noStrike" dirty="0">
                          <a:effectLst/>
                        </a:rPr>
                        <a:t>Member ID</a:t>
                      </a:r>
                      <a:endParaRPr lang="en-US" sz="1200" b="0" i="0" u="none" strike="noStrike" dirty="0">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a:effectLst/>
                        </a:rPr>
                        <a:t>date &amp; time</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a:effectLst/>
                        </a:rPr>
                        <a:t>Latitude</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a:effectLst/>
                        </a:rPr>
                        <a:t>Longitude</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a:effectLst/>
                        </a:rPr>
                        <a:t>Half-Width</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a:effectLst/>
                        </a:rPr>
                        <a:t>Speed</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extLst>
                  <a:ext uri="{0D108BD9-81ED-4DB2-BD59-A6C34878D82A}">
                    <a16:rowId xmlns:a16="http://schemas.microsoft.com/office/drawing/2014/main" val="10000"/>
                  </a:ext>
                </a:extLst>
              </a:tr>
              <a:tr h="177950">
                <a:tc>
                  <a:txBody>
                    <a:bodyPr/>
                    <a:lstStyle/>
                    <a:p>
                      <a:pPr algn="ctr" fontAlgn="b"/>
                      <a:r>
                        <a:rPr lang="en-US" sz="1200" u="none" strike="noStrike">
                          <a:effectLst/>
                        </a:rPr>
                        <a:t>1</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2013-02-06 03:15</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a:effectLst/>
                        </a:rPr>
                        <a:t>30</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-25</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a:effectLst/>
                        </a:rPr>
                        <a:t>38</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1226</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extLst>
                  <a:ext uri="{0D108BD9-81ED-4DB2-BD59-A6C34878D82A}">
                    <a16:rowId xmlns:a16="http://schemas.microsoft.com/office/drawing/2014/main" val="10001"/>
                  </a:ext>
                </a:extLst>
              </a:tr>
              <a:tr h="177950">
                <a:tc>
                  <a:txBody>
                    <a:bodyPr/>
                    <a:lstStyle/>
                    <a:p>
                      <a:pPr algn="ctr" fontAlgn="b"/>
                      <a:r>
                        <a:rPr lang="is-IS" sz="1200" u="none" strike="noStrike">
                          <a:effectLst/>
                        </a:rPr>
                        <a:t>2</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2013-02-06 03:07</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a:effectLst/>
                        </a:rPr>
                        <a:t>30</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bg-BG" sz="1200" u="none" strike="noStrike">
                          <a:effectLst/>
                        </a:rPr>
                        <a:t>-35</a:t>
                      </a:r>
                      <a:endParaRPr lang="bg-BG"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a:effectLst/>
                        </a:rPr>
                        <a:t>38</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1300</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extLst>
                  <a:ext uri="{0D108BD9-81ED-4DB2-BD59-A6C34878D82A}">
                    <a16:rowId xmlns:a16="http://schemas.microsoft.com/office/drawing/2014/main" val="10002"/>
                  </a:ext>
                </a:extLst>
              </a:tr>
              <a:tr h="177950">
                <a:tc>
                  <a:txBody>
                    <a:bodyPr/>
                    <a:lstStyle/>
                    <a:p>
                      <a:pPr algn="ctr" fontAlgn="b"/>
                      <a:r>
                        <a:rPr lang="en-US" sz="1200" u="none" strike="noStrike">
                          <a:effectLst/>
                        </a:rPr>
                        <a:t>3</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2013-02-06 02:42</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dirty="0">
                          <a:effectLst/>
                        </a:rPr>
                        <a:t>33</a:t>
                      </a:r>
                      <a:endParaRPr lang="en-US" sz="1200" b="0" i="0" u="none" strike="noStrike" dirty="0">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-28</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28</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cs-CZ" sz="1200" u="none" strike="noStrike">
                          <a:effectLst/>
                        </a:rPr>
                        <a:t>1389</a:t>
                      </a:r>
                      <a:endParaRPr lang="cs-CZ"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extLst>
                  <a:ext uri="{0D108BD9-81ED-4DB2-BD59-A6C34878D82A}">
                    <a16:rowId xmlns:a16="http://schemas.microsoft.com/office/drawing/2014/main" val="10003"/>
                  </a:ext>
                </a:extLst>
              </a:tr>
              <a:tr h="177950">
                <a:tc>
                  <a:txBody>
                    <a:bodyPr/>
                    <a:lstStyle/>
                    <a:p>
                      <a:pPr algn="ctr" fontAlgn="b"/>
                      <a:r>
                        <a:rPr lang="en-US" sz="1200" u="none" strike="noStrike">
                          <a:effectLst/>
                        </a:rPr>
                        <a:t>4</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2013-02-06 02:37</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dirty="0">
                          <a:effectLst/>
                        </a:rPr>
                        <a:t>30</a:t>
                      </a:r>
                      <a:endParaRPr lang="en-US" sz="1200" b="0" i="0" u="none" strike="noStrike" dirty="0">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-20</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27</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1436</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extLst>
                  <a:ext uri="{0D108BD9-81ED-4DB2-BD59-A6C34878D82A}">
                    <a16:rowId xmlns:a16="http://schemas.microsoft.com/office/drawing/2014/main" val="10004"/>
                  </a:ext>
                </a:extLst>
              </a:tr>
              <a:tr h="177950">
                <a:tc>
                  <a:txBody>
                    <a:bodyPr/>
                    <a:lstStyle/>
                    <a:p>
                      <a:pPr algn="ctr" fontAlgn="b"/>
                      <a:r>
                        <a:rPr lang="en-US" sz="1200" u="none" strike="noStrike">
                          <a:effectLst/>
                        </a:rPr>
                        <a:t>5</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2013-02-06 02:40</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a:effectLst/>
                        </a:rPr>
                        <a:t>30</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dirty="0">
                          <a:effectLst/>
                        </a:rPr>
                        <a:t>-26</a:t>
                      </a:r>
                      <a:endParaRPr lang="is-IS" sz="1200" b="0" i="0" u="none" strike="noStrike" dirty="0">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a:effectLst/>
                        </a:rPr>
                        <a:t>43</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a:effectLst/>
                        </a:rPr>
                        <a:t>1460</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extLst>
                  <a:ext uri="{0D108BD9-81ED-4DB2-BD59-A6C34878D82A}">
                    <a16:rowId xmlns:a16="http://schemas.microsoft.com/office/drawing/2014/main" val="10005"/>
                  </a:ext>
                </a:extLst>
              </a:tr>
              <a:tr h="177950">
                <a:tc>
                  <a:txBody>
                    <a:bodyPr/>
                    <a:lstStyle/>
                    <a:p>
                      <a:pPr algn="ctr" fontAlgn="b"/>
                      <a:r>
                        <a:rPr lang="en-US" sz="1200" u="none" strike="noStrike">
                          <a:effectLst/>
                        </a:rPr>
                        <a:t>6</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2013-02-06 02:39</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a:effectLst/>
                        </a:rPr>
                        <a:t>30</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dirty="0">
                          <a:effectLst/>
                        </a:rPr>
                        <a:t>-24</a:t>
                      </a:r>
                      <a:endParaRPr lang="is-IS" sz="1200" b="0" i="0" u="none" strike="noStrike" dirty="0">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cs-CZ" sz="1200" u="none" strike="noStrike">
                          <a:effectLst/>
                        </a:rPr>
                        <a:t>36</a:t>
                      </a:r>
                      <a:endParaRPr lang="cs-CZ"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ru-RU" sz="1200" u="none" strike="noStrike">
                          <a:effectLst/>
                        </a:rPr>
                        <a:t>1474</a:t>
                      </a:r>
                      <a:endParaRPr lang="ru-RU"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extLst>
                  <a:ext uri="{0D108BD9-81ED-4DB2-BD59-A6C34878D82A}">
                    <a16:rowId xmlns:a16="http://schemas.microsoft.com/office/drawing/2014/main" val="10006"/>
                  </a:ext>
                </a:extLst>
              </a:tr>
              <a:tr h="177950">
                <a:tc>
                  <a:txBody>
                    <a:bodyPr/>
                    <a:lstStyle/>
                    <a:p>
                      <a:pPr algn="ctr" fontAlgn="b"/>
                      <a:r>
                        <a:rPr lang="en-US" sz="1200" u="none" strike="noStrike">
                          <a:effectLst/>
                        </a:rPr>
                        <a:t>7</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2013-02-06 02:37</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a:effectLst/>
                        </a:rPr>
                        <a:t>33</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ru-RU" sz="1200" u="none" strike="noStrike" dirty="0">
                          <a:effectLst/>
                        </a:rPr>
                        <a:t>-19</a:t>
                      </a:r>
                      <a:endParaRPr lang="ru-RU" sz="1200" b="0" i="0" u="none" strike="noStrike" dirty="0">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28</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cs-CZ" sz="1200" u="none" strike="noStrike">
                          <a:effectLst/>
                        </a:rPr>
                        <a:t>1536</a:t>
                      </a:r>
                      <a:endParaRPr lang="cs-CZ"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extLst>
                  <a:ext uri="{0D108BD9-81ED-4DB2-BD59-A6C34878D82A}">
                    <a16:rowId xmlns:a16="http://schemas.microsoft.com/office/drawing/2014/main" val="10007"/>
                  </a:ext>
                </a:extLst>
              </a:tr>
              <a:tr h="177950">
                <a:tc>
                  <a:txBody>
                    <a:bodyPr/>
                    <a:lstStyle/>
                    <a:p>
                      <a:pPr algn="ctr" fontAlgn="b"/>
                      <a:r>
                        <a:rPr lang="en-US" sz="1200" u="none" strike="noStrike">
                          <a:effectLst/>
                        </a:rPr>
                        <a:t>8</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2013-02-06 03:01</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uk-UA" sz="1200" u="none" strike="noStrike">
                          <a:effectLst/>
                        </a:rPr>
                        <a:t>39</a:t>
                      </a:r>
                      <a:endParaRPr lang="uk-UA"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bg-BG" sz="1200" u="none" strike="noStrike" dirty="0">
                          <a:effectLst/>
                        </a:rPr>
                        <a:t>-33</a:t>
                      </a:r>
                      <a:endParaRPr lang="bg-BG" sz="1200" b="0" i="0" u="none" strike="noStrike" dirty="0">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a:effectLst/>
                        </a:rPr>
                        <a:t>43</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fi-FI" sz="1200" u="none" strike="noStrike">
                          <a:effectLst/>
                        </a:rPr>
                        <a:t>1387</a:t>
                      </a:r>
                      <a:endParaRPr lang="fi-FI"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extLst>
                  <a:ext uri="{0D108BD9-81ED-4DB2-BD59-A6C34878D82A}">
                    <a16:rowId xmlns:a16="http://schemas.microsoft.com/office/drawing/2014/main" val="10008"/>
                  </a:ext>
                </a:extLst>
              </a:tr>
              <a:tr h="177950">
                <a:tc>
                  <a:txBody>
                    <a:bodyPr/>
                    <a:lstStyle/>
                    <a:p>
                      <a:pPr algn="ctr" fontAlgn="b"/>
                      <a:r>
                        <a:rPr lang="en-US" sz="1200" u="none" strike="noStrike">
                          <a:effectLst/>
                        </a:rPr>
                        <a:t>9</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2013-02-06 02:40</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a:effectLst/>
                        </a:rPr>
                        <a:t>30</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-26</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22</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a:effectLst/>
                        </a:rPr>
                        <a:t>1460</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extLst>
                  <a:ext uri="{0D108BD9-81ED-4DB2-BD59-A6C34878D82A}">
                    <a16:rowId xmlns:a16="http://schemas.microsoft.com/office/drawing/2014/main" val="10009"/>
                  </a:ext>
                </a:extLst>
              </a:tr>
              <a:tr h="177950">
                <a:tc>
                  <a:txBody>
                    <a:bodyPr/>
                    <a:lstStyle/>
                    <a:p>
                      <a:pPr algn="ctr" fontAlgn="b"/>
                      <a:r>
                        <a:rPr lang="en-US" sz="1200" u="none" strike="noStrike">
                          <a:effectLst/>
                        </a:rPr>
                        <a:t>10</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2013-02-06 02:52</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a:effectLst/>
                        </a:rPr>
                        <a:t>35</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bg-BG" sz="1200" u="none" strike="noStrike">
                          <a:effectLst/>
                        </a:rPr>
                        <a:t>-30</a:t>
                      </a:r>
                      <a:endParaRPr lang="bg-BG"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dirty="0">
                          <a:effectLst/>
                        </a:rPr>
                        <a:t>27</a:t>
                      </a:r>
                      <a:endParaRPr lang="is-IS" sz="1200" b="0" i="0" u="none" strike="noStrike" dirty="0">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1430</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extLst>
                  <a:ext uri="{0D108BD9-81ED-4DB2-BD59-A6C34878D82A}">
                    <a16:rowId xmlns:a16="http://schemas.microsoft.com/office/drawing/2014/main" val="10010"/>
                  </a:ext>
                </a:extLst>
              </a:tr>
              <a:tr h="177950">
                <a:tc>
                  <a:txBody>
                    <a:bodyPr/>
                    <a:lstStyle/>
                    <a:p>
                      <a:pPr algn="ctr" fontAlgn="b"/>
                      <a:r>
                        <a:rPr lang="cs-CZ" sz="1200" u="none" strike="noStrike">
                          <a:effectLst/>
                        </a:rPr>
                        <a:t>11</a:t>
                      </a:r>
                      <a:endParaRPr lang="cs-CZ"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2013-02-06 02:44</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ru-RU" sz="1200" u="none" strike="noStrike">
                          <a:effectLst/>
                        </a:rPr>
                        <a:t>34</a:t>
                      </a:r>
                      <a:endParaRPr lang="ru-RU"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-25</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dirty="0">
                          <a:effectLst/>
                        </a:rPr>
                        <a:t>30</a:t>
                      </a:r>
                      <a:endParaRPr lang="en-US" sz="1200" b="0" i="0" u="none" strike="noStrike" dirty="0">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a:effectLst/>
                        </a:rPr>
                        <a:t>1470</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extLst>
                  <a:ext uri="{0D108BD9-81ED-4DB2-BD59-A6C34878D82A}">
                    <a16:rowId xmlns:a16="http://schemas.microsoft.com/office/drawing/2014/main" val="10011"/>
                  </a:ext>
                </a:extLst>
              </a:tr>
              <a:tr h="177950">
                <a:tc>
                  <a:txBody>
                    <a:bodyPr/>
                    <a:lstStyle/>
                    <a:p>
                      <a:pPr algn="ctr" fontAlgn="b"/>
                      <a:r>
                        <a:rPr lang="is-IS" sz="1200" u="none" strike="noStrike">
                          <a:effectLst/>
                        </a:rPr>
                        <a:t>12</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2013-02-06 02:54</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a:effectLst/>
                        </a:rPr>
                        <a:t>40</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-28</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a:effectLst/>
                        </a:rPr>
                        <a:t>30</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dirty="0">
                          <a:effectLst/>
                        </a:rPr>
                        <a:t>1441</a:t>
                      </a:r>
                      <a:endParaRPr lang="en-US" sz="1200" b="0" i="0" u="none" strike="noStrike" dirty="0">
                        <a:solidFill>
                          <a:srgbClr val="000000"/>
                        </a:solidFill>
                        <a:effectLst/>
                        <a:latin typeface="Calibri" charset="0"/>
                      </a:endParaRPr>
                    </a:p>
                  </a:txBody>
                  <a:tcPr marL="12700" marR="12700" marT="12700" marB="0" anchor="ctr">
                    <a:solidFill>
                      <a:schemeClr val="accent1">
                        <a:tint val="20000"/>
                        <a:alpha val="0"/>
                      </a:schemeClr>
                    </a:solidFill>
                  </a:tcPr>
                </a:tc>
                <a:extLst>
                  <a:ext uri="{0D108BD9-81ED-4DB2-BD59-A6C34878D82A}">
                    <a16:rowId xmlns:a16="http://schemas.microsoft.com/office/drawing/2014/main" val="10012"/>
                  </a:ext>
                </a:extLst>
              </a:tr>
              <a:tr h="177950">
                <a:tc>
                  <a:txBody>
                    <a:bodyPr/>
                    <a:lstStyle/>
                    <a:p>
                      <a:pPr algn="ctr" fontAlgn="b"/>
                      <a:r>
                        <a:rPr lang="en-US" sz="1200" u="none" strike="noStrike">
                          <a:effectLst/>
                        </a:rPr>
                        <a:t>*</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2013-02-06 02:41</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a:effectLst/>
                        </a:rPr>
                        <a:t>30</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is-IS" sz="1200" u="none" strike="noStrike">
                          <a:effectLst/>
                        </a:rPr>
                        <a:t>-26</a:t>
                      </a:r>
                      <a:endParaRPr lang="is-I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a:effectLst/>
                        </a:rPr>
                        <a:t>30</a:t>
                      </a:r>
                      <a:endParaRPr lang="en-US" sz="1200" b="0" i="0" u="none" strike="noStrike">
                        <a:solidFill>
                          <a:srgbClr val="000000"/>
                        </a:solidFill>
                        <a:effectLst/>
                        <a:latin typeface="Calibri" charset="0"/>
                      </a:endParaRPr>
                    </a:p>
                  </a:txBody>
                  <a:tcPr marL="12700" marR="12700" marT="12700" marB="0" anchor="ctr">
                    <a:solidFill>
                      <a:schemeClr val="accent1">
                        <a:tint val="20000"/>
                        <a:alpha val="0"/>
                      </a:schemeClr>
                    </a:solidFill>
                  </a:tcPr>
                </a:tc>
                <a:tc>
                  <a:txBody>
                    <a:bodyPr/>
                    <a:lstStyle/>
                    <a:p>
                      <a:pPr algn="ctr" fontAlgn="b"/>
                      <a:r>
                        <a:rPr lang="en-US" sz="1200" u="none" strike="noStrike" dirty="0">
                          <a:effectLst/>
                        </a:rPr>
                        <a:t>1460</a:t>
                      </a:r>
                      <a:endParaRPr lang="en-US" sz="1200" b="0" i="0" u="none" strike="noStrike" dirty="0">
                        <a:solidFill>
                          <a:srgbClr val="000000"/>
                        </a:solidFill>
                        <a:effectLst/>
                        <a:latin typeface="Calibri" charset="0"/>
                      </a:endParaRPr>
                    </a:p>
                  </a:txBody>
                  <a:tcPr marL="12700" marR="12700" marT="12700" marB="0" anchor="ctr">
                    <a:solidFill>
                      <a:schemeClr val="accent1">
                        <a:tint val="20000"/>
                        <a:alpha val="0"/>
                      </a:schemeClr>
                    </a:solidFill>
                  </a:tcPr>
                </a:tc>
                <a:extLst>
                  <a:ext uri="{0D108BD9-81ED-4DB2-BD59-A6C34878D82A}">
                    <a16:rowId xmlns:a16="http://schemas.microsoft.com/office/drawing/2014/main" val="10013"/>
                  </a:ext>
                </a:extLst>
              </a:tr>
            </a:tbl>
          </a:graphicData>
        </a:graphic>
      </p:graphicFrame>
      <p:sp>
        <p:nvSpPr>
          <p:cNvPr id="8" name="TextBox 7"/>
          <p:cNvSpPr txBox="1"/>
          <p:nvPr/>
        </p:nvSpPr>
        <p:spPr>
          <a:xfrm>
            <a:off x="371061" y="3891910"/>
            <a:ext cx="3352800" cy="1938992"/>
          </a:xfrm>
          <a:prstGeom prst="rect">
            <a:avLst/>
          </a:prstGeom>
          <a:noFill/>
        </p:spPr>
        <p:txBody>
          <a:bodyPr wrap="square" rtlCol="0">
            <a:spAutoFit/>
          </a:bodyPr>
          <a:lstStyle/>
          <a:p>
            <a:pPr marL="285750" indent="-285750">
              <a:buFont typeface="Arial" charset="0"/>
              <a:buChar char="•"/>
            </a:pPr>
            <a:r>
              <a:rPr lang="en-US" sz="2000" dirty="0">
                <a:latin typeface="Futura Medium" charset="0"/>
                <a:ea typeface="Futura Medium" charset="0"/>
                <a:cs typeface="Futura Medium" charset="0"/>
              </a:rPr>
              <a:t>Each DBEM input parameter can be defined as list of parameters (</a:t>
            </a:r>
            <a:r>
              <a:rPr lang="en-US" sz="2000" dirty="0" err="1">
                <a:latin typeface="Futura Medium" charset="0"/>
                <a:ea typeface="Futura Medium" charset="0"/>
                <a:cs typeface="Futura Medium" charset="0"/>
              </a:rPr>
              <a:t>eg</a:t>
            </a:r>
            <a:r>
              <a:rPr lang="en-US" sz="2000" dirty="0">
                <a:latin typeface="Futura Medium" charset="0"/>
                <a:ea typeface="Futura Medium" charset="0"/>
                <a:cs typeface="Futura Medium" charset="0"/>
              </a:rPr>
              <a:t>. multiple observations of the same event)</a:t>
            </a:r>
          </a:p>
        </p:txBody>
      </p:sp>
      <p:sp>
        <p:nvSpPr>
          <p:cNvPr id="9" name="TextBox 8"/>
          <p:cNvSpPr txBox="1"/>
          <p:nvPr/>
        </p:nvSpPr>
        <p:spPr>
          <a:xfrm>
            <a:off x="3723861" y="3027854"/>
            <a:ext cx="5327377" cy="338554"/>
          </a:xfrm>
          <a:prstGeom prst="rect">
            <a:avLst/>
          </a:prstGeom>
          <a:noFill/>
        </p:spPr>
        <p:txBody>
          <a:bodyPr wrap="square" rtlCol="0">
            <a:spAutoFit/>
          </a:bodyPr>
          <a:lstStyle/>
          <a:p>
            <a:r>
              <a:rPr lang="en-US" sz="1600" dirty="0">
                <a:latin typeface="Futura Medium" charset="0"/>
                <a:ea typeface="Futura Medium" charset="0"/>
                <a:cs typeface="Futura Medium" charset="0"/>
              </a:rPr>
              <a:t>Example for input </a:t>
            </a:r>
            <a:r>
              <a:rPr lang="en-US" sz="1600">
                <a:latin typeface="Futura Medium" charset="0"/>
                <a:ea typeface="Futura Medium" charset="0"/>
                <a:cs typeface="Futura Medium" charset="0"/>
              </a:rPr>
              <a:t>parameters for CME on 6 Feb 2013</a:t>
            </a:r>
          </a:p>
        </p:txBody>
      </p:sp>
    </p:spTree>
    <p:extLst>
      <p:ext uri="{BB962C8B-B14F-4D97-AF65-F5344CB8AC3E}">
        <p14:creationId xmlns:p14="http://schemas.microsoft.com/office/powerpoint/2010/main" val="3172637608"/>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C00E6B-F191-1349-8365-D991BCBC7DD0}"/>
              </a:ext>
            </a:extLst>
          </p:cNvPr>
          <p:cNvSpPr txBox="1"/>
          <p:nvPr/>
        </p:nvSpPr>
        <p:spPr>
          <a:xfrm>
            <a:off x="1552581" y="805075"/>
            <a:ext cx="877163" cy="369332"/>
          </a:xfrm>
          <a:prstGeom prst="rect">
            <a:avLst/>
          </a:prstGeom>
          <a:noFill/>
        </p:spPr>
        <p:txBody>
          <a:bodyPr wrap="none" rtlCol="0">
            <a:spAutoFit/>
          </a:bodyPr>
          <a:lstStyle/>
          <a:p>
            <a:r>
              <a:rPr lang="en-US" b="1" dirty="0">
                <a:solidFill>
                  <a:srgbClr val="0070C0"/>
                </a:solidFill>
                <a:latin typeface="Helvetica" pitchFamily="2" charset="0"/>
                <a:ea typeface="Arial" charset="0"/>
                <a:cs typeface="Arial" charset="0"/>
              </a:rPr>
              <a:t>INPUT</a:t>
            </a:r>
          </a:p>
        </p:txBody>
      </p:sp>
      <p:sp>
        <p:nvSpPr>
          <p:cNvPr id="7" name="TextBox 6">
            <a:extLst>
              <a:ext uri="{FF2B5EF4-FFF2-40B4-BE49-F238E27FC236}">
                <a16:creationId xmlns:a16="http://schemas.microsoft.com/office/drawing/2014/main" id="{FA169A56-AAE6-6648-B600-3C6F988559BB}"/>
              </a:ext>
            </a:extLst>
          </p:cNvPr>
          <p:cNvSpPr txBox="1"/>
          <p:nvPr/>
        </p:nvSpPr>
        <p:spPr>
          <a:xfrm>
            <a:off x="1786443" y="2654896"/>
            <a:ext cx="1978972" cy="954107"/>
          </a:xfrm>
          <a:prstGeom prst="rect">
            <a:avLst/>
          </a:prstGeom>
          <a:noFill/>
        </p:spPr>
        <p:txBody>
          <a:bodyPr wrap="square" rtlCol="0">
            <a:spAutoFit/>
          </a:bodyPr>
          <a:lstStyle/>
          <a:p>
            <a:pPr algn="ctr"/>
            <a:r>
              <a:rPr lang="en-US" sz="1400" dirty="0">
                <a:latin typeface="Helvetica" pitchFamily="2" charset="0"/>
                <a:ea typeface="Arial" charset="0"/>
                <a:cs typeface="Arial" charset="0"/>
              </a:rPr>
              <a:t>Synthetic values for:</a:t>
            </a:r>
          </a:p>
          <a:p>
            <a:pPr algn="ctr"/>
            <a:r>
              <a:rPr lang="en-US" sz="1400" dirty="0">
                <a:latin typeface="Helvetica" pitchFamily="2" charset="0"/>
                <a:ea typeface="Arial" charset="0"/>
                <a:cs typeface="Arial" charset="0"/>
              </a:rPr>
              <a:t>w</a:t>
            </a:r>
            <a:r>
              <a:rPr lang="en-US" sz="1400" baseline="-25000" dirty="0">
                <a:latin typeface="Helvetica" pitchFamily="2" charset="0"/>
                <a:ea typeface="Arial" charset="0"/>
                <a:cs typeface="Arial" charset="0"/>
              </a:rPr>
              <a:t>1</a:t>
            </a:r>
            <a:r>
              <a:rPr lang="en-US" sz="1400" dirty="0">
                <a:latin typeface="Helvetica" pitchFamily="2" charset="0"/>
                <a:ea typeface="Arial" charset="0"/>
                <a:cs typeface="Arial" charset="0"/>
              </a:rPr>
              <a:t>, ɣ</a:t>
            </a:r>
            <a:r>
              <a:rPr lang="en-US" sz="1400" baseline="-25000" dirty="0">
                <a:latin typeface="Helvetica" pitchFamily="2" charset="0"/>
                <a:ea typeface="Arial" charset="0"/>
                <a:cs typeface="Arial" charset="0"/>
              </a:rPr>
              <a:t>2</a:t>
            </a:r>
            <a:r>
              <a:rPr lang="en-US" sz="1400" dirty="0">
                <a:latin typeface="Helvetica" pitchFamily="2" charset="0"/>
                <a:ea typeface="Arial" charset="0"/>
                <a:cs typeface="Arial" charset="0"/>
              </a:rPr>
              <a:t>  /  w</a:t>
            </a:r>
            <a:r>
              <a:rPr lang="en-US" sz="1400" baseline="-25000" dirty="0">
                <a:latin typeface="Helvetica" pitchFamily="2" charset="0"/>
                <a:ea typeface="Arial" charset="0"/>
                <a:cs typeface="Arial" charset="0"/>
              </a:rPr>
              <a:t>2</a:t>
            </a:r>
            <a:r>
              <a:rPr lang="en-US" sz="1400" dirty="0">
                <a:latin typeface="Helvetica" pitchFamily="2" charset="0"/>
                <a:ea typeface="Arial" charset="0"/>
                <a:cs typeface="Arial" charset="0"/>
              </a:rPr>
              <a:t>, ɣ</a:t>
            </a:r>
            <a:r>
              <a:rPr lang="en-US" sz="1400" baseline="-25000" dirty="0">
                <a:latin typeface="Helvetica" pitchFamily="2" charset="0"/>
                <a:ea typeface="Arial" charset="0"/>
                <a:cs typeface="Arial" charset="0"/>
              </a:rPr>
              <a:t>2</a:t>
            </a:r>
          </a:p>
          <a:p>
            <a:pPr algn="ctr"/>
            <a:r>
              <a:rPr lang="en-US" sz="1400" dirty="0">
                <a:latin typeface="Helvetica" pitchFamily="2" charset="0"/>
                <a:ea typeface="Arial" charset="0"/>
                <a:cs typeface="Arial" charset="0"/>
              </a:rPr>
              <a:t>...</a:t>
            </a:r>
          </a:p>
          <a:p>
            <a:pPr algn="ctr"/>
            <a:r>
              <a:rPr lang="en-US" sz="1400" dirty="0" err="1">
                <a:latin typeface="Helvetica" pitchFamily="2" charset="0"/>
                <a:ea typeface="Arial" charset="0"/>
                <a:cs typeface="Arial" charset="0"/>
              </a:rPr>
              <a:t>w</a:t>
            </a:r>
            <a:r>
              <a:rPr lang="en-US" sz="1400" baseline="-25000" dirty="0" err="1">
                <a:latin typeface="Helvetica" pitchFamily="2" charset="0"/>
                <a:ea typeface="Arial" charset="0"/>
                <a:cs typeface="Arial" charset="0"/>
              </a:rPr>
              <a:t>m</a:t>
            </a:r>
            <a:r>
              <a:rPr lang="en-US" sz="1400" dirty="0">
                <a:latin typeface="Helvetica" pitchFamily="2" charset="0"/>
                <a:ea typeface="Arial" charset="0"/>
                <a:cs typeface="Arial" charset="0"/>
              </a:rPr>
              <a:t>, </a:t>
            </a:r>
            <a:r>
              <a:rPr lang="en-US" sz="1400" dirty="0" err="1">
                <a:latin typeface="Helvetica" pitchFamily="2" charset="0"/>
                <a:ea typeface="Arial" charset="0"/>
                <a:cs typeface="Arial" charset="0"/>
              </a:rPr>
              <a:t>ɣ</a:t>
            </a:r>
            <a:r>
              <a:rPr lang="en-US" sz="1400" baseline="-25000" dirty="0" err="1">
                <a:latin typeface="Helvetica" pitchFamily="2" charset="0"/>
                <a:ea typeface="Arial" charset="0"/>
                <a:cs typeface="Arial" charset="0"/>
              </a:rPr>
              <a:t>m</a:t>
            </a:r>
            <a:endParaRPr lang="en-US" sz="1400" baseline="-25000" dirty="0">
              <a:latin typeface="Helvetica" pitchFamily="2" charset="0"/>
              <a:ea typeface="Arial" charset="0"/>
              <a:cs typeface="Arial" charset="0"/>
            </a:endParaRPr>
          </a:p>
        </p:txBody>
      </p:sp>
      <p:sp>
        <p:nvSpPr>
          <p:cNvPr id="9" name="Left Brace 8">
            <a:extLst>
              <a:ext uri="{FF2B5EF4-FFF2-40B4-BE49-F238E27FC236}">
                <a16:creationId xmlns:a16="http://schemas.microsoft.com/office/drawing/2014/main" id="{F16B5423-A2F9-A34F-B2D8-193D362D6409}"/>
              </a:ext>
            </a:extLst>
          </p:cNvPr>
          <p:cNvSpPr/>
          <p:nvPr/>
        </p:nvSpPr>
        <p:spPr>
          <a:xfrm rot="5400000" flipH="1">
            <a:off x="1907276" y="1958701"/>
            <a:ext cx="167774" cy="3659083"/>
          </a:xfrm>
          <a:prstGeom prst="lef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C000"/>
              </a:solidFill>
            </a:endParaRPr>
          </a:p>
        </p:txBody>
      </p:sp>
      <p:sp>
        <p:nvSpPr>
          <p:cNvPr id="10" name="TextBox 9">
            <a:extLst>
              <a:ext uri="{FF2B5EF4-FFF2-40B4-BE49-F238E27FC236}">
                <a16:creationId xmlns:a16="http://schemas.microsoft.com/office/drawing/2014/main" id="{EB86F913-E480-B84E-A22D-3319EB360B92}"/>
              </a:ext>
            </a:extLst>
          </p:cNvPr>
          <p:cNvSpPr txBox="1"/>
          <p:nvPr/>
        </p:nvSpPr>
        <p:spPr>
          <a:xfrm>
            <a:off x="5690957" y="1745414"/>
            <a:ext cx="1928798" cy="369332"/>
          </a:xfrm>
          <a:prstGeom prst="rect">
            <a:avLst/>
          </a:prstGeom>
          <a:noFill/>
        </p:spPr>
        <p:txBody>
          <a:bodyPr wrap="none" rtlCol="0">
            <a:spAutoFit/>
          </a:bodyPr>
          <a:lstStyle/>
          <a:p>
            <a:pPr algn="ctr"/>
            <a:r>
              <a:rPr lang="en-US" b="1" dirty="0">
                <a:solidFill>
                  <a:srgbClr val="C00000"/>
                </a:solidFill>
                <a:latin typeface="Helvetica" pitchFamily="2" charset="0"/>
                <a:ea typeface="Arial" charset="0"/>
                <a:cs typeface="Arial" charset="0"/>
              </a:rPr>
              <a:t>DBEM OUTPUT</a:t>
            </a:r>
          </a:p>
        </p:txBody>
      </p:sp>
      <p:sp>
        <p:nvSpPr>
          <p:cNvPr id="11" name="TextBox 10">
            <a:extLst>
              <a:ext uri="{FF2B5EF4-FFF2-40B4-BE49-F238E27FC236}">
                <a16:creationId xmlns:a16="http://schemas.microsoft.com/office/drawing/2014/main" id="{BDEF7A8F-B3A7-7D48-BAB6-20445DFAAEC9}"/>
              </a:ext>
            </a:extLst>
          </p:cNvPr>
          <p:cNvSpPr txBox="1"/>
          <p:nvPr/>
        </p:nvSpPr>
        <p:spPr>
          <a:xfrm>
            <a:off x="3997291" y="1116597"/>
            <a:ext cx="4868645" cy="584775"/>
          </a:xfrm>
          <a:prstGeom prst="rect">
            <a:avLst/>
          </a:prstGeom>
          <a:noFill/>
        </p:spPr>
        <p:txBody>
          <a:bodyPr wrap="square" rtlCol="0">
            <a:spAutoFit/>
          </a:bodyPr>
          <a:lstStyle/>
          <a:p>
            <a:r>
              <a:rPr lang="en-US" sz="1600" dirty="0">
                <a:latin typeface="Helvetica" pitchFamily="2" charset="0"/>
                <a:ea typeface="Arial" charset="0"/>
                <a:cs typeface="Arial" charset="0"/>
              </a:rPr>
              <a:t>Ensemble modeling applied to Drag-based Model (DBM, </a:t>
            </a:r>
            <a:r>
              <a:rPr lang="en-US" sz="1600" i="1" dirty="0" err="1">
                <a:latin typeface="Helvetica" pitchFamily="2" charset="0"/>
                <a:ea typeface="Arial" charset="0"/>
                <a:cs typeface="Arial" charset="0"/>
              </a:rPr>
              <a:t>Vršnak</a:t>
            </a:r>
            <a:r>
              <a:rPr lang="en-US" sz="1600" i="1" dirty="0">
                <a:latin typeface="Helvetica" pitchFamily="2" charset="0"/>
                <a:ea typeface="Arial" charset="0"/>
                <a:cs typeface="Arial" charset="0"/>
              </a:rPr>
              <a:t> et al., 2013, </a:t>
            </a:r>
            <a:r>
              <a:rPr lang="en-US" sz="1600" i="1" dirty="0" err="1">
                <a:latin typeface="Helvetica" pitchFamily="2" charset="0"/>
                <a:ea typeface="Arial" charset="0"/>
                <a:cs typeface="Arial" charset="0"/>
              </a:rPr>
              <a:t>SolPhys</a:t>
            </a:r>
            <a:r>
              <a:rPr lang="en-US" sz="1600" dirty="0">
                <a:latin typeface="Helvetica" pitchFamily="2" charset="0"/>
                <a:ea typeface="Arial" charset="0"/>
                <a:cs typeface="Arial" charset="0"/>
              </a:rPr>
              <a:t>)</a:t>
            </a:r>
          </a:p>
        </p:txBody>
      </p:sp>
      <p:sp>
        <p:nvSpPr>
          <p:cNvPr id="12" name="TextBox 11">
            <a:extLst>
              <a:ext uri="{FF2B5EF4-FFF2-40B4-BE49-F238E27FC236}">
                <a16:creationId xmlns:a16="http://schemas.microsoft.com/office/drawing/2014/main" id="{30773628-14E6-8D4A-A9B3-81DF8BC98BC0}"/>
              </a:ext>
            </a:extLst>
          </p:cNvPr>
          <p:cNvSpPr txBox="1"/>
          <p:nvPr/>
        </p:nvSpPr>
        <p:spPr>
          <a:xfrm>
            <a:off x="192654" y="1323062"/>
            <a:ext cx="1615624" cy="1384995"/>
          </a:xfrm>
          <a:prstGeom prst="rect">
            <a:avLst/>
          </a:prstGeom>
          <a:noFill/>
        </p:spPr>
        <p:txBody>
          <a:bodyPr wrap="square" rtlCol="0">
            <a:spAutoFit/>
          </a:bodyPr>
          <a:lstStyle/>
          <a:p>
            <a:pPr algn="ctr"/>
            <a:r>
              <a:rPr lang="en-US" sz="1400" dirty="0">
                <a:latin typeface="Helvetica" pitchFamily="2" charset="0"/>
                <a:ea typeface="Arial" charset="0"/>
                <a:cs typeface="Arial" charset="0"/>
              </a:rPr>
              <a:t>Ensemble of CME measurements:</a:t>
            </a:r>
          </a:p>
          <a:p>
            <a:pPr algn="ctr"/>
            <a:r>
              <a:rPr lang="en-US" sz="1400" dirty="0">
                <a:latin typeface="Helvetica" pitchFamily="2" charset="0"/>
                <a:ea typeface="Arial" charset="0"/>
                <a:cs typeface="Arial" charset="0"/>
              </a:rPr>
              <a:t>T</a:t>
            </a:r>
            <a:r>
              <a:rPr lang="en-US" sz="1400" baseline="-25000" dirty="0">
                <a:latin typeface="Helvetica" pitchFamily="2" charset="0"/>
                <a:ea typeface="Arial" charset="0"/>
                <a:cs typeface="Arial" charset="0"/>
              </a:rPr>
              <a:t>1</a:t>
            </a:r>
            <a:r>
              <a:rPr lang="en-US" sz="1400" dirty="0">
                <a:latin typeface="Helvetica" pitchFamily="2" charset="0"/>
                <a:ea typeface="Arial" charset="0"/>
                <a:cs typeface="Arial" charset="0"/>
              </a:rPr>
              <a:t>, v</a:t>
            </a:r>
            <a:r>
              <a:rPr lang="en-US" sz="1400" baseline="-25000" dirty="0">
                <a:latin typeface="Helvetica" pitchFamily="2" charset="0"/>
                <a:ea typeface="Arial" charset="0"/>
                <a:cs typeface="Arial" charset="0"/>
              </a:rPr>
              <a:t>1</a:t>
            </a:r>
            <a:r>
              <a:rPr lang="en-US" sz="1400" dirty="0">
                <a:latin typeface="Helvetica" pitchFamily="2" charset="0"/>
                <a:ea typeface="Arial" charset="0"/>
                <a:cs typeface="Arial" charset="0"/>
              </a:rPr>
              <a:t>, φ</a:t>
            </a:r>
            <a:r>
              <a:rPr lang="en-US" sz="1400" baseline="-25000" dirty="0">
                <a:latin typeface="Helvetica" pitchFamily="2" charset="0"/>
                <a:ea typeface="Arial" charset="0"/>
                <a:cs typeface="Arial" charset="0"/>
              </a:rPr>
              <a:t>1</a:t>
            </a:r>
            <a:r>
              <a:rPr lang="en-US" sz="1400" dirty="0">
                <a:latin typeface="Helvetica" pitchFamily="2" charset="0"/>
                <a:ea typeface="Arial" charset="0"/>
                <a:cs typeface="Arial" charset="0"/>
              </a:rPr>
              <a:t>, λ</a:t>
            </a:r>
            <a:r>
              <a:rPr lang="en-US" sz="1400" baseline="-25000" dirty="0">
                <a:latin typeface="Helvetica" pitchFamily="2" charset="0"/>
                <a:ea typeface="Arial" charset="0"/>
                <a:cs typeface="Arial" charset="0"/>
              </a:rPr>
              <a:t>1</a:t>
            </a:r>
          </a:p>
          <a:p>
            <a:pPr algn="ctr"/>
            <a:r>
              <a:rPr lang="en-US" sz="1400" dirty="0">
                <a:latin typeface="Helvetica" pitchFamily="2" charset="0"/>
                <a:ea typeface="Arial" charset="0"/>
                <a:cs typeface="Arial" charset="0"/>
              </a:rPr>
              <a:t>T</a:t>
            </a:r>
            <a:r>
              <a:rPr lang="en-US" sz="1400" baseline="-25000" dirty="0">
                <a:latin typeface="Helvetica" pitchFamily="2" charset="0"/>
                <a:ea typeface="Arial" charset="0"/>
                <a:cs typeface="Arial" charset="0"/>
              </a:rPr>
              <a:t>2</a:t>
            </a:r>
            <a:r>
              <a:rPr lang="en-US" sz="1400" dirty="0">
                <a:latin typeface="Helvetica" pitchFamily="2" charset="0"/>
                <a:ea typeface="Arial" charset="0"/>
                <a:cs typeface="Arial" charset="0"/>
              </a:rPr>
              <a:t>, v</a:t>
            </a:r>
            <a:r>
              <a:rPr lang="en-US" sz="1400" baseline="-25000" dirty="0">
                <a:latin typeface="Helvetica" pitchFamily="2" charset="0"/>
                <a:ea typeface="Arial" charset="0"/>
                <a:cs typeface="Arial" charset="0"/>
              </a:rPr>
              <a:t>2</a:t>
            </a:r>
            <a:r>
              <a:rPr lang="en-US" sz="1400" dirty="0">
                <a:latin typeface="Helvetica" pitchFamily="2" charset="0"/>
                <a:ea typeface="Arial" charset="0"/>
                <a:cs typeface="Arial" charset="0"/>
              </a:rPr>
              <a:t>, φ</a:t>
            </a:r>
            <a:r>
              <a:rPr lang="en-US" sz="1400" baseline="-25000" dirty="0">
                <a:latin typeface="Helvetica" pitchFamily="2" charset="0"/>
                <a:ea typeface="Arial" charset="0"/>
                <a:cs typeface="Arial" charset="0"/>
              </a:rPr>
              <a:t>2</a:t>
            </a:r>
            <a:r>
              <a:rPr lang="en-US" sz="1400" dirty="0">
                <a:latin typeface="Helvetica" pitchFamily="2" charset="0"/>
                <a:ea typeface="Arial" charset="0"/>
                <a:cs typeface="Arial" charset="0"/>
              </a:rPr>
              <a:t>, λ</a:t>
            </a:r>
            <a:r>
              <a:rPr lang="en-US" sz="1400" baseline="-25000" dirty="0">
                <a:latin typeface="Helvetica" pitchFamily="2" charset="0"/>
                <a:ea typeface="Arial" charset="0"/>
                <a:cs typeface="Arial" charset="0"/>
              </a:rPr>
              <a:t>2</a:t>
            </a:r>
          </a:p>
          <a:p>
            <a:pPr algn="ctr"/>
            <a:r>
              <a:rPr lang="en-US" sz="1400" dirty="0">
                <a:latin typeface="Helvetica" pitchFamily="2" charset="0"/>
                <a:ea typeface="Arial" charset="0"/>
                <a:cs typeface="Arial" charset="0"/>
              </a:rPr>
              <a:t>…</a:t>
            </a:r>
          </a:p>
          <a:p>
            <a:pPr algn="ctr"/>
            <a:r>
              <a:rPr lang="en-US" sz="1400" dirty="0" err="1">
                <a:latin typeface="Helvetica" pitchFamily="2" charset="0"/>
                <a:ea typeface="Arial" charset="0"/>
                <a:cs typeface="Arial" charset="0"/>
              </a:rPr>
              <a:t>T</a:t>
            </a:r>
            <a:r>
              <a:rPr lang="en-US" sz="1400" baseline="-25000" dirty="0" err="1">
                <a:latin typeface="Helvetica" pitchFamily="2" charset="0"/>
                <a:ea typeface="Arial" charset="0"/>
                <a:cs typeface="Arial" charset="0"/>
              </a:rPr>
              <a:t>n</a:t>
            </a:r>
            <a:r>
              <a:rPr lang="en-US" sz="1400" dirty="0">
                <a:latin typeface="Helvetica" pitchFamily="2" charset="0"/>
                <a:ea typeface="Arial" charset="0"/>
                <a:cs typeface="Arial" charset="0"/>
              </a:rPr>
              <a:t>, </a:t>
            </a:r>
            <a:r>
              <a:rPr lang="en-US" sz="1400" dirty="0" err="1">
                <a:latin typeface="Helvetica" pitchFamily="2" charset="0"/>
                <a:ea typeface="Arial" charset="0"/>
                <a:cs typeface="Arial" charset="0"/>
              </a:rPr>
              <a:t>v</a:t>
            </a:r>
            <a:r>
              <a:rPr lang="en-US" sz="1400" baseline="-25000" dirty="0" err="1">
                <a:latin typeface="Helvetica" pitchFamily="2" charset="0"/>
                <a:ea typeface="Arial" charset="0"/>
                <a:cs typeface="Arial" charset="0"/>
              </a:rPr>
              <a:t>n</a:t>
            </a:r>
            <a:r>
              <a:rPr lang="en-US" sz="1400" dirty="0">
                <a:latin typeface="Helvetica" pitchFamily="2" charset="0"/>
                <a:ea typeface="Arial" charset="0"/>
                <a:cs typeface="Arial" charset="0"/>
              </a:rPr>
              <a:t>, </a:t>
            </a:r>
            <a:r>
              <a:rPr lang="en-US" sz="1400" dirty="0" err="1">
                <a:latin typeface="Helvetica" pitchFamily="2" charset="0"/>
                <a:ea typeface="Arial" charset="0"/>
                <a:cs typeface="Arial" charset="0"/>
              </a:rPr>
              <a:t>φ</a:t>
            </a:r>
            <a:r>
              <a:rPr lang="en-US" sz="1400" baseline="-25000" dirty="0" err="1">
                <a:latin typeface="Helvetica" pitchFamily="2" charset="0"/>
                <a:ea typeface="Arial" charset="0"/>
                <a:cs typeface="Arial" charset="0"/>
              </a:rPr>
              <a:t>n</a:t>
            </a:r>
            <a:r>
              <a:rPr lang="en-US" sz="1400" dirty="0">
                <a:latin typeface="Helvetica" pitchFamily="2" charset="0"/>
                <a:ea typeface="Arial" charset="0"/>
                <a:cs typeface="Arial" charset="0"/>
              </a:rPr>
              <a:t>, </a:t>
            </a:r>
            <a:r>
              <a:rPr lang="en-US" sz="1400" dirty="0" err="1">
                <a:latin typeface="Helvetica" pitchFamily="2" charset="0"/>
                <a:ea typeface="Arial" charset="0"/>
                <a:cs typeface="Arial" charset="0"/>
              </a:rPr>
              <a:t>λ</a:t>
            </a:r>
            <a:r>
              <a:rPr lang="en-US" sz="1400" baseline="-25000" dirty="0" err="1">
                <a:latin typeface="Helvetica" pitchFamily="2" charset="0"/>
                <a:ea typeface="Arial" charset="0"/>
                <a:cs typeface="Arial" charset="0"/>
              </a:rPr>
              <a:t>n</a:t>
            </a:r>
            <a:endParaRPr lang="en-US" sz="1400" baseline="-25000" dirty="0">
              <a:latin typeface="Helvetica" pitchFamily="2" charset="0"/>
              <a:ea typeface="Arial" charset="0"/>
              <a:cs typeface="Arial" charset="0"/>
            </a:endParaRPr>
          </a:p>
        </p:txBody>
      </p:sp>
      <p:pic>
        <p:nvPicPr>
          <p:cNvPr id="14" name="Picture 13">
            <a:extLst>
              <a:ext uri="{FF2B5EF4-FFF2-40B4-BE49-F238E27FC236}">
                <a16:creationId xmlns:a16="http://schemas.microsoft.com/office/drawing/2014/main" id="{37543A69-D4D1-D645-9DA4-83EDC52BE9CC}"/>
              </a:ext>
            </a:extLst>
          </p:cNvPr>
          <p:cNvPicPr>
            <a:picLocks noChangeAspect="1"/>
          </p:cNvPicPr>
          <p:nvPr/>
        </p:nvPicPr>
        <p:blipFill>
          <a:blip r:embed="rId3"/>
          <a:stretch>
            <a:fillRect/>
          </a:stretch>
        </p:blipFill>
        <p:spPr>
          <a:xfrm>
            <a:off x="1853663" y="1269099"/>
            <a:ext cx="1921656" cy="1395586"/>
          </a:xfrm>
          <a:prstGeom prst="rect">
            <a:avLst/>
          </a:prstGeom>
        </p:spPr>
      </p:pic>
      <p:sp>
        <p:nvSpPr>
          <p:cNvPr id="22" name="Rectangle 21">
            <a:extLst>
              <a:ext uri="{FF2B5EF4-FFF2-40B4-BE49-F238E27FC236}">
                <a16:creationId xmlns:a16="http://schemas.microsoft.com/office/drawing/2014/main" id="{AAEF90E4-72E4-B94A-8253-764C5F812AFD}"/>
              </a:ext>
            </a:extLst>
          </p:cNvPr>
          <p:cNvSpPr/>
          <p:nvPr/>
        </p:nvSpPr>
        <p:spPr>
          <a:xfrm>
            <a:off x="161622" y="1195215"/>
            <a:ext cx="3659083" cy="2434402"/>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endParaRPr>
          </a:p>
        </p:txBody>
      </p:sp>
      <p:sp>
        <p:nvSpPr>
          <p:cNvPr id="28" name="TextBox 27">
            <a:extLst>
              <a:ext uri="{FF2B5EF4-FFF2-40B4-BE49-F238E27FC236}">
                <a16:creationId xmlns:a16="http://schemas.microsoft.com/office/drawing/2014/main" id="{B00CD53A-DFF8-084E-A077-F413A4D6E62D}"/>
              </a:ext>
            </a:extLst>
          </p:cNvPr>
          <p:cNvSpPr txBox="1"/>
          <p:nvPr/>
        </p:nvSpPr>
        <p:spPr>
          <a:xfrm>
            <a:off x="205226" y="4178480"/>
            <a:ext cx="3520393" cy="523220"/>
          </a:xfrm>
          <a:prstGeom prst="rect">
            <a:avLst/>
          </a:prstGeom>
          <a:noFill/>
        </p:spPr>
        <p:txBody>
          <a:bodyPr wrap="square" rtlCol="0">
            <a:spAutoFit/>
          </a:bodyPr>
          <a:lstStyle/>
          <a:p>
            <a:pPr algn="ctr"/>
            <a:r>
              <a:rPr lang="en-US" sz="1400" dirty="0">
                <a:latin typeface="Helvetica" pitchFamily="2" charset="0"/>
                <a:ea typeface="Arial" charset="0"/>
                <a:cs typeface="Arial" charset="0"/>
              </a:rPr>
              <a:t>nm</a:t>
            </a:r>
            <a:r>
              <a:rPr lang="en-US" sz="1400" baseline="30000" dirty="0">
                <a:latin typeface="Helvetica" pitchFamily="2" charset="0"/>
                <a:ea typeface="Arial" charset="0"/>
                <a:cs typeface="Arial" charset="0"/>
              </a:rPr>
              <a:t>2</a:t>
            </a:r>
            <a:r>
              <a:rPr lang="en-US" sz="1400" dirty="0">
                <a:latin typeface="Helvetica" pitchFamily="2" charset="0"/>
                <a:ea typeface="Arial" charset="0"/>
                <a:cs typeface="Arial" charset="0"/>
              </a:rPr>
              <a:t> combinations (ensemble members)</a:t>
            </a:r>
          </a:p>
          <a:p>
            <a:pPr algn="ctr"/>
            <a:r>
              <a:rPr lang="en-US" sz="1400" dirty="0">
                <a:latin typeface="Helvetica" pitchFamily="2" charset="0"/>
                <a:ea typeface="Arial" charset="0"/>
                <a:cs typeface="Arial" charset="0"/>
              </a:rPr>
              <a:t>nm</a:t>
            </a:r>
            <a:r>
              <a:rPr lang="en-US" sz="1400" baseline="30000" dirty="0">
                <a:latin typeface="Helvetica" pitchFamily="2" charset="0"/>
                <a:ea typeface="Arial" charset="0"/>
                <a:cs typeface="Arial" charset="0"/>
              </a:rPr>
              <a:t>2</a:t>
            </a:r>
            <a:r>
              <a:rPr lang="en-US" sz="1400" dirty="0">
                <a:latin typeface="Helvetica" pitchFamily="2" charset="0"/>
                <a:ea typeface="Arial" charset="0"/>
                <a:cs typeface="Arial" charset="0"/>
              </a:rPr>
              <a:t> DBM runs</a:t>
            </a:r>
          </a:p>
        </p:txBody>
      </p:sp>
      <p:pic>
        <p:nvPicPr>
          <p:cNvPr id="30" name="Picture 29">
            <a:extLst>
              <a:ext uri="{FF2B5EF4-FFF2-40B4-BE49-F238E27FC236}">
                <a16:creationId xmlns:a16="http://schemas.microsoft.com/office/drawing/2014/main" id="{42615CAD-E2EE-A943-A288-B690C12F07C5}"/>
              </a:ext>
            </a:extLst>
          </p:cNvPr>
          <p:cNvPicPr>
            <a:picLocks noChangeAspect="1"/>
          </p:cNvPicPr>
          <p:nvPr/>
        </p:nvPicPr>
        <p:blipFill>
          <a:blip r:embed="rId4"/>
          <a:stretch>
            <a:fillRect/>
          </a:stretch>
        </p:blipFill>
        <p:spPr>
          <a:xfrm>
            <a:off x="205067" y="4728734"/>
            <a:ext cx="1846740" cy="1686742"/>
          </a:xfrm>
          <a:prstGeom prst="rect">
            <a:avLst/>
          </a:prstGeom>
        </p:spPr>
      </p:pic>
      <p:sp>
        <p:nvSpPr>
          <p:cNvPr id="32" name="TextBox 31">
            <a:extLst>
              <a:ext uri="{FF2B5EF4-FFF2-40B4-BE49-F238E27FC236}">
                <a16:creationId xmlns:a16="http://schemas.microsoft.com/office/drawing/2014/main" id="{30DD4F19-9BCC-F849-BFD5-76D70FFEDD76}"/>
              </a:ext>
            </a:extLst>
          </p:cNvPr>
          <p:cNvSpPr txBox="1"/>
          <p:nvPr/>
        </p:nvSpPr>
        <p:spPr>
          <a:xfrm>
            <a:off x="2138889" y="4804548"/>
            <a:ext cx="1586730" cy="1600438"/>
          </a:xfrm>
          <a:prstGeom prst="rect">
            <a:avLst/>
          </a:prstGeom>
          <a:noFill/>
        </p:spPr>
        <p:txBody>
          <a:bodyPr wrap="square" rtlCol="0">
            <a:spAutoFit/>
          </a:bodyPr>
          <a:lstStyle/>
          <a:p>
            <a:r>
              <a:rPr lang="en-US" sz="1400" dirty="0">
                <a:latin typeface="Helvetica" pitchFamily="2" charset="0"/>
                <a:ea typeface="Arial" charset="0"/>
                <a:cs typeface="Arial" charset="0"/>
              </a:rPr>
              <a:t>2D DBM (</a:t>
            </a:r>
            <a:r>
              <a:rPr lang="en-US" sz="1400" i="1" dirty="0" err="1">
                <a:latin typeface="Helvetica" pitchFamily="2" charset="0"/>
                <a:ea typeface="Arial" charset="0"/>
                <a:cs typeface="Arial" charset="0"/>
              </a:rPr>
              <a:t>Žic</a:t>
            </a:r>
            <a:r>
              <a:rPr lang="en-US" sz="1400" i="1" dirty="0">
                <a:latin typeface="Helvetica" pitchFamily="2" charset="0"/>
                <a:ea typeface="Arial" charset="0"/>
                <a:cs typeface="Arial" charset="0"/>
              </a:rPr>
              <a:t> et al., 2015, </a:t>
            </a:r>
            <a:r>
              <a:rPr lang="en-US" sz="1400" i="1" dirty="0" err="1">
                <a:latin typeface="Helvetica" pitchFamily="2" charset="0"/>
                <a:ea typeface="Arial" charset="0"/>
                <a:cs typeface="Arial" charset="0"/>
              </a:rPr>
              <a:t>ApJ</a:t>
            </a:r>
            <a:r>
              <a:rPr lang="en-US" sz="1400" dirty="0">
                <a:latin typeface="Helvetica" pitchFamily="2" charset="0"/>
                <a:ea typeface="Arial" charset="0"/>
                <a:cs typeface="Arial" charset="0"/>
              </a:rPr>
              <a:t>)</a:t>
            </a:r>
          </a:p>
          <a:p>
            <a:endParaRPr lang="en-US" sz="1400" dirty="0">
              <a:latin typeface="Helvetica" pitchFamily="2" charset="0"/>
              <a:ea typeface="Arial" charset="0"/>
              <a:cs typeface="Arial" charset="0"/>
            </a:endParaRPr>
          </a:p>
          <a:p>
            <a:pPr marL="285750" indent="-285750">
              <a:buFont typeface="Arial" panose="020B0604020202020204" pitchFamily="34" charset="0"/>
              <a:buChar char="•"/>
            </a:pPr>
            <a:r>
              <a:rPr lang="en-US" sz="1400" dirty="0">
                <a:latin typeface="Helvetica" pitchFamily="2" charset="0"/>
                <a:ea typeface="Arial" charset="0"/>
                <a:cs typeface="Arial" charset="0"/>
              </a:rPr>
              <a:t>hit or no hit</a:t>
            </a:r>
          </a:p>
          <a:p>
            <a:pPr marL="285750" indent="-285750">
              <a:buFont typeface="Arial" panose="020B0604020202020204" pitchFamily="34" charset="0"/>
              <a:buChar char="•"/>
            </a:pPr>
            <a:r>
              <a:rPr lang="en-US" sz="1400" dirty="0">
                <a:latin typeface="Helvetica" pitchFamily="2" charset="0"/>
                <a:ea typeface="Arial" charset="0"/>
                <a:cs typeface="Arial" charset="0"/>
              </a:rPr>
              <a:t>transit time</a:t>
            </a:r>
          </a:p>
          <a:p>
            <a:pPr marL="285750" indent="-285750">
              <a:buFont typeface="Arial" panose="020B0604020202020204" pitchFamily="34" charset="0"/>
              <a:buChar char="•"/>
            </a:pPr>
            <a:r>
              <a:rPr lang="en-US" sz="1400" dirty="0">
                <a:latin typeface="Helvetica" pitchFamily="2" charset="0"/>
                <a:ea typeface="Arial" charset="0"/>
                <a:cs typeface="Arial" charset="0"/>
              </a:rPr>
              <a:t>arrival time</a:t>
            </a:r>
          </a:p>
          <a:p>
            <a:pPr marL="285750" indent="-285750">
              <a:buFont typeface="Arial" panose="020B0604020202020204" pitchFamily="34" charset="0"/>
              <a:buChar char="•"/>
            </a:pPr>
            <a:r>
              <a:rPr lang="en-US" sz="1400" dirty="0">
                <a:latin typeface="Helvetica" pitchFamily="2" charset="0"/>
                <a:ea typeface="Arial" charset="0"/>
                <a:cs typeface="Arial" charset="0"/>
              </a:rPr>
              <a:t>arrival speed</a:t>
            </a:r>
          </a:p>
        </p:txBody>
      </p:sp>
      <p:sp>
        <p:nvSpPr>
          <p:cNvPr id="33" name="Left Brace 32">
            <a:extLst>
              <a:ext uri="{FF2B5EF4-FFF2-40B4-BE49-F238E27FC236}">
                <a16:creationId xmlns:a16="http://schemas.microsoft.com/office/drawing/2014/main" id="{0F7A87BD-231B-7645-BC5D-0E35F897B7AF}"/>
              </a:ext>
            </a:extLst>
          </p:cNvPr>
          <p:cNvSpPr/>
          <p:nvPr/>
        </p:nvSpPr>
        <p:spPr>
          <a:xfrm flipH="1">
            <a:off x="3852983" y="4093854"/>
            <a:ext cx="170791" cy="2418913"/>
          </a:xfrm>
          <a:prstGeom prst="leftBrace">
            <a:avLst>
              <a:gd name="adj1" fmla="val 8333"/>
              <a:gd name="adj2" fmla="val 50584"/>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6" name="Picture 35">
            <a:extLst>
              <a:ext uri="{FF2B5EF4-FFF2-40B4-BE49-F238E27FC236}">
                <a16:creationId xmlns:a16="http://schemas.microsoft.com/office/drawing/2014/main" id="{45BB8F52-D78B-184A-BE12-163739BDFE6E}"/>
              </a:ext>
            </a:extLst>
          </p:cNvPr>
          <p:cNvPicPr>
            <a:picLocks noChangeAspect="1"/>
          </p:cNvPicPr>
          <p:nvPr/>
        </p:nvPicPr>
        <p:blipFill>
          <a:blip r:embed="rId5"/>
          <a:stretch>
            <a:fillRect/>
          </a:stretch>
        </p:blipFill>
        <p:spPr>
          <a:xfrm>
            <a:off x="4127865" y="2132985"/>
            <a:ext cx="4868645" cy="4379782"/>
          </a:xfrm>
          <a:prstGeom prst="rect">
            <a:avLst/>
          </a:prstGeom>
        </p:spPr>
      </p:pic>
      <p:sp>
        <p:nvSpPr>
          <p:cNvPr id="38" name="TextBox 37">
            <a:extLst>
              <a:ext uri="{FF2B5EF4-FFF2-40B4-BE49-F238E27FC236}">
                <a16:creationId xmlns:a16="http://schemas.microsoft.com/office/drawing/2014/main" id="{56F032D8-78EE-2C40-BBC1-AACDFC50B34D}"/>
              </a:ext>
            </a:extLst>
          </p:cNvPr>
          <p:cNvSpPr txBox="1"/>
          <p:nvPr/>
        </p:nvSpPr>
        <p:spPr>
          <a:xfrm>
            <a:off x="468782" y="98260"/>
            <a:ext cx="8258655" cy="492443"/>
          </a:xfrm>
          <a:prstGeom prst="rect">
            <a:avLst/>
          </a:prstGeom>
          <a:noFill/>
        </p:spPr>
        <p:txBody>
          <a:bodyPr wrap="square" rtlCol="0">
            <a:spAutoFit/>
          </a:bodyPr>
          <a:lstStyle/>
          <a:p>
            <a:pPr algn="ctr"/>
            <a:r>
              <a:rPr lang="en-GB" sz="2600" b="1" dirty="0">
                <a:latin typeface="Helvetica" pitchFamily="2" charset="0"/>
              </a:rPr>
              <a:t>DBEM with ensemble and synthetic measurements</a:t>
            </a:r>
          </a:p>
        </p:txBody>
      </p:sp>
      <p:sp>
        <p:nvSpPr>
          <p:cNvPr id="39" name="TextBox 38">
            <a:extLst>
              <a:ext uri="{FF2B5EF4-FFF2-40B4-BE49-F238E27FC236}">
                <a16:creationId xmlns:a16="http://schemas.microsoft.com/office/drawing/2014/main" id="{971D5003-3C23-F94F-A02D-F36027153933}"/>
              </a:ext>
            </a:extLst>
          </p:cNvPr>
          <p:cNvSpPr txBox="1"/>
          <p:nvPr/>
        </p:nvSpPr>
        <p:spPr>
          <a:xfrm>
            <a:off x="2830724" y="611413"/>
            <a:ext cx="3534770" cy="369332"/>
          </a:xfrm>
          <a:prstGeom prst="rect">
            <a:avLst/>
          </a:prstGeom>
          <a:noFill/>
        </p:spPr>
        <p:txBody>
          <a:bodyPr wrap="square" rtlCol="0">
            <a:spAutoFit/>
          </a:bodyPr>
          <a:lstStyle/>
          <a:p>
            <a:pPr algn="ctr"/>
            <a:r>
              <a:rPr lang="sr-Latn-RS" dirty="0" err="1">
                <a:latin typeface="Helvetica" pitchFamily="2" charset="0"/>
              </a:rPr>
              <a:t>Dumbović</a:t>
            </a:r>
            <a:r>
              <a:rPr lang="sr-Latn-RS" dirty="0">
                <a:latin typeface="Helvetica" pitchFamily="2" charset="0"/>
              </a:rPr>
              <a:t> et </a:t>
            </a:r>
            <a:r>
              <a:rPr lang="sr-Latn-RS" dirty="0" err="1">
                <a:latin typeface="Helvetica" pitchFamily="2" charset="0"/>
              </a:rPr>
              <a:t>al</a:t>
            </a:r>
            <a:r>
              <a:rPr lang="sr-Latn-RS" dirty="0">
                <a:latin typeface="Helvetica" pitchFamily="2" charset="0"/>
              </a:rPr>
              <a:t>., </a:t>
            </a:r>
            <a:r>
              <a:rPr lang="sr-Latn-RS" dirty="0" err="1">
                <a:latin typeface="Helvetica" pitchFamily="2" charset="0"/>
              </a:rPr>
              <a:t>ApJ</a:t>
            </a:r>
            <a:r>
              <a:rPr lang="sr-Latn-RS" dirty="0">
                <a:latin typeface="Helvetica" pitchFamily="2" charset="0"/>
              </a:rPr>
              <a:t>, 2018</a:t>
            </a:r>
          </a:p>
        </p:txBody>
      </p:sp>
      <p:sp>
        <p:nvSpPr>
          <p:cNvPr id="35" name="TextBox 34">
            <a:extLst>
              <a:ext uri="{FF2B5EF4-FFF2-40B4-BE49-F238E27FC236}">
                <a16:creationId xmlns:a16="http://schemas.microsoft.com/office/drawing/2014/main" id="{C3CCD2B8-2653-3540-8B0E-FFA9A2570482}"/>
              </a:ext>
            </a:extLst>
          </p:cNvPr>
          <p:cNvSpPr txBox="1"/>
          <p:nvPr/>
        </p:nvSpPr>
        <p:spPr>
          <a:xfrm rot="16200000">
            <a:off x="7813405" y="3249587"/>
            <a:ext cx="2105063" cy="276999"/>
          </a:xfrm>
          <a:prstGeom prst="rect">
            <a:avLst/>
          </a:prstGeom>
          <a:noFill/>
        </p:spPr>
        <p:txBody>
          <a:bodyPr wrap="none" rtlCol="0">
            <a:spAutoFit/>
          </a:bodyPr>
          <a:lstStyle/>
          <a:p>
            <a:r>
              <a:rPr lang="en-US" sz="1200" i="1" dirty="0">
                <a:latin typeface="Helvetica" pitchFamily="2" charset="0"/>
                <a:ea typeface="Arial" charset="0"/>
                <a:cs typeface="Arial" charset="0"/>
              </a:rPr>
              <a:t>Fig .4 </a:t>
            </a:r>
            <a:r>
              <a:rPr lang="en-US" sz="1200" i="1" dirty="0" err="1">
                <a:latin typeface="Helvetica" pitchFamily="2" charset="0"/>
                <a:ea typeface="Arial" charset="0"/>
                <a:cs typeface="Arial" charset="0"/>
              </a:rPr>
              <a:t>Dumbovic</a:t>
            </a:r>
            <a:r>
              <a:rPr lang="en-US" sz="1200" i="1" dirty="0">
                <a:latin typeface="Helvetica" pitchFamily="2" charset="0"/>
                <a:ea typeface="Arial" charset="0"/>
                <a:cs typeface="Arial" charset="0"/>
              </a:rPr>
              <a:t> et al. 2018</a:t>
            </a:r>
          </a:p>
        </p:txBody>
      </p:sp>
      <p:sp>
        <p:nvSpPr>
          <p:cNvPr id="40" name="TextBox 39">
            <a:extLst>
              <a:ext uri="{FF2B5EF4-FFF2-40B4-BE49-F238E27FC236}">
                <a16:creationId xmlns:a16="http://schemas.microsoft.com/office/drawing/2014/main" id="{FB413861-0ADE-FF49-8F51-F9937C306404}"/>
              </a:ext>
            </a:extLst>
          </p:cNvPr>
          <p:cNvSpPr txBox="1"/>
          <p:nvPr/>
        </p:nvSpPr>
        <p:spPr>
          <a:xfrm>
            <a:off x="2347366" y="1346520"/>
            <a:ext cx="1245664" cy="276999"/>
          </a:xfrm>
          <a:prstGeom prst="rect">
            <a:avLst/>
          </a:prstGeom>
          <a:noFill/>
        </p:spPr>
        <p:txBody>
          <a:bodyPr wrap="square" rtlCol="0">
            <a:spAutoFit/>
          </a:bodyPr>
          <a:lstStyle/>
          <a:p>
            <a:r>
              <a:rPr lang="sr-Latn-RS" sz="1200" dirty="0">
                <a:latin typeface="Helvetica" pitchFamily="2" charset="0"/>
              </a:rPr>
              <a:t>SW </a:t>
            </a:r>
            <a:r>
              <a:rPr lang="en-GB" sz="1200" dirty="0">
                <a:latin typeface="Helvetica" pitchFamily="2" charset="0"/>
              </a:rPr>
              <a:t>speed</a:t>
            </a:r>
            <a:r>
              <a:rPr lang="sr-Latn-RS" sz="1200" dirty="0">
                <a:latin typeface="Helvetica" pitchFamily="2" charset="0"/>
              </a:rPr>
              <a:t>, </a:t>
            </a:r>
            <a:r>
              <a:rPr lang="sr-Latn-RS" sz="1200" dirty="0" err="1">
                <a:latin typeface="Helvetica" pitchFamily="2" charset="0"/>
              </a:rPr>
              <a:t>w</a:t>
            </a:r>
            <a:endParaRPr lang="sr-Latn-RS" sz="1200" dirty="0">
              <a:latin typeface="Helvetica" pitchFamily="2" charset="0"/>
            </a:endParaRPr>
          </a:p>
        </p:txBody>
      </p:sp>
      <p:sp>
        <p:nvSpPr>
          <p:cNvPr id="41" name="TextBox 40">
            <a:extLst>
              <a:ext uri="{FF2B5EF4-FFF2-40B4-BE49-F238E27FC236}">
                <a16:creationId xmlns:a16="http://schemas.microsoft.com/office/drawing/2014/main" id="{691CD3FD-0A47-C441-9A89-A1CC7F1FB4B2}"/>
              </a:ext>
            </a:extLst>
          </p:cNvPr>
          <p:cNvSpPr txBox="1"/>
          <p:nvPr/>
        </p:nvSpPr>
        <p:spPr>
          <a:xfrm>
            <a:off x="468782" y="3220085"/>
            <a:ext cx="1284051" cy="307777"/>
          </a:xfrm>
          <a:prstGeom prst="rect">
            <a:avLst/>
          </a:prstGeom>
          <a:noFill/>
        </p:spPr>
        <p:txBody>
          <a:bodyPr wrap="square" rtlCol="0">
            <a:spAutoFit/>
          </a:bodyPr>
          <a:lstStyle/>
          <a:p>
            <a:r>
              <a:rPr lang="en-GB" sz="1400" b="1">
                <a:latin typeface="Helvetica" pitchFamily="2" charset="0"/>
              </a:rPr>
              <a:t>m x m inputs</a:t>
            </a:r>
          </a:p>
        </p:txBody>
      </p:sp>
      <p:sp>
        <p:nvSpPr>
          <p:cNvPr id="42" name="Down Arrow 41">
            <a:extLst>
              <a:ext uri="{FF2B5EF4-FFF2-40B4-BE49-F238E27FC236}">
                <a16:creationId xmlns:a16="http://schemas.microsoft.com/office/drawing/2014/main" id="{D0047982-1D86-9245-808E-F8FF5B781C65}"/>
              </a:ext>
            </a:extLst>
          </p:cNvPr>
          <p:cNvSpPr/>
          <p:nvPr/>
        </p:nvSpPr>
        <p:spPr>
          <a:xfrm rot="10800000" flipV="1">
            <a:off x="811268" y="2708056"/>
            <a:ext cx="450331" cy="206617"/>
          </a:xfrm>
          <a:prstGeom prst="downArrow">
            <a:avLst/>
          </a:prstGeom>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43" name="TextBox 42">
            <a:extLst>
              <a:ext uri="{FF2B5EF4-FFF2-40B4-BE49-F238E27FC236}">
                <a16:creationId xmlns:a16="http://schemas.microsoft.com/office/drawing/2014/main" id="{A1A622A6-EFBC-9748-9522-F9D42A63F1B4}"/>
              </a:ext>
            </a:extLst>
          </p:cNvPr>
          <p:cNvSpPr txBox="1"/>
          <p:nvPr/>
        </p:nvSpPr>
        <p:spPr>
          <a:xfrm>
            <a:off x="330638" y="2868285"/>
            <a:ext cx="1339496" cy="307777"/>
          </a:xfrm>
          <a:prstGeom prst="rect">
            <a:avLst/>
          </a:prstGeom>
          <a:noFill/>
        </p:spPr>
        <p:txBody>
          <a:bodyPr wrap="square" rtlCol="0">
            <a:spAutoFit/>
          </a:bodyPr>
          <a:lstStyle/>
          <a:p>
            <a:pPr algn="ctr"/>
            <a:r>
              <a:rPr lang="en-US" sz="1400" b="1" dirty="0">
                <a:latin typeface="Helvetica" pitchFamily="2" charset="0"/>
                <a:ea typeface="Arial" charset="0"/>
                <a:cs typeface="Arial" charset="0"/>
              </a:rPr>
              <a:t>n inputs</a:t>
            </a:r>
          </a:p>
        </p:txBody>
      </p:sp>
      <p:sp>
        <p:nvSpPr>
          <p:cNvPr id="44" name="Down Arrow 43">
            <a:extLst>
              <a:ext uri="{FF2B5EF4-FFF2-40B4-BE49-F238E27FC236}">
                <a16:creationId xmlns:a16="http://schemas.microsoft.com/office/drawing/2014/main" id="{6B030125-298D-6E4B-A52A-9179B5D8B580}"/>
              </a:ext>
            </a:extLst>
          </p:cNvPr>
          <p:cNvSpPr/>
          <p:nvPr/>
        </p:nvSpPr>
        <p:spPr>
          <a:xfrm rot="16200000" flipV="1">
            <a:off x="1720432" y="3275831"/>
            <a:ext cx="350570" cy="218549"/>
          </a:xfrm>
          <a:prstGeom prst="downArrow">
            <a:avLst/>
          </a:prstGeom>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45" name="Rectangle 44">
            <a:extLst>
              <a:ext uri="{FF2B5EF4-FFF2-40B4-BE49-F238E27FC236}">
                <a16:creationId xmlns:a16="http://schemas.microsoft.com/office/drawing/2014/main" id="{F8FCA938-2208-944B-B925-65CD9A20B215}"/>
              </a:ext>
            </a:extLst>
          </p:cNvPr>
          <p:cNvSpPr/>
          <p:nvPr/>
        </p:nvSpPr>
        <p:spPr>
          <a:xfrm>
            <a:off x="138209" y="4093854"/>
            <a:ext cx="3659083" cy="2434402"/>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endParaRPr>
          </a:p>
        </p:txBody>
      </p:sp>
      <p:sp>
        <p:nvSpPr>
          <p:cNvPr id="46" name="TextBox 45">
            <a:extLst>
              <a:ext uri="{FF2B5EF4-FFF2-40B4-BE49-F238E27FC236}">
                <a16:creationId xmlns:a16="http://schemas.microsoft.com/office/drawing/2014/main" id="{8231FE63-3641-BA42-8837-5709768D5338}"/>
              </a:ext>
            </a:extLst>
          </p:cNvPr>
          <p:cNvSpPr txBox="1"/>
          <p:nvPr/>
        </p:nvSpPr>
        <p:spPr>
          <a:xfrm>
            <a:off x="842257" y="3782115"/>
            <a:ext cx="838691" cy="369332"/>
          </a:xfrm>
          <a:prstGeom prst="rect">
            <a:avLst/>
          </a:prstGeom>
          <a:noFill/>
        </p:spPr>
        <p:txBody>
          <a:bodyPr wrap="none" rtlCol="0">
            <a:spAutoFit/>
          </a:bodyPr>
          <a:lstStyle/>
          <a:p>
            <a:r>
              <a:rPr lang="en-US" b="1" dirty="0">
                <a:solidFill>
                  <a:schemeClr val="accent6">
                    <a:lumMod val="75000"/>
                  </a:schemeClr>
                </a:solidFill>
                <a:latin typeface="Helvetica" pitchFamily="2" charset="0"/>
                <a:ea typeface="Arial" charset="0"/>
                <a:cs typeface="Arial" charset="0"/>
              </a:rPr>
              <a:t>RUNS</a:t>
            </a:r>
          </a:p>
        </p:txBody>
      </p:sp>
    </p:spTree>
    <p:extLst>
      <p:ext uri="{BB962C8B-B14F-4D97-AF65-F5344CB8AC3E}">
        <p14:creationId xmlns:p14="http://schemas.microsoft.com/office/powerpoint/2010/main" val="604383285"/>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25153</TotalTime>
  <Words>2576</Words>
  <Application>Microsoft Macintosh PowerPoint</Application>
  <PresentationFormat>On-screen Show (4:3)</PresentationFormat>
  <Paragraphs>322</Paragraphs>
  <Slides>21</Slides>
  <Notes>8</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Arial</vt:lpstr>
      <vt:lpstr>Calibri</vt:lpstr>
      <vt:lpstr>Calibri Light</vt:lpstr>
      <vt:lpstr>Cambria Math</vt:lpstr>
      <vt:lpstr>Futura Condensed ExtraBold</vt:lpstr>
      <vt:lpstr>Futura Condensed Medium</vt:lpstr>
      <vt:lpstr>Futura Medium</vt:lpstr>
      <vt:lpstr>Helvetica</vt:lpstr>
      <vt:lpstr>Symbol</vt:lpstr>
      <vt:lpstr>Times New Roman</vt:lpstr>
      <vt:lpstr>Verdana</vt:lpstr>
      <vt:lpstr>Wingdings</vt:lpstr>
      <vt:lpstr>Office Theme</vt:lpstr>
      <vt:lpstr>PowerPoint Presentation</vt:lpstr>
      <vt:lpstr>Drag-Based Model (DBM)</vt:lpstr>
      <vt:lpstr>Drag-Based Model (DBM) </vt:lpstr>
      <vt:lpstr>DBM CME geometry</vt:lpstr>
      <vt:lpstr>DBM and online space weather tools</vt:lpstr>
      <vt:lpstr>Reliable observations are needed for better accuracy of heliospheric propagation models</vt:lpstr>
      <vt:lpstr>Ensemble modelling</vt:lpstr>
      <vt:lpstr>Drag-based Ensemble Model (DBEM)</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lpstr>DBM and observations</vt:lpstr>
      <vt:lpstr>Create m synthetic measurements based on the known error (CI) for each parameter</vt:lpstr>
      <vt:lpstr>Optimal number of synthetic measurements (m)</vt:lpstr>
      <vt:lpstr>Example of DBEM results ICME on 30 August 2013</vt:lpstr>
      <vt:lpstr>Further DBEM developments</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110</cp:revision>
  <dcterms:created xsi:type="dcterms:W3CDTF">2017-09-13T13:49:23Z</dcterms:created>
  <dcterms:modified xsi:type="dcterms:W3CDTF">2018-09-24T22:48:29Z</dcterms:modified>
</cp:coreProperties>
</file>