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8" r:id="rId4"/>
    <p:sldId id="284" r:id="rId5"/>
    <p:sldId id="272" r:id="rId6"/>
    <p:sldId id="282" r:id="rId7"/>
    <p:sldId id="274" r:id="rId8"/>
    <p:sldId id="275" r:id="rId9"/>
    <p:sldId id="276" r:id="rId10"/>
    <p:sldId id="277" r:id="rId11"/>
    <p:sldId id="262" r:id="rId12"/>
    <p:sldId id="285" r:id="rId13"/>
    <p:sldId id="286" r:id="rId14"/>
    <p:sldId id="278" r:id="rId15"/>
    <p:sldId id="268" r:id="rId16"/>
    <p:sldId id="283" r:id="rId17"/>
    <p:sldId id="260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93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4D4BD-4932-4FF7-91A2-4849FB45E13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650C4C0-9325-4087-9AD9-43F9A57FAAFB}">
      <dgm:prSet phldrT="[Tekst]" custT="1"/>
      <dgm:spPr/>
      <dgm:t>
        <a:bodyPr/>
        <a:lstStyle/>
        <a:p>
          <a:r>
            <a:rPr lang="pl-PL" sz="1800" dirty="0" err="1" smtClean="0"/>
            <a:t>found</a:t>
          </a:r>
          <a:r>
            <a:rPr lang="pl-PL" sz="1800" dirty="0" smtClean="0"/>
            <a:t> </a:t>
          </a:r>
          <a:r>
            <a:rPr lang="pl-PL" sz="1800" dirty="0" err="1" smtClean="0"/>
            <a:t>events</a:t>
          </a:r>
          <a:r>
            <a:rPr lang="pl-PL" sz="1800" dirty="0" smtClean="0"/>
            <a:t> (1906)</a:t>
          </a:r>
          <a:endParaRPr lang="pl-PL" sz="1800" dirty="0"/>
        </a:p>
      </dgm:t>
    </dgm:pt>
    <dgm:pt modelId="{B9C59F44-04DE-46BA-95ED-E2B74A4614ED}" type="parTrans" cxnId="{E05BD789-B99F-49C8-8318-29215FA00C85}">
      <dgm:prSet/>
      <dgm:spPr/>
      <dgm:t>
        <a:bodyPr/>
        <a:lstStyle/>
        <a:p>
          <a:endParaRPr lang="pl-PL" sz="1800"/>
        </a:p>
      </dgm:t>
    </dgm:pt>
    <dgm:pt modelId="{4347504F-4D13-4CB0-AB1F-A8FDD0C59AC2}" type="sibTrans" cxnId="{E05BD789-B99F-49C8-8318-29215FA00C85}">
      <dgm:prSet/>
      <dgm:spPr/>
      <dgm:t>
        <a:bodyPr/>
        <a:lstStyle/>
        <a:p>
          <a:endParaRPr lang="pl-PL" sz="1800"/>
        </a:p>
      </dgm:t>
    </dgm:pt>
    <dgm:pt modelId="{07A1A6EC-447C-4958-8CDE-9EE6177E20BA}">
      <dgm:prSet phldrT="[Tekst]" custT="1"/>
      <dgm:spPr/>
      <dgm:t>
        <a:bodyPr/>
        <a:lstStyle/>
        <a:p>
          <a:r>
            <a:rPr lang="pl-PL" sz="1800" dirty="0" smtClean="0"/>
            <a:t>Lev0 (1341)</a:t>
          </a:r>
          <a:endParaRPr lang="pl-PL" sz="1800" dirty="0"/>
        </a:p>
      </dgm:t>
    </dgm:pt>
    <dgm:pt modelId="{D712DFE1-DD9B-411B-AD4C-75BA3DE6BE4C}" type="parTrans" cxnId="{BCD8112E-D315-4154-9581-F48F981574E0}">
      <dgm:prSet custT="1"/>
      <dgm:spPr/>
      <dgm:t>
        <a:bodyPr/>
        <a:lstStyle/>
        <a:p>
          <a:endParaRPr lang="pl-PL" sz="1800"/>
        </a:p>
      </dgm:t>
    </dgm:pt>
    <dgm:pt modelId="{D705B9F6-E9F4-4D50-9C4A-799939DBD99C}" type="sibTrans" cxnId="{BCD8112E-D315-4154-9581-F48F981574E0}">
      <dgm:prSet/>
      <dgm:spPr/>
      <dgm:t>
        <a:bodyPr/>
        <a:lstStyle/>
        <a:p>
          <a:endParaRPr lang="pl-PL" sz="1800"/>
        </a:p>
      </dgm:t>
    </dgm:pt>
    <dgm:pt modelId="{2798DEBC-BFC6-4CFB-BD18-719FB0AFE7EF}">
      <dgm:prSet phldrT="[Tekst]" custT="1"/>
      <dgm:spPr/>
      <dgm:t>
        <a:bodyPr/>
        <a:lstStyle/>
        <a:p>
          <a:r>
            <a:rPr lang="pl-PL" sz="1800" dirty="0" smtClean="0"/>
            <a:t>Lev1 (375)</a:t>
          </a:r>
          <a:endParaRPr lang="pl-PL" sz="1800" dirty="0"/>
        </a:p>
      </dgm:t>
    </dgm:pt>
    <dgm:pt modelId="{453690AD-13EF-4DE8-B358-A91D0241DF55}" type="parTrans" cxnId="{7F990539-5468-4252-AD19-A51FAD0D952B}">
      <dgm:prSet custT="1"/>
      <dgm:spPr/>
      <dgm:t>
        <a:bodyPr/>
        <a:lstStyle/>
        <a:p>
          <a:endParaRPr lang="pl-PL" sz="1800"/>
        </a:p>
      </dgm:t>
    </dgm:pt>
    <dgm:pt modelId="{0D91A41E-E4DB-4656-B836-60D31E0BEFCF}" type="sibTrans" cxnId="{7F990539-5468-4252-AD19-A51FAD0D952B}">
      <dgm:prSet/>
      <dgm:spPr/>
      <dgm:t>
        <a:bodyPr/>
        <a:lstStyle/>
        <a:p>
          <a:endParaRPr lang="pl-PL" sz="1800"/>
        </a:p>
      </dgm:t>
    </dgm:pt>
    <dgm:pt modelId="{E70CD566-D331-4EEC-9F86-157BB5B69D44}">
      <dgm:prSet phldrT="[Tekst]" custT="1"/>
      <dgm:spPr/>
      <dgm:t>
        <a:bodyPr/>
        <a:lstStyle/>
        <a:p>
          <a:r>
            <a:rPr lang="pl-PL" sz="1800" dirty="0" smtClean="0"/>
            <a:t>Lev2 (190)</a:t>
          </a:r>
          <a:endParaRPr lang="pl-PL" sz="1800" dirty="0"/>
        </a:p>
      </dgm:t>
    </dgm:pt>
    <dgm:pt modelId="{52CF6557-ED80-43E5-9C28-9061904F50F3}" type="parTrans" cxnId="{604E2BB0-5570-4850-8794-7CE47DF92584}">
      <dgm:prSet custT="1"/>
      <dgm:spPr/>
      <dgm:t>
        <a:bodyPr/>
        <a:lstStyle/>
        <a:p>
          <a:endParaRPr lang="pl-PL" sz="1800"/>
        </a:p>
      </dgm:t>
    </dgm:pt>
    <dgm:pt modelId="{16DFC3A0-3C4C-4B3C-8CD4-7C293939F53E}" type="sibTrans" cxnId="{604E2BB0-5570-4850-8794-7CE47DF92584}">
      <dgm:prSet/>
      <dgm:spPr/>
      <dgm:t>
        <a:bodyPr/>
        <a:lstStyle/>
        <a:p>
          <a:endParaRPr lang="pl-PL" sz="1800"/>
        </a:p>
      </dgm:t>
    </dgm:pt>
    <dgm:pt modelId="{F4CD518F-F971-4FAB-83B2-18341579FCA8}" type="pres">
      <dgm:prSet presAssocID="{4D94D4BD-4932-4FF7-91A2-4849FB45E13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F2F39C2-B21A-4D54-996B-4996DDE42B95}" type="pres">
      <dgm:prSet presAssocID="{6650C4C0-9325-4087-9AD9-43F9A57FAAFB}" presName="root1" presStyleCnt="0"/>
      <dgm:spPr/>
    </dgm:pt>
    <dgm:pt modelId="{D64521FE-CAD3-4CB2-92EF-7E51E2CC1EE4}" type="pres">
      <dgm:prSet presAssocID="{6650C4C0-9325-4087-9AD9-43F9A57FAAF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9F959E3-B89E-45F8-A2F5-EFEC726D45DE}" type="pres">
      <dgm:prSet presAssocID="{6650C4C0-9325-4087-9AD9-43F9A57FAAFB}" presName="level2hierChild" presStyleCnt="0"/>
      <dgm:spPr/>
    </dgm:pt>
    <dgm:pt modelId="{68B2D27B-D2AA-488A-8C00-FF098CEDA422}" type="pres">
      <dgm:prSet presAssocID="{D712DFE1-DD9B-411B-AD4C-75BA3DE6BE4C}" presName="conn2-1" presStyleLbl="parChTrans1D2" presStyleIdx="0" presStyleCnt="3"/>
      <dgm:spPr/>
      <dgm:t>
        <a:bodyPr/>
        <a:lstStyle/>
        <a:p>
          <a:endParaRPr lang="pl-PL"/>
        </a:p>
      </dgm:t>
    </dgm:pt>
    <dgm:pt modelId="{6C5A35D1-969C-498F-8625-01AB245A1B28}" type="pres">
      <dgm:prSet presAssocID="{D712DFE1-DD9B-411B-AD4C-75BA3DE6BE4C}" presName="connTx" presStyleLbl="parChTrans1D2" presStyleIdx="0" presStyleCnt="3"/>
      <dgm:spPr/>
      <dgm:t>
        <a:bodyPr/>
        <a:lstStyle/>
        <a:p>
          <a:endParaRPr lang="pl-PL"/>
        </a:p>
      </dgm:t>
    </dgm:pt>
    <dgm:pt modelId="{92A49468-4BA8-49CD-B9AA-7BCF891D460E}" type="pres">
      <dgm:prSet presAssocID="{07A1A6EC-447C-4958-8CDE-9EE6177E20BA}" presName="root2" presStyleCnt="0"/>
      <dgm:spPr/>
    </dgm:pt>
    <dgm:pt modelId="{669E88B8-1583-4BF5-8E2F-671DD9FE8CA8}" type="pres">
      <dgm:prSet presAssocID="{07A1A6EC-447C-4958-8CDE-9EE6177E20BA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ED0A973-6C9C-46C8-ABF8-D7E1DD35D2D3}" type="pres">
      <dgm:prSet presAssocID="{07A1A6EC-447C-4958-8CDE-9EE6177E20BA}" presName="level3hierChild" presStyleCnt="0"/>
      <dgm:spPr/>
    </dgm:pt>
    <dgm:pt modelId="{2397887C-17ED-4845-856D-5016FB272252}" type="pres">
      <dgm:prSet presAssocID="{453690AD-13EF-4DE8-B358-A91D0241DF55}" presName="conn2-1" presStyleLbl="parChTrans1D2" presStyleIdx="1" presStyleCnt="3"/>
      <dgm:spPr/>
      <dgm:t>
        <a:bodyPr/>
        <a:lstStyle/>
        <a:p>
          <a:endParaRPr lang="pl-PL"/>
        </a:p>
      </dgm:t>
    </dgm:pt>
    <dgm:pt modelId="{60CD948B-AF82-45D2-A70B-152ED59B3AA1}" type="pres">
      <dgm:prSet presAssocID="{453690AD-13EF-4DE8-B358-A91D0241DF55}" presName="connTx" presStyleLbl="parChTrans1D2" presStyleIdx="1" presStyleCnt="3"/>
      <dgm:spPr/>
      <dgm:t>
        <a:bodyPr/>
        <a:lstStyle/>
        <a:p>
          <a:endParaRPr lang="pl-PL"/>
        </a:p>
      </dgm:t>
    </dgm:pt>
    <dgm:pt modelId="{C65B18BB-90E9-4EEF-AE98-4EE978A89C11}" type="pres">
      <dgm:prSet presAssocID="{2798DEBC-BFC6-4CFB-BD18-719FB0AFE7EF}" presName="root2" presStyleCnt="0"/>
      <dgm:spPr/>
    </dgm:pt>
    <dgm:pt modelId="{46F842DE-2C6A-47C4-B04F-06701B42B745}" type="pres">
      <dgm:prSet presAssocID="{2798DEBC-BFC6-4CFB-BD18-719FB0AFE7EF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17023A6-7DAD-46B8-807F-C140CFB6BF43}" type="pres">
      <dgm:prSet presAssocID="{2798DEBC-BFC6-4CFB-BD18-719FB0AFE7EF}" presName="level3hierChild" presStyleCnt="0"/>
      <dgm:spPr/>
    </dgm:pt>
    <dgm:pt modelId="{22652104-2744-4320-803B-7A9E48DA76C1}" type="pres">
      <dgm:prSet presAssocID="{52CF6557-ED80-43E5-9C28-9061904F50F3}" presName="conn2-1" presStyleLbl="parChTrans1D2" presStyleIdx="2" presStyleCnt="3"/>
      <dgm:spPr/>
      <dgm:t>
        <a:bodyPr/>
        <a:lstStyle/>
        <a:p>
          <a:endParaRPr lang="pl-PL"/>
        </a:p>
      </dgm:t>
    </dgm:pt>
    <dgm:pt modelId="{3EBF350D-BD9C-492A-8AF5-1DE20B7F38ED}" type="pres">
      <dgm:prSet presAssocID="{52CF6557-ED80-43E5-9C28-9061904F50F3}" presName="connTx" presStyleLbl="parChTrans1D2" presStyleIdx="2" presStyleCnt="3"/>
      <dgm:spPr/>
      <dgm:t>
        <a:bodyPr/>
        <a:lstStyle/>
        <a:p>
          <a:endParaRPr lang="pl-PL"/>
        </a:p>
      </dgm:t>
    </dgm:pt>
    <dgm:pt modelId="{D01B1E65-0986-4C41-94E8-640DEE5312D4}" type="pres">
      <dgm:prSet presAssocID="{E70CD566-D331-4EEC-9F86-157BB5B69D44}" presName="root2" presStyleCnt="0"/>
      <dgm:spPr/>
    </dgm:pt>
    <dgm:pt modelId="{79C8DF7F-AD5B-49E3-AB67-536AC30CDDA9}" type="pres">
      <dgm:prSet presAssocID="{E70CD566-D331-4EEC-9F86-157BB5B69D4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E82A6D1-7A37-476D-9B82-5E2CBEC1137A}" type="pres">
      <dgm:prSet presAssocID="{E70CD566-D331-4EEC-9F86-157BB5B69D44}" presName="level3hierChild" presStyleCnt="0"/>
      <dgm:spPr/>
    </dgm:pt>
  </dgm:ptLst>
  <dgm:cxnLst>
    <dgm:cxn modelId="{9988362A-DC2D-440F-A178-D8811D9063A7}" type="presOf" srcId="{D712DFE1-DD9B-411B-AD4C-75BA3DE6BE4C}" destId="{68B2D27B-D2AA-488A-8C00-FF098CEDA422}" srcOrd="0" destOrd="0" presId="urn:microsoft.com/office/officeart/2008/layout/HorizontalMultiLevelHierarchy"/>
    <dgm:cxn modelId="{E05BD789-B99F-49C8-8318-29215FA00C85}" srcId="{4D94D4BD-4932-4FF7-91A2-4849FB45E130}" destId="{6650C4C0-9325-4087-9AD9-43F9A57FAAFB}" srcOrd="0" destOrd="0" parTransId="{B9C59F44-04DE-46BA-95ED-E2B74A4614ED}" sibTransId="{4347504F-4D13-4CB0-AB1F-A8FDD0C59AC2}"/>
    <dgm:cxn modelId="{BCD8112E-D315-4154-9581-F48F981574E0}" srcId="{6650C4C0-9325-4087-9AD9-43F9A57FAAFB}" destId="{07A1A6EC-447C-4958-8CDE-9EE6177E20BA}" srcOrd="0" destOrd="0" parTransId="{D712DFE1-DD9B-411B-AD4C-75BA3DE6BE4C}" sibTransId="{D705B9F6-E9F4-4D50-9C4A-799939DBD99C}"/>
    <dgm:cxn modelId="{0FC8AC6E-4299-4E94-90C3-31AA218C6ABA}" type="presOf" srcId="{453690AD-13EF-4DE8-B358-A91D0241DF55}" destId="{2397887C-17ED-4845-856D-5016FB272252}" srcOrd="0" destOrd="0" presId="urn:microsoft.com/office/officeart/2008/layout/HorizontalMultiLevelHierarchy"/>
    <dgm:cxn modelId="{7F990539-5468-4252-AD19-A51FAD0D952B}" srcId="{6650C4C0-9325-4087-9AD9-43F9A57FAAFB}" destId="{2798DEBC-BFC6-4CFB-BD18-719FB0AFE7EF}" srcOrd="1" destOrd="0" parTransId="{453690AD-13EF-4DE8-B358-A91D0241DF55}" sibTransId="{0D91A41E-E4DB-4656-B836-60D31E0BEFCF}"/>
    <dgm:cxn modelId="{5C1761DB-73C8-4318-9F9C-0228B491E410}" type="presOf" srcId="{D712DFE1-DD9B-411B-AD4C-75BA3DE6BE4C}" destId="{6C5A35D1-969C-498F-8625-01AB245A1B28}" srcOrd="1" destOrd="0" presId="urn:microsoft.com/office/officeart/2008/layout/HorizontalMultiLevelHierarchy"/>
    <dgm:cxn modelId="{0A3A4F5A-D7F3-4423-9460-50C0940A4CA2}" type="presOf" srcId="{4D94D4BD-4932-4FF7-91A2-4849FB45E130}" destId="{F4CD518F-F971-4FAB-83B2-18341579FCA8}" srcOrd="0" destOrd="0" presId="urn:microsoft.com/office/officeart/2008/layout/HorizontalMultiLevelHierarchy"/>
    <dgm:cxn modelId="{C1B2607B-7A35-4EA1-A497-B6BA3F740AF6}" type="presOf" srcId="{2798DEBC-BFC6-4CFB-BD18-719FB0AFE7EF}" destId="{46F842DE-2C6A-47C4-B04F-06701B42B745}" srcOrd="0" destOrd="0" presId="urn:microsoft.com/office/officeart/2008/layout/HorizontalMultiLevelHierarchy"/>
    <dgm:cxn modelId="{7C41A525-D59F-4CCB-B59F-1841DC3C47A4}" type="presOf" srcId="{52CF6557-ED80-43E5-9C28-9061904F50F3}" destId="{22652104-2744-4320-803B-7A9E48DA76C1}" srcOrd="0" destOrd="0" presId="urn:microsoft.com/office/officeart/2008/layout/HorizontalMultiLevelHierarchy"/>
    <dgm:cxn modelId="{83EED87C-0059-4058-870D-9C6133736BBD}" type="presOf" srcId="{07A1A6EC-447C-4958-8CDE-9EE6177E20BA}" destId="{669E88B8-1583-4BF5-8E2F-671DD9FE8CA8}" srcOrd="0" destOrd="0" presId="urn:microsoft.com/office/officeart/2008/layout/HorizontalMultiLevelHierarchy"/>
    <dgm:cxn modelId="{9F2E746A-BFAA-4332-B260-90081788C02F}" type="presOf" srcId="{6650C4C0-9325-4087-9AD9-43F9A57FAAFB}" destId="{D64521FE-CAD3-4CB2-92EF-7E51E2CC1EE4}" srcOrd="0" destOrd="0" presId="urn:microsoft.com/office/officeart/2008/layout/HorizontalMultiLevelHierarchy"/>
    <dgm:cxn modelId="{9CB1F585-4774-4CC9-9F0E-9E4E09AB0D6D}" type="presOf" srcId="{453690AD-13EF-4DE8-B358-A91D0241DF55}" destId="{60CD948B-AF82-45D2-A70B-152ED59B3AA1}" srcOrd="1" destOrd="0" presId="urn:microsoft.com/office/officeart/2008/layout/HorizontalMultiLevelHierarchy"/>
    <dgm:cxn modelId="{CA09EADC-7BE1-4248-A77A-71ECB512F8B5}" type="presOf" srcId="{52CF6557-ED80-43E5-9C28-9061904F50F3}" destId="{3EBF350D-BD9C-492A-8AF5-1DE20B7F38ED}" srcOrd="1" destOrd="0" presId="urn:microsoft.com/office/officeart/2008/layout/HorizontalMultiLevelHierarchy"/>
    <dgm:cxn modelId="{604E2BB0-5570-4850-8794-7CE47DF92584}" srcId="{6650C4C0-9325-4087-9AD9-43F9A57FAAFB}" destId="{E70CD566-D331-4EEC-9F86-157BB5B69D44}" srcOrd="2" destOrd="0" parTransId="{52CF6557-ED80-43E5-9C28-9061904F50F3}" sibTransId="{16DFC3A0-3C4C-4B3C-8CD4-7C293939F53E}"/>
    <dgm:cxn modelId="{84A868E7-57EC-4135-A0C6-ACB21A9CBBD2}" type="presOf" srcId="{E70CD566-D331-4EEC-9F86-157BB5B69D44}" destId="{79C8DF7F-AD5B-49E3-AB67-536AC30CDDA9}" srcOrd="0" destOrd="0" presId="urn:microsoft.com/office/officeart/2008/layout/HorizontalMultiLevelHierarchy"/>
    <dgm:cxn modelId="{CEE0D97E-BB8D-4359-BB29-DF53C3477323}" type="presParOf" srcId="{F4CD518F-F971-4FAB-83B2-18341579FCA8}" destId="{3F2F39C2-B21A-4D54-996B-4996DDE42B95}" srcOrd="0" destOrd="0" presId="urn:microsoft.com/office/officeart/2008/layout/HorizontalMultiLevelHierarchy"/>
    <dgm:cxn modelId="{E3DC6DD0-6077-4D2B-BD8D-7EA831F9985D}" type="presParOf" srcId="{3F2F39C2-B21A-4D54-996B-4996DDE42B95}" destId="{D64521FE-CAD3-4CB2-92EF-7E51E2CC1EE4}" srcOrd="0" destOrd="0" presId="urn:microsoft.com/office/officeart/2008/layout/HorizontalMultiLevelHierarchy"/>
    <dgm:cxn modelId="{756FCFA2-05CF-4583-A56A-4834FA6D1D2E}" type="presParOf" srcId="{3F2F39C2-B21A-4D54-996B-4996DDE42B95}" destId="{79F959E3-B89E-45F8-A2F5-EFEC726D45DE}" srcOrd="1" destOrd="0" presId="urn:microsoft.com/office/officeart/2008/layout/HorizontalMultiLevelHierarchy"/>
    <dgm:cxn modelId="{E74115E6-5EF4-4C14-A2B7-10AEC0A0C183}" type="presParOf" srcId="{79F959E3-B89E-45F8-A2F5-EFEC726D45DE}" destId="{68B2D27B-D2AA-488A-8C00-FF098CEDA422}" srcOrd="0" destOrd="0" presId="urn:microsoft.com/office/officeart/2008/layout/HorizontalMultiLevelHierarchy"/>
    <dgm:cxn modelId="{FEF37CF1-F940-46B4-BD0D-D75AA9B64559}" type="presParOf" srcId="{68B2D27B-D2AA-488A-8C00-FF098CEDA422}" destId="{6C5A35D1-969C-498F-8625-01AB245A1B28}" srcOrd="0" destOrd="0" presId="urn:microsoft.com/office/officeart/2008/layout/HorizontalMultiLevelHierarchy"/>
    <dgm:cxn modelId="{0DE69D30-B66C-4F33-A7A7-90C3CB028F94}" type="presParOf" srcId="{79F959E3-B89E-45F8-A2F5-EFEC726D45DE}" destId="{92A49468-4BA8-49CD-B9AA-7BCF891D460E}" srcOrd="1" destOrd="0" presId="urn:microsoft.com/office/officeart/2008/layout/HorizontalMultiLevelHierarchy"/>
    <dgm:cxn modelId="{68B932D4-26C1-4E31-8465-F4E2DBBC9412}" type="presParOf" srcId="{92A49468-4BA8-49CD-B9AA-7BCF891D460E}" destId="{669E88B8-1583-4BF5-8E2F-671DD9FE8CA8}" srcOrd="0" destOrd="0" presId="urn:microsoft.com/office/officeart/2008/layout/HorizontalMultiLevelHierarchy"/>
    <dgm:cxn modelId="{6AFA6151-240A-427D-8193-F5331E49A1C6}" type="presParOf" srcId="{92A49468-4BA8-49CD-B9AA-7BCF891D460E}" destId="{7ED0A973-6C9C-46C8-ABF8-D7E1DD35D2D3}" srcOrd="1" destOrd="0" presId="urn:microsoft.com/office/officeart/2008/layout/HorizontalMultiLevelHierarchy"/>
    <dgm:cxn modelId="{2AA7DE44-E229-41C7-8DC1-08FDB5F380C4}" type="presParOf" srcId="{79F959E3-B89E-45F8-A2F5-EFEC726D45DE}" destId="{2397887C-17ED-4845-856D-5016FB272252}" srcOrd="2" destOrd="0" presId="urn:microsoft.com/office/officeart/2008/layout/HorizontalMultiLevelHierarchy"/>
    <dgm:cxn modelId="{66A53773-DC74-455F-A4A5-05D6749CDB55}" type="presParOf" srcId="{2397887C-17ED-4845-856D-5016FB272252}" destId="{60CD948B-AF82-45D2-A70B-152ED59B3AA1}" srcOrd="0" destOrd="0" presId="urn:microsoft.com/office/officeart/2008/layout/HorizontalMultiLevelHierarchy"/>
    <dgm:cxn modelId="{4F0130E2-428B-4821-9348-2DB9E78C9E44}" type="presParOf" srcId="{79F959E3-B89E-45F8-A2F5-EFEC726D45DE}" destId="{C65B18BB-90E9-4EEF-AE98-4EE978A89C11}" srcOrd="3" destOrd="0" presId="urn:microsoft.com/office/officeart/2008/layout/HorizontalMultiLevelHierarchy"/>
    <dgm:cxn modelId="{0ED7433E-0A0D-40A3-B403-802BCFC9F25B}" type="presParOf" srcId="{C65B18BB-90E9-4EEF-AE98-4EE978A89C11}" destId="{46F842DE-2C6A-47C4-B04F-06701B42B745}" srcOrd="0" destOrd="0" presId="urn:microsoft.com/office/officeart/2008/layout/HorizontalMultiLevelHierarchy"/>
    <dgm:cxn modelId="{3EE90F1F-B4AB-4025-8F75-DCE3C1D436FE}" type="presParOf" srcId="{C65B18BB-90E9-4EEF-AE98-4EE978A89C11}" destId="{917023A6-7DAD-46B8-807F-C140CFB6BF43}" srcOrd="1" destOrd="0" presId="urn:microsoft.com/office/officeart/2008/layout/HorizontalMultiLevelHierarchy"/>
    <dgm:cxn modelId="{FF680BA9-11A7-4BD2-95F5-0CA77A852BF5}" type="presParOf" srcId="{79F959E3-B89E-45F8-A2F5-EFEC726D45DE}" destId="{22652104-2744-4320-803B-7A9E48DA76C1}" srcOrd="4" destOrd="0" presId="urn:microsoft.com/office/officeart/2008/layout/HorizontalMultiLevelHierarchy"/>
    <dgm:cxn modelId="{5399A922-5CC7-4060-9180-8DEF231935B7}" type="presParOf" srcId="{22652104-2744-4320-803B-7A9E48DA76C1}" destId="{3EBF350D-BD9C-492A-8AF5-1DE20B7F38ED}" srcOrd="0" destOrd="0" presId="urn:microsoft.com/office/officeart/2008/layout/HorizontalMultiLevelHierarchy"/>
    <dgm:cxn modelId="{9D578B1E-D439-4862-A13C-15C2D3C74755}" type="presParOf" srcId="{79F959E3-B89E-45F8-A2F5-EFEC726D45DE}" destId="{D01B1E65-0986-4C41-94E8-640DEE5312D4}" srcOrd="5" destOrd="0" presId="urn:microsoft.com/office/officeart/2008/layout/HorizontalMultiLevelHierarchy"/>
    <dgm:cxn modelId="{46C5965A-10B0-449E-A61E-4183A69CD35C}" type="presParOf" srcId="{D01B1E65-0986-4C41-94E8-640DEE5312D4}" destId="{79C8DF7F-AD5B-49E3-AB67-536AC30CDDA9}" srcOrd="0" destOrd="0" presId="urn:microsoft.com/office/officeart/2008/layout/HorizontalMultiLevelHierarchy"/>
    <dgm:cxn modelId="{970F1866-EDA0-4F6E-A53F-0ABF7CEEF6AA}" type="presParOf" srcId="{D01B1E65-0986-4C41-94E8-640DEE5312D4}" destId="{FE82A6D1-7A37-476D-9B82-5E2CBEC1137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52104-2744-4320-803B-7A9E48DA76C1}">
      <dsp:nvSpPr>
        <dsp:cNvPr id="0" name=""/>
        <dsp:cNvSpPr/>
      </dsp:nvSpPr>
      <dsp:spPr>
        <a:xfrm>
          <a:off x="1359570" y="1144154"/>
          <a:ext cx="285214" cy="54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607" y="0"/>
              </a:lnTo>
              <a:lnTo>
                <a:pt x="142607" y="543473"/>
              </a:lnTo>
              <a:lnTo>
                <a:pt x="285214" y="5434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1486833" y="1400547"/>
        <a:ext cx="30688" cy="30688"/>
      </dsp:txXfrm>
    </dsp:sp>
    <dsp:sp modelId="{2397887C-17ED-4845-856D-5016FB272252}">
      <dsp:nvSpPr>
        <dsp:cNvPr id="0" name=""/>
        <dsp:cNvSpPr/>
      </dsp:nvSpPr>
      <dsp:spPr>
        <a:xfrm>
          <a:off x="1359570" y="1098434"/>
          <a:ext cx="2852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5214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1495047" y="1137024"/>
        <a:ext cx="14260" cy="14260"/>
      </dsp:txXfrm>
    </dsp:sp>
    <dsp:sp modelId="{68B2D27B-D2AA-488A-8C00-FF098CEDA422}">
      <dsp:nvSpPr>
        <dsp:cNvPr id="0" name=""/>
        <dsp:cNvSpPr/>
      </dsp:nvSpPr>
      <dsp:spPr>
        <a:xfrm>
          <a:off x="1359570" y="600681"/>
          <a:ext cx="285214" cy="543473"/>
        </a:xfrm>
        <a:custGeom>
          <a:avLst/>
          <a:gdLst/>
          <a:ahLst/>
          <a:cxnLst/>
          <a:rect l="0" t="0" r="0" b="0"/>
          <a:pathLst>
            <a:path>
              <a:moveTo>
                <a:pt x="0" y="543473"/>
              </a:moveTo>
              <a:lnTo>
                <a:pt x="142607" y="543473"/>
              </a:lnTo>
              <a:lnTo>
                <a:pt x="142607" y="0"/>
              </a:lnTo>
              <a:lnTo>
                <a:pt x="28521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1486833" y="857073"/>
        <a:ext cx="30688" cy="30688"/>
      </dsp:txXfrm>
    </dsp:sp>
    <dsp:sp modelId="{D64521FE-CAD3-4CB2-92EF-7E51E2CC1EE4}">
      <dsp:nvSpPr>
        <dsp:cNvPr id="0" name=""/>
        <dsp:cNvSpPr/>
      </dsp:nvSpPr>
      <dsp:spPr>
        <a:xfrm rot="16200000">
          <a:off x="-1973" y="926765"/>
          <a:ext cx="2288309" cy="434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err="1" smtClean="0"/>
            <a:t>found</a:t>
          </a:r>
          <a:r>
            <a:rPr lang="pl-PL" sz="1800" kern="1200" dirty="0" smtClean="0"/>
            <a:t> </a:t>
          </a:r>
          <a:r>
            <a:rPr lang="pl-PL" sz="1800" kern="1200" dirty="0" err="1" smtClean="0"/>
            <a:t>events</a:t>
          </a:r>
          <a:r>
            <a:rPr lang="pl-PL" sz="1800" kern="1200" dirty="0" smtClean="0"/>
            <a:t> (1906)</a:t>
          </a:r>
          <a:endParaRPr lang="pl-PL" sz="1800" kern="1200" dirty="0"/>
        </a:p>
      </dsp:txBody>
      <dsp:txXfrm>
        <a:off x="-1973" y="926765"/>
        <a:ext cx="2288309" cy="434778"/>
      </dsp:txXfrm>
    </dsp:sp>
    <dsp:sp modelId="{669E88B8-1583-4BF5-8E2F-671DD9FE8CA8}">
      <dsp:nvSpPr>
        <dsp:cNvPr id="0" name=""/>
        <dsp:cNvSpPr/>
      </dsp:nvSpPr>
      <dsp:spPr>
        <a:xfrm>
          <a:off x="1644785" y="383291"/>
          <a:ext cx="1426074" cy="434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Lev0 (1341)</a:t>
          </a:r>
          <a:endParaRPr lang="pl-PL" sz="1800" kern="1200" dirty="0"/>
        </a:p>
      </dsp:txBody>
      <dsp:txXfrm>
        <a:off x="1644785" y="383291"/>
        <a:ext cx="1426074" cy="434778"/>
      </dsp:txXfrm>
    </dsp:sp>
    <dsp:sp modelId="{46F842DE-2C6A-47C4-B04F-06701B42B745}">
      <dsp:nvSpPr>
        <dsp:cNvPr id="0" name=""/>
        <dsp:cNvSpPr/>
      </dsp:nvSpPr>
      <dsp:spPr>
        <a:xfrm>
          <a:off x="1644785" y="926765"/>
          <a:ext cx="1426074" cy="434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Lev1 (375)</a:t>
          </a:r>
          <a:endParaRPr lang="pl-PL" sz="1800" kern="1200" dirty="0"/>
        </a:p>
      </dsp:txBody>
      <dsp:txXfrm>
        <a:off x="1644785" y="926765"/>
        <a:ext cx="1426074" cy="434778"/>
      </dsp:txXfrm>
    </dsp:sp>
    <dsp:sp modelId="{79C8DF7F-AD5B-49E3-AB67-536AC30CDDA9}">
      <dsp:nvSpPr>
        <dsp:cNvPr id="0" name=""/>
        <dsp:cNvSpPr/>
      </dsp:nvSpPr>
      <dsp:spPr>
        <a:xfrm>
          <a:off x="1644785" y="1470238"/>
          <a:ext cx="1426074" cy="434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Lev2 (190)</a:t>
          </a:r>
          <a:endParaRPr lang="pl-PL" sz="1800" kern="1200" dirty="0"/>
        </a:p>
      </dsp:txBody>
      <dsp:txXfrm>
        <a:off x="1644785" y="1470238"/>
        <a:ext cx="1426074" cy="434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073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53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288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04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843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336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092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667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71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56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652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38E62-FEEE-4179-B247-B45EF7F9B7DE}" type="datetimeFigureOut">
              <a:rPr lang="pl-PL" smtClean="0"/>
              <a:t>24.09.2018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A855-4DB3-46DE-9A71-E2E4C42EAD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781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3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3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8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ruptivesun.com/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T171_2001Apr14-16New.av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90.png"/><Relationship Id="rId7" Type="http://schemas.openxmlformats.org/officeDocument/2006/relationships/image" Target="../media/image1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12.png"/><Relationship Id="rId4" Type="http://schemas.openxmlformats.org/officeDocument/2006/relationships/image" Target="../media/image3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51.png"/><Relationship Id="rId4" Type="http://schemas.openxmlformats.org/officeDocument/2006/relationships/image" Target="../media/image16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448742" y="4174989"/>
            <a:ext cx="4303277" cy="14157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52400">
              <a:schemeClr val="bg1">
                <a:lumMod val="85000"/>
                <a:alpha val="8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sz="1600" dirty="0" smtClean="0"/>
              <a:t>Mrozek, T.</a:t>
            </a:r>
            <a:r>
              <a:rPr lang="pl-PL" sz="1600" baseline="30000" dirty="0" smtClean="0"/>
              <a:t>1,2</a:t>
            </a:r>
            <a:r>
              <a:rPr lang="pl-PL" sz="1600" dirty="0" smtClean="0"/>
              <a:t>, Gronkiewicz, D.</a:t>
            </a:r>
            <a:r>
              <a:rPr lang="pl-PL" sz="1600" baseline="30000" dirty="0" smtClean="0"/>
              <a:t>3</a:t>
            </a:r>
            <a:r>
              <a:rPr lang="pl-PL" sz="1600" dirty="0" smtClean="0"/>
              <a:t>, Kołomański</a:t>
            </a:r>
            <a:r>
              <a:rPr lang="pl-PL" sz="1600" baseline="30000" dirty="0" smtClean="0"/>
              <a:t>1</a:t>
            </a:r>
            <a:r>
              <a:rPr lang="pl-PL" sz="1600" dirty="0" smtClean="0"/>
              <a:t>, S., </a:t>
            </a:r>
            <a:r>
              <a:rPr lang="pl-PL" sz="1600" dirty="0" err="1" smtClean="0"/>
              <a:t>Stęślicki</a:t>
            </a:r>
            <a:r>
              <a:rPr lang="pl-PL" sz="1600" dirty="0" smtClean="0"/>
              <a:t>, M.</a:t>
            </a:r>
            <a:r>
              <a:rPr lang="pl-PL" sz="1600" baseline="30000" dirty="0" smtClean="0"/>
              <a:t>2</a:t>
            </a:r>
          </a:p>
          <a:p>
            <a:endParaRPr lang="pl-PL" baseline="30000" dirty="0" smtClean="0"/>
          </a:p>
          <a:p>
            <a:r>
              <a:rPr lang="pl-PL" baseline="30000" dirty="0" smtClean="0"/>
              <a:t>1</a:t>
            </a:r>
            <a:r>
              <a:rPr lang="pl-PL" sz="1400" i="1" dirty="0" smtClean="0"/>
              <a:t>Astronomical </a:t>
            </a:r>
            <a:r>
              <a:rPr lang="pl-PL" sz="1400" i="1" dirty="0" err="1" smtClean="0"/>
              <a:t>Institute</a:t>
            </a:r>
            <a:r>
              <a:rPr lang="pl-PL" sz="1400" i="1" dirty="0" smtClean="0"/>
              <a:t>, University of Wrocław</a:t>
            </a:r>
          </a:p>
          <a:p>
            <a:r>
              <a:rPr lang="pl-PL" baseline="30000" dirty="0" smtClean="0"/>
              <a:t>2</a:t>
            </a:r>
            <a:r>
              <a:rPr lang="pl-PL" sz="1400" i="1" dirty="0" smtClean="0"/>
              <a:t>Solar </a:t>
            </a:r>
            <a:r>
              <a:rPr lang="pl-PL" sz="1400" i="1" dirty="0" err="1" smtClean="0"/>
              <a:t>Physics</a:t>
            </a:r>
            <a:r>
              <a:rPr lang="pl-PL" sz="1400" i="1" dirty="0" smtClean="0"/>
              <a:t> </a:t>
            </a:r>
            <a:r>
              <a:rPr lang="pl-PL" sz="1400" i="1" dirty="0" err="1" smtClean="0"/>
              <a:t>Division</a:t>
            </a:r>
            <a:r>
              <a:rPr lang="pl-PL" sz="1400" i="1" dirty="0" smtClean="0"/>
              <a:t>, Space </a:t>
            </a:r>
            <a:r>
              <a:rPr lang="pl-PL" sz="1400" i="1" dirty="0" err="1" smtClean="0"/>
              <a:t>Research</a:t>
            </a:r>
            <a:r>
              <a:rPr lang="pl-PL" sz="1400" i="1" dirty="0" smtClean="0"/>
              <a:t> Centre PAS</a:t>
            </a:r>
          </a:p>
          <a:p>
            <a:r>
              <a:rPr lang="pl-PL" baseline="30000" dirty="0" smtClean="0"/>
              <a:t>3</a:t>
            </a:r>
            <a:r>
              <a:rPr lang="pl-PL" sz="1400" i="1" dirty="0" smtClean="0"/>
              <a:t>Nicolaus Copernicus </a:t>
            </a:r>
            <a:r>
              <a:rPr lang="pl-PL" sz="1400" i="1" dirty="0" err="1" smtClean="0"/>
              <a:t>Astronomical</a:t>
            </a:r>
            <a:r>
              <a:rPr lang="pl-PL" sz="1400" i="1" dirty="0" smtClean="0"/>
              <a:t> Center PAS</a:t>
            </a:r>
            <a:endParaRPr lang="pl-PL" sz="1400" i="1" dirty="0"/>
          </a:p>
        </p:txBody>
      </p:sp>
      <p:sp>
        <p:nvSpPr>
          <p:cNvPr id="7" name="Prostokąt 6"/>
          <p:cNvSpPr/>
          <p:nvPr/>
        </p:nvSpPr>
        <p:spPr>
          <a:xfrm>
            <a:off x="2185350" y="768501"/>
            <a:ext cx="656666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52400">
              <a:schemeClr val="bg1">
                <a:lumMod val="85000"/>
                <a:alpha val="8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pl-PL" sz="3200" dirty="0" smtClean="0"/>
              <a:t>The </a:t>
            </a:r>
            <a:r>
              <a:rPr lang="pl-PL" sz="3200" dirty="0" err="1" smtClean="0"/>
              <a:t>catalogue</a:t>
            </a:r>
            <a:r>
              <a:rPr lang="pl-PL" sz="3200" dirty="0" smtClean="0"/>
              <a:t> of </a:t>
            </a:r>
            <a:r>
              <a:rPr lang="pl-PL" sz="3200" dirty="0" err="1" smtClean="0"/>
              <a:t>solar</a:t>
            </a:r>
            <a:r>
              <a:rPr lang="pl-PL" sz="3200" dirty="0" smtClean="0"/>
              <a:t> </a:t>
            </a:r>
            <a:r>
              <a:rPr lang="pl-PL" sz="3200" dirty="0" err="1" smtClean="0"/>
              <a:t>failed</a:t>
            </a:r>
            <a:r>
              <a:rPr lang="pl-PL" sz="3200" dirty="0" smtClean="0"/>
              <a:t> </a:t>
            </a:r>
            <a:r>
              <a:rPr lang="pl-PL" sz="3200" dirty="0" err="1" smtClean="0"/>
              <a:t>eruptions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6278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7" y="722777"/>
            <a:ext cx="2087599" cy="307668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ole tekstowe 20"/>
              <p:cNvSpPr txBox="1"/>
              <p:nvPr/>
            </p:nvSpPr>
            <p:spPr>
              <a:xfrm>
                <a:off x="3648441" y="1314004"/>
                <a:ext cx="5256362" cy="461664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pl-PL" sz="1400" dirty="0" smtClean="0"/>
                  <a:t>E-</a:t>
                </a:r>
                <a:r>
                  <a:rPr lang="pl-PL" sz="1400" dirty="0" err="1" smtClean="0"/>
                  <a:t>pixels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were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searched</a:t>
                </a:r>
                <a:r>
                  <a:rPr lang="pl-PL" sz="1400" dirty="0" smtClean="0"/>
                  <a:t> (in 3h-long data </a:t>
                </a:r>
                <a:r>
                  <a:rPr lang="pl-PL" sz="1400" dirty="0" err="1" smtClean="0"/>
                  <a:t>packs</a:t>
                </a:r>
                <a:r>
                  <a:rPr lang="pl-PL" sz="1400" dirty="0" smtClean="0"/>
                  <a:t>) </a:t>
                </a:r>
                <a:r>
                  <a:rPr lang="pl-PL" sz="1400" dirty="0" err="1" smtClean="0"/>
                  <a:t>within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frames</a:t>
                </a:r>
                <a:r>
                  <a:rPr lang="pl-PL" sz="1400" dirty="0" smtClean="0"/>
                  <a:t> of </a:t>
                </a:r>
                <a:r>
                  <a:rPr lang="pl-PL" sz="1400" dirty="0" err="1" smtClean="0"/>
                  <a:t>various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size</a:t>
                </a:r>
                <a:r>
                  <a:rPr lang="pl-PL" sz="1400" dirty="0" smtClean="0"/>
                  <a:t> to </a:t>
                </a:r>
                <a:r>
                  <a:rPr lang="pl-PL" sz="1400" dirty="0" err="1" smtClean="0"/>
                  <a:t>avoid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edge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effects</a:t>
                </a:r>
                <a:r>
                  <a:rPr lang="pl-PL" sz="1400" dirty="0" smtClean="0"/>
                  <a:t>. </a:t>
                </a:r>
              </a:p>
              <a:p>
                <a:r>
                  <a:rPr lang="pl-PL" sz="1400" dirty="0" err="1" smtClean="0"/>
                  <a:t>Area</a:t>
                </a:r>
                <a:r>
                  <a:rPr lang="pl-PL" sz="1400" dirty="0" smtClean="0"/>
                  <a:t> of </a:t>
                </a:r>
                <a:r>
                  <a:rPr lang="pl-PL" sz="1400" dirty="0" err="1" smtClean="0"/>
                  <a:t>eruption</a:t>
                </a:r>
                <a:r>
                  <a:rPr lang="pl-PL" sz="1400" dirty="0" smtClean="0"/>
                  <a:t> was </a:t>
                </a:r>
                <a:r>
                  <a:rPr lang="pl-PL" sz="1400" dirty="0" err="1" smtClean="0"/>
                  <a:t>calculated</a:t>
                </a:r>
                <a:r>
                  <a:rPr lang="pl-PL" sz="1400" dirty="0" smtClean="0"/>
                  <a:t> with </a:t>
                </a:r>
                <a:r>
                  <a:rPr lang="pl-PL" sz="1400" dirty="0" err="1" smtClean="0"/>
                  <a:t>simplest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growth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algorithm</a:t>
                </a:r>
                <a:r>
                  <a:rPr lang="pl-PL" sz="1400" dirty="0" smtClean="0"/>
                  <a:t> (</a:t>
                </a:r>
                <a:r>
                  <a:rPr lang="pl-PL" sz="1400" dirty="0" err="1" smtClean="0"/>
                  <a:t>slow</a:t>
                </a:r>
                <a:r>
                  <a:rPr lang="pl-PL" sz="1400" dirty="0" smtClean="0"/>
                  <a:t>). </a:t>
                </a:r>
              </a:p>
              <a:p>
                <a:endParaRPr lang="pl-PL" sz="1400" dirty="0" smtClean="0"/>
              </a:p>
              <a:p>
                <a:r>
                  <a:rPr lang="pl-PL" sz="1400" dirty="0" err="1" smtClean="0"/>
                  <a:t>Possible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eruption</a:t>
                </a:r>
                <a:r>
                  <a:rPr lang="pl-PL" sz="1400" dirty="0" smtClean="0"/>
                  <a:t> was </a:t>
                </a:r>
                <a:r>
                  <a:rPr lang="pl-PL" sz="1400" dirty="0" err="1" smtClean="0"/>
                  <a:t>recognized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when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selected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area</a:t>
                </a:r>
                <a:r>
                  <a:rPr lang="pl-PL" sz="1400" dirty="0" smtClean="0"/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pl-PL" sz="1400" dirty="0" smtClean="0"/>
                  <a:t>for each pixel: </a:t>
                </a:r>
                <a14:m>
                  <m:oMath xmlns:m="http://schemas.openxmlformats.org/officeDocument/2006/math">
                    <m:r>
                      <a:rPr lang="pl-PL" sz="1400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pl-PL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1400" i="1">
                            <a:latin typeface="Cambria Math"/>
                          </a:rPr>
                          <m:t>𝐸</m:t>
                        </m:r>
                      </m:e>
                      <m:e>
                        <m:acc>
                          <m:accPr>
                            <m:chr m:val="̂"/>
                            <m:ctrlPr>
                              <a:rPr lang="pl-PL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l-PL" sz="14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pl-PL" sz="1400" i="1">
                        <a:latin typeface="Cambria Math"/>
                      </a:rPr>
                      <m:t>&gt;0.35</m:t>
                    </m:r>
                  </m:oMath>
                </a14:m>
                <a:endParaRPr lang="pl-PL" sz="1400" b="0" dirty="0" smtClean="0"/>
              </a:p>
              <a:p>
                <a:pPr marL="342900" indent="-342900">
                  <a:buAutoNum type="arabicPeriod"/>
                </a:pPr>
                <a:r>
                  <a:rPr lang="pl-PL" sz="1400" b="0" dirty="0" smtClean="0"/>
                  <a:t>was </a:t>
                </a:r>
                <a:r>
                  <a:rPr lang="pl-PL" sz="1400" b="0" dirty="0" err="1" smtClean="0"/>
                  <a:t>visible</a:t>
                </a:r>
                <a:r>
                  <a:rPr lang="pl-PL" sz="1400" b="0" dirty="0" smtClean="0"/>
                  <a:t> on 8 </a:t>
                </a:r>
                <a:r>
                  <a:rPr lang="pl-PL" sz="1400" b="0" dirty="0" err="1" smtClean="0"/>
                  <a:t>or</a:t>
                </a:r>
                <a:r>
                  <a:rPr lang="pl-PL" sz="1400" b="0" dirty="0" smtClean="0"/>
                  <a:t> </a:t>
                </a:r>
                <a:r>
                  <a:rPr lang="pl-PL" sz="1400" b="0" dirty="0" err="1" smtClean="0"/>
                  <a:t>more</a:t>
                </a:r>
                <a:r>
                  <a:rPr lang="pl-PL" sz="1400" b="0" dirty="0" smtClean="0"/>
                  <a:t> </a:t>
                </a:r>
                <a:r>
                  <a:rPr lang="pl-PL" sz="1400" b="0" dirty="0" err="1" smtClean="0"/>
                  <a:t>consecutive</a:t>
                </a:r>
                <a:r>
                  <a:rPr lang="pl-PL" sz="1400" b="0" dirty="0" smtClean="0"/>
                  <a:t> </a:t>
                </a:r>
                <a:r>
                  <a:rPr lang="pl-PL" sz="1400" b="0" dirty="0" err="1" smtClean="0"/>
                  <a:t>frames</a:t>
                </a:r>
                <a:endParaRPr lang="pl-PL" sz="1400" dirty="0" smtClean="0"/>
              </a:p>
              <a:p>
                <a:pPr marL="342900" indent="-342900">
                  <a:buAutoNum type="arabicPeriod"/>
                </a:pPr>
                <a:r>
                  <a:rPr lang="pl-PL" sz="1400" b="0" dirty="0" smtClean="0"/>
                  <a:t>was </a:t>
                </a:r>
                <a:r>
                  <a:rPr lang="pl-PL" sz="1400" b="0" dirty="0" err="1" smtClean="0"/>
                  <a:t>greater</a:t>
                </a:r>
                <a:r>
                  <a:rPr lang="pl-PL" sz="1400" b="0" dirty="0" smtClean="0"/>
                  <a:t> </a:t>
                </a:r>
                <a:r>
                  <a:rPr lang="pl-PL" sz="1400" b="0" dirty="0" err="1" smtClean="0"/>
                  <a:t>than</a:t>
                </a:r>
                <a:r>
                  <a:rPr lang="pl-PL" sz="1400" b="0" dirty="0" smtClean="0"/>
                  <a:t> 600 arcsec</a:t>
                </a:r>
                <a:r>
                  <a:rPr lang="pl-PL" sz="1400" b="0" baseline="30000" dirty="0" smtClean="0"/>
                  <a:t>2</a:t>
                </a:r>
                <a:r>
                  <a:rPr lang="pl-PL" sz="1400" b="0" dirty="0" smtClean="0"/>
                  <a:t> on </a:t>
                </a:r>
                <a:r>
                  <a:rPr lang="pl-PL" sz="1400" b="0" dirty="0" err="1" smtClean="0"/>
                  <a:t>at</a:t>
                </a:r>
                <a:r>
                  <a:rPr lang="pl-PL" sz="1400" b="0" dirty="0" smtClean="0"/>
                  <a:t> </a:t>
                </a:r>
                <a:r>
                  <a:rPr lang="pl-PL" sz="1400" b="0" dirty="0" err="1" smtClean="0"/>
                  <a:t>least</a:t>
                </a:r>
                <a:r>
                  <a:rPr lang="pl-PL" sz="1400" b="0" dirty="0" smtClean="0"/>
                  <a:t> one </a:t>
                </a:r>
                <a:r>
                  <a:rPr lang="pl-PL" sz="1400" b="0" dirty="0" err="1" smtClean="0"/>
                  <a:t>frame</a:t>
                </a:r>
                <a:endParaRPr lang="pl-PL" sz="1400" b="0" dirty="0" smtClean="0"/>
              </a:p>
              <a:p>
                <a:pPr marL="342900" indent="-342900">
                  <a:buAutoNum type="arabicPeriod"/>
                </a:pPr>
                <a:r>
                  <a:rPr lang="pl-PL" sz="1400" dirty="0" err="1" smtClean="0"/>
                  <a:t>mean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value</a:t>
                </a:r>
                <a:r>
                  <a:rPr lang="pl-PL" sz="1400" dirty="0" smtClean="0"/>
                  <a:t> of </a:t>
                </a:r>
                <a:r>
                  <a:rPr lang="pl-PL" sz="1400" dirty="0" err="1" smtClean="0"/>
                  <a:t>brightness</a:t>
                </a:r>
                <a:r>
                  <a:rPr lang="pl-PL" sz="1400" dirty="0" smtClean="0"/>
                  <a:t> was </a:t>
                </a:r>
                <a:r>
                  <a:rPr lang="pl-PL" sz="1400" dirty="0" err="1" smtClean="0"/>
                  <a:t>above</a:t>
                </a:r>
                <a:r>
                  <a:rPr lang="pl-PL" sz="1400" dirty="0" smtClean="0"/>
                  <a:t> 30 DN on </a:t>
                </a:r>
                <a:r>
                  <a:rPr lang="pl-PL" sz="1400" dirty="0" err="1" smtClean="0"/>
                  <a:t>at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least</a:t>
                </a:r>
                <a:r>
                  <a:rPr lang="pl-PL" sz="1400" dirty="0" smtClean="0"/>
                  <a:t> one </a:t>
                </a:r>
                <a:r>
                  <a:rPr lang="pl-PL" sz="1400" dirty="0" err="1" smtClean="0"/>
                  <a:t>frame</a:t>
                </a:r>
                <a:endParaRPr lang="pl-PL" sz="1400" dirty="0" smtClean="0"/>
              </a:p>
              <a:p>
                <a:pPr marL="342900" indent="-342900">
                  <a:buAutoNum type="arabicPeriod"/>
                </a:pPr>
                <a:r>
                  <a:rPr lang="pl-PL" sz="1400" dirty="0" err="1" smtClean="0"/>
                  <a:t>showed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change</a:t>
                </a:r>
                <a:r>
                  <a:rPr lang="pl-PL" sz="1400" dirty="0" smtClean="0"/>
                  <a:t> of centroid </a:t>
                </a:r>
                <a:r>
                  <a:rPr lang="pl-PL" sz="1400" dirty="0" err="1" smtClean="0"/>
                  <a:t>position</a:t>
                </a:r>
                <a:r>
                  <a:rPr lang="pl-PL" sz="1400" dirty="0" smtClean="0"/>
                  <a:t>  </a:t>
                </a:r>
                <a:r>
                  <a:rPr lang="pl-PL" sz="1400" dirty="0" err="1" smtClean="0"/>
                  <a:t>greater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than</a:t>
                </a:r>
                <a:r>
                  <a:rPr lang="pl-PL" sz="1400" dirty="0" smtClean="0"/>
                  <a:t> 25 </a:t>
                </a:r>
                <a:r>
                  <a:rPr lang="pl-PL" sz="1400" dirty="0" err="1" smtClean="0"/>
                  <a:t>arcsec</a:t>
                </a:r>
                <a:r>
                  <a:rPr lang="pl-PL" sz="1400" dirty="0" smtClean="0"/>
                  <a:t>.</a:t>
                </a:r>
              </a:p>
              <a:p>
                <a:endParaRPr lang="pl-PL" sz="1400" b="0" dirty="0"/>
              </a:p>
              <a:p>
                <a:r>
                  <a:rPr lang="pl-PL" sz="1400" dirty="0"/>
                  <a:t>We </a:t>
                </a:r>
                <a:r>
                  <a:rPr lang="pl-PL" sz="1400" dirty="0" err="1"/>
                  <a:t>have</a:t>
                </a:r>
                <a:r>
                  <a:rPr lang="pl-PL" sz="1400" dirty="0"/>
                  <a:t> </a:t>
                </a:r>
                <a:r>
                  <a:rPr lang="pl-PL" sz="1400" dirty="0" err="1"/>
                  <a:t>foud</a:t>
                </a:r>
                <a:r>
                  <a:rPr lang="pl-PL" sz="1400" dirty="0"/>
                  <a:t> </a:t>
                </a:r>
                <a:r>
                  <a:rPr lang="pl-PL" sz="1400" dirty="0" err="1"/>
                  <a:t>that</a:t>
                </a:r>
                <a:r>
                  <a:rPr lang="pl-PL" sz="1400" dirty="0"/>
                  <a:t> </a:t>
                </a:r>
                <a:r>
                  <a:rPr lang="pl-PL" sz="1400" dirty="0" err="1"/>
                  <a:t>our</a:t>
                </a:r>
                <a:r>
                  <a:rPr lang="pl-PL" sz="1400" dirty="0"/>
                  <a:t> </a:t>
                </a:r>
                <a:r>
                  <a:rPr lang="pl-PL" sz="1400" dirty="0" err="1"/>
                  <a:t>algorithm</a:t>
                </a:r>
                <a:r>
                  <a:rPr lang="pl-PL" sz="1400" dirty="0"/>
                  <a:t> </a:t>
                </a:r>
                <a:r>
                  <a:rPr lang="pl-PL" sz="1400" dirty="0" err="1"/>
                  <a:t>is</a:t>
                </a:r>
                <a:r>
                  <a:rPr lang="pl-PL" sz="1400" dirty="0"/>
                  <a:t> </a:t>
                </a:r>
                <a:r>
                  <a:rPr lang="pl-PL" sz="1400" b="1" dirty="0" err="1"/>
                  <a:t>slower</a:t>
                </a:r>
                <a:r>
                  <a:rPr lang="pl-PL" sz="1400" b="1" dirty="0"/>
                  <a:t> but </a:t>
                </a:r>
                <a:r>
                  <a:rPr lang="pl-PL" sz="1400" b="1" dirty="0" err="1"/>
                  <a:t>more</a:t>
                </a:r>
                <a:r>
                  <a:rPr lang="pl-PL" sz="1400" b="1" dirty="0"/>
                  <a:t> </a:t>
                </a:r>
                <a:r>
                  <a:rPr lang="pl-PL" sz="1400" b="1" dirty="0" err="1"/>
                  <a:t>effective</a:t>
                </a:r>
                <a:r>
                  <a:rPr lang="pl-PL" sz="1400" dirty="0"/>
                  <a:t> </a:t>
                </a:r>
                <a:r>
                  <a:rPr lang="pl-PL" sz="1400" dirty="0" err="1"/>
                  <a:t>than</a:t>
                </a:r>
                <a:r>
                  <a:rPr lang="pl-PL" sz="1400" dirty="0"/>
                  <a:t> </a:t>
                </a:r>
                <a:r>
                  <a:rPr lang="pl-PL" sz="1400" dirty="0" err="1"/>
                  <a:t>algorithm</a:t>
                </a:r>
                <a:r>
                  <a:rPr lang="pl-PL" sz="1400" dirty="0"/>
                  <a:t> </a:t>
                </a:r>
                <a:r>
                  <a:rPr lang="pl-PL" sz="1400" dirty="0" err="1"/>
                  <a:t>described</a:t>
                </a:r>
                <a:r>
                  <a:rPr lang="pl-PL" sz="1400" dirty="0"/>
                  <a:t> by </a:t>
                </a:r>
                <a:r>
                  <a:rPr lang="pl-PL" sz="1400" dirty="0" err="1"/>
                  <a:t>Hurlburt</a:t>
                </a:r>
                <a:r>
                  <a:rPr lang="pl-PL" sz="1400" dirty="0"/>
                  <a:t>, N. 2015 (arXiv:1504.03395) and </a:t>
                </a:r>
                <a:r>
                  <a:rPr lang="pl-PL" sz="1400" dirty="0" err="1"/>
                  <a:t>Hurlburt</a:t>
                </a:r>
                <a:r>
                  <a:rPr lang="pl-PL" sz="1400" dirty="0"/>
                  <a:t>, N. &amp; </a:t>
                </a:r>
                <a:r>
                  <a:rPr lang="pl-PL" sz="1400" dirty="0" err="1"/>
                  <a:t>Jaffey</a:t>
                </a:r>
                <a:r>
                  <a:rPr lang="pl-PL" sz="1400" dirty="0"/>
                  <a:t>, S. 2015 (arXiv:1504.04660</a:t>
                </a:r>
                <a:r>
                  <a:rPr lang="pl-PL" sz="1400" dirty="0" smtClean="0"/>
                  <a:t>)</a:t>
                </a:r>
              </a:p>
              <a:p>
                <a:endParaRPr lang="pl-PL" sz="1400" dirty="0"/>
              </a:p>
              <a:p>
                <a:r>
                  <a:rPr lang="pl-PL" sz="1400" dirty="0"/>
                  <a:t>1 APR 2012 – 1 APR </a:t>
                </a:r>
                <a:r>
                  <a:rPr lang="pl-PL" sz="1400" dirty="0" smtClean="0"/>
                  <a:t>2013: </a:t>
                </a:r>
                <a:r>
                  <a:rPr lang="pl-PL" sz="1400" b="1" dirty="0" smtClean="0"/>
                  <a:t>1906 </a:t>
                </a:r>
                <a:r>
                  <a:rPr lang="pl-PL" sz="1400" b="1" dirty="0" err="1"/>
                  <a:t>moving</a:t>
                </a:r>
                <a:r>
                  <a:rPr lang="pl-PL" sz="1400" b="1" dirty="0"/>
                  <a:t> </a:t>
                </a:r>
                <a:r>
                  <a:rPr lang="pl-PL" sz="1400" b="1" dirty="0" err="1"/>
                  <a:t>features</a:t>
                </a:r>
                <a:r>
                  <a:rPr lang="pl-PL" sz="1400" b="1" dirty="0"/>
                  <a:t> </a:t>
                </a:r>
                <a:r>
                  <a:rPr lang="pl-PL" sz="1400" b="1" dirty="0" err="1"/>
                  <a:t>have</a:t>
                </a:r>
                <a:r>
                  <a:rPr lang="pl-PL" sz="1400" b="1" dirty="0"/>
                  <a:t> </a:t>
                </a:r>
                <a:r>
                  <a:rPr lang="pl-PL" sz="1400" b="1" dirty="0" err="1"/>
                  <a:t>been</a:t>
                </a:r>
                <a:r>
                  <a:rPr lang="pl-PL" sz="1400" b="1" dirty="0"/>
                  <a:t> </a:t>
                </a:r>
                <a:r>
                  <a:rPr lang="pl-PL" sz="1400" b="1" dirty="0" err="1" smtClean="0"/>
                  <a:t>recognized</a:t>
                </a:r>
                <a:r>
                  <a:rPr lang="pl-PL" sz="1400" b="1" dirty="0" smtClean="0"/>
                  <a:t> and </a:t>
                </a:r>
                <a:r>
                  <a:rPr lang="pl-PL" sz="1400" b="1" dirty="0" err="1" smtClean="0"/>
                  <a:t>classified</a:t>
                </a:r>
                <a:endParaRPr lang="pl-PL" sz="1400" b="1" dirty="0" smtClean="0"/>
              </a:p>
              <a:p>
                <a:endParaRPr lang="pl-PL" sz="1400" dirty="0"/>
              </a:p>
              <a:p>
                <a:r>
                  <a:rPr lang="pl-PL" sz="1400" dirty="0" err="1"/>
                  <a:t>Classification</a:t>
                </a:r>
                <a:r>
                  <a:rPr lang="pl-PL" sz="1400" dirty="0"/>
                  <a:t> </a:t>
                </a:r>
                <a:r>
                  <a:rPr lang="pl-PL" sz="1400" dirty="0" smtClean="0"/>
                  <a:t>of </a:t>
                </a:r>
                <a:r>
                  <a:rPr lang="pl-PL" sz="1400" dirty="0" err="1" smtClean="0"/>
                  <a:t>found</a:t>
                </a:r>
                <a:r>
                  <a:rPr lang="pl-PL" sz="1400" dirty="0" smtClean="0"/>
                  <a:t> </a:t>
                </a:r>
                <a:r>
                  <a:rPr lang="pl-PL" sz="1400" dirty="0" err="1" smtClean="0"/>
                  <a:t>events</a:t>
                </a:r>
                <a:r>
                  <a:rPr lang="pl-PL" sz="1400" dirty="0" smtClean="0"/>
                  <a:t> was </a:t>
                </a:r>
                <a:r>
                  <a:rPr lang="pl-PL" sz="1400" dirty="0" err="1"/>
                  <a:t>made</a:t>
                </a:r>
                <a:r>
                  <a:rPr lang="pl-PL" sz="1400" dirty="0"/>
                  <a:t> by </a:t>
                </a:r>
                <a:r>
                  <a:rPr lang="pl-PL" sz="1400" dirty="0" err="1"/>
                  <a:t>user</a:t>
                </a:r>
                <a:r>
                  <a:rPr lang="pl-PL" sz="1400" dirty="0"/>
                  <a:t>. We </a:t>
                </a:r>
                <a:r>
                  <a:rPr lang="pl-PL" sz="1400" dirty="0" err="1"/>
                  <a:t>did</a:t>
                </a:r>
                <a:r>
                  <a:rPr lang="pl-PL" sz="1400" dirty="0"/>
                  <a:t> not </a:t>
                </a:r>
                <a:r>
                  <a:rPr lang="pl-PL" sz="1400" dirty="0" err="1"/>
                  <a:t>use</a:t>
                </a:r>
                <a:r>
                  <a:rPr lang="pl-PL" sz="1400" dirty="0"/>
                  <a:t> </a:t>
                </a:r>
                <a:r>
                  <a:rPr lang="pl-PL" sz="1400" dirty="0" err="1"/>
                  <a:t>authomatic</a:t>
                </a:r>
                <a:r>
                  <a:rPr lang="pl-PL" sz="1400" dirty="0"/>
                  <a:t> </a:t>
                </a:r>
                <a:r>
                  <a:rPr lang="pl-PL" sz="1400" dirty="0" err="1"/>
                  <a:t>feature</a:t>
                </a:r>
                <a:r>
                  <a:rPr lang="pl-PL" sz="1400" dirty="0"/>
                  <a:t> </a:t>
                </a:r>
                <a:r>
                  <a:rPr lang="pl-PL" sz="1400" dirty="0" err="1" smtClean="0"/>
                  <a:t>recognition</a:t>
                </a:r>
                <a:r>
                  <a:rPr lang="pl-PL" sz="1400" dirty="0" smtClean="0"/>
                  <a:t> (but we </a:t>
                </a:r>
                <a:r>
                  <a:rPr lang="pl-PL" sz="1400" dirty="0" err="1" smtClean="0"/>
                  <a:t>tried</a:t>
                </a:r>
                <a:r>
                  <a:rPr lang="pl-PL" sz="1400" dirty="0" smtClean="0"/>
                  <a:t>).</a:t>
                </a:r>
                <a:endParaRPr lang="pl-PL" sz="1400" b="0" dirty="0" smtClean="0"/>
              </a:p>
            </p:txBody>
          </p:sp>
        </mc:Choice>
        <mc:Fallback xmlns="">
          <p:sp>
            <p:nvSpPr>
              <p:cNvPr id="21" name="pole tekstow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441" y="1314004"/>
                <a:ext cx="5256362" cy="461664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rostokąt 4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/>
              <a:t>Searching</a:t>
            </a:r>
            <a:r>
              <a:rPr lang="pl-PL" i="1" dirty="0"/>
              <a:t> for </a:t>
            </a:r>
            <a:r>
              <a:rPr lang="pl-PL" i="1" dirty="0" err="1" smtClean="0"/>
              <a:t>moving</a:t>
            </a:r>
            <a:r>
              <a:rPr lang="pl-PL" i="1" dirty="0" smtClean="0"/>
              <a:t> </a:t>
            </a:r>
            <a:r>
              <a:rPr lang="pl-PL" i="1" dirty="0" err="1" smtClean="0"/>
              <a:t>structures</a:t>
            </a:r>
            <a:endParaRPr lang="pl-PL" i="1" dirty="0"/>
          </a:p>
        </p:txBody>
      </p:sp>
      <p:grpSp>
        <p:nvGrpSpPr>
          <p:cNvPr id="8" name="Grupa 7"/>
          <p:cNvGrpSpPr/>
          <p:nvPr/>
        </p:nvGrpSpPr>
        <p:grpSpPr>
          <a:xfrm>
            <a:off x="276046" y="3799461"/>
            <a:ext cx="3082506" cy="3016427"/>
            <a:chOff x="4860031" y="2708919"/>
            <a:chExt cx="3888433" cy="3888433"/>
          </a:xfrm>
        </p:grpSpPr>
        <p:grpSp>
          <p:nvGrpSpPr>
            <p:cNvPr id="9" name="Grupa 8"/>
            <p:cNvGrpSpPr/>
            <p:nvPr/>
          </p:nvGrpSpPr>
          <p:grpSpPr>
            <a:xfrm>
              <a:off x="4860031" y="2708919"/>
              <a:ext cx="3888433" cy="3888433"/>
              <a:chOff x="4860031" y="2492896"/>
              <a:chExt cx="3888433" cy="388843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1" y="2492896"/>
                <a:ext cx="3888433" cy="388843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  <p:sp>
            <p:nvSpPr>
              <p:cNvPr id="12" name="pole tekstowe 11"/>
              <p:cNvSpPr txBox="1"/>
              <p:nvPr/>
            </p:nvSpPr>
            <p:spPr>
              <a:xfrm>
                <a:off x="5382502" y="2556498"/>
                <a:ext cx="3212734" cy="3570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dirty="0" err="1" smtClean="0"/>
                  <a:t>Locations</a:t>
                </a:r>
                <a:r>
                  <a:rPr lang="pl-PL" sz="1200" dirty="0" smtClean="0"/>
                  <a:t> of </a:t>
                </a:r>
                <a:r>
                  <a:rPr lang="pl-PL" sz="1200" dirty="0" err="1" smtClean="0"/>
                  <a:t>found</a:t>
                </a:r>
                <a:r>
                  <a:rPr lang="pl-PL" sz="1200" dirty="0" smtClean="0"/>
                  <a:t> </a:t>
                </a:r>
                <a:r>
                  <a:rPr lang="pl-PL" sz="1200" dirty="0" err="1" smtClean="0"/>
                  <a:t>events</a:t>
                </a:r>
                <a:endParaRPr lang="pl-PL" sz="1200" dirty="0"/>
              </a:p>
            </p:txBody>
          </p:sp>
        </p:grpSp>
        <p:sp>
          <p:nvSpPr>
            <p:cNvPr id="10" name="pole tekstowe 9"/>
            <p:cNvSpPr txBox="1"/>
            <p:nvPr/>
          </p:nvSpPr>
          <p:spPr>
            <a:xfrm>
              <a:off x="5652120" y="3212976"/>
              <a:ext cx="1152128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500" dirty="0" err="1" smtClean="0"/>
                <a:t>All</a:t>
              </a:r>
              <a:r>
                <a:rPr lang="pl-PL" sz="500" dirty="0" smtClean="0"/>
                <a:t> </a:t>
              </a:r>
              <a:r>
                <a:rPr lang="pl-PL" sz="500" dirty="0" err="1" smtClean="0"/>
                <a:t>events</a:t>
              </a:r>
              <a:endParaRPr lang="pl-PL" sz="500" dirty="0" smtClean="0"/>
            </a:p>
            <a:p>
              <a:r>
                <a:rPr lang="pl-PL" sz="500" dirty="0" smtClean="0"/>
                <a:t>Full </a:t>
              </a:r>
              <a:r>
                <a:rPr lang="pl-PL" sz="500" dirty="0" err="1" smtClean="0"/>
                <a:t>eruptions</a:t>
              </a:r>
              <a:endParaRPr lang="pl-PL" sz="500" dirty="0" smtClean="0"/>
            </a:p>
            <a:p>
              <a:r>
                <a:rPr lang="pl-PL" sz="500" dirty="0" err="1" smtClean="0"/>
                <a:t>Failed</a:t>
              </a:r>
              <a:r>
                <a:rPr lang="pl-PL" sz="500" dirty="0" smtClean="0"/>
                <a:t> </a:t>
              </a:r>
              <a:r>
                <a:rPr lang="pl-PL" sz="500" dirty="0" err="1" smtClean="0"/>
                <a:t>eruptions</a:t>
              </a:r>
              <a:endParaRPr lang="pl-PL" sz="500" dirty="0" smtClean="0"/>
            </a:p>
            <a:p>
              <a:r>
                <a:rPr lang="pl-PL" sz="500" dirty="0" err="1" smtClean="0"/>
                <a:t>Flaring</a:t>
              </a:r>
              <a:r>
                <a:rPr lang="pl-PL" sz="500" dirty="0" smtClean="0"/>
                <a:t> </a:t>
              </a:r>
              <a:r>
                <a:rPr lang="pl-PL" sz="500" dirty="0" err="1" smtClean="0"/>
                <a:t>loops</a:t>
              </a:r>
              <a:endParaRPr lang="pl-PL" sz="500" dirty="0" smtClean="0"/>
            </a:p>
            <a:p>
              <a:r>
                <a:rPr lang="pl-PL" sz="500" dirty="0" err="1" smtClean="0"/>
                <a:t>Errors</a:t>
              </a:r>
              <a:endParaRPr lang="pl-PL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316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 smtClean="0"/>
              <a:t>Classification</a:t>
            </a:r>
            <a:r>
              <a:rPr lang="pl-PL" i="1" dirty="0" smtClean="0"/>
              <a:t> and </a:t>
            </a:r>
            <a:r>
              <a:rPr lang="pl-PL" i="1" dirty="0" err="1" smtClean="0"/>
              <a:t>catalogue</a:t>
            </a:r>
            <a:r>
              <a:rPr lang="pl-PL" i="1" dirty="0" smtClean="0"/>
              <a:t> </a:t>
            </a:r>
            <a:r>
              <a:rPr lang="pl-PL" i="1" dirty="0" err="1" smtClean="0"/>
              <a:t>structure</a:t>
            </a:r>
            <a:endParaRPr lang="pl-PL" i="1" dirty="0"/>
          </a:p>
        </p:txBody>
      </p:sp>
      <p:grpSp>
        <p:nvGrpSpPr>
          <p:cNvPr id="14" name="Grupa 13"/>
          <p:cNvGrpSpPr/>
          <p:nvPr/>
        </p:nvGrpSpPr>
        <p:grpSpPr>
          <a:xfrm>
            <a:off x="-701720" y="755091"/>
            <a:ext cx="5340455" cy="2288309"/>
            <a:chOff x="166254" y="1524462"/>
            <a:chExt cx="5340455" cy="2288309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3300852641"/>
                </p:ext>
              </p:extLst>
            </p:nvPr>
          </p:nvGraphicFramePr>
          <p:xfrm>
            <a:off x="166254" y="1524462"/>
            <a:ext cx="3995651" cy="22883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Nawias zamykający 4"/>
            <p:cNvSpPr/>
            <p:nvPr/>
          </p:nvSpPr>
          <p:spPr>
            <a:xfrm>
              <a:off x="3241963" y="2100350"/>
              <a:ext cx="171796" cy="570808"/>
            </a:xfrm>
            <a:prstGeom prst="rightBracket">
              <a:avLst/>
            </a:prstGeom>
            <a:ln w="158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Strzałka w prawo 5"/>
            <p:cNvSpPr/>
            <p:nvPr/>
          </p:nvSpPr>
          <p:spPr>
            <a:xfrm>
              <a:off x="3419304" y="2305395"/>
              <a:ext cx="504306" cy="19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7" name="Grupa 6"/>
            <p:cNvGrpSpPr/>
            <p:nvPr/>
          </p:nvGrpSpPr>
          <p:grpSpPr>
            <a:xfrm>
              <a:off x="4080635" y="2182216"/>
              <a:ext cx="1426074" cy="434778"/>
              <a:chOff x="1644785" y="383291"/>
              <a:chExt cx="1426074" cy="434778"/>
            </a:xfrm>
          </p:grpSpPr>
          <p:sp>
            <p:nvSpPr>
              <p:cNvPr id="8" name="Prostokąt 7"/>
              <p:cNvSpPr/>
              <p:nvPr/>
            </p:nvSpPr>
            <p:spPr>
              <a:xfrm>
                <a:off x="1644785" y="383291"/>
                <a:ext cx="1426074" cy="434778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Prostokąt 8"/>
              <p:cNvSpPr/>
              <p:nvPr/>
            </p:nvSpPr>
            <p:spPr>
              <a:xfrm>
                <a:off x="1644785" y="383291"/>
                <a:ext cx="1426074" cy="43477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kern="1200" dirty="0" smtClean="0"/>
                  <a:t>Basic</a:t>
                </a:r>
                <a:endParaRPr lang="pl-PL" sz="1800" kern="1200" dirty="0"/>
              </a:p>
            </p:txBody>
          </p:sp>
        </p:grpSp>
        <p:grpSp>
          <p:nvGrpSpPr>
            <p:cNvPr id="10" name="Grupa 9"/>
            <p:cNvGrpSpPr/>
            <p:nvPr/>
          </p:nvGrpSpPr>
          <p:grpSpPr>
            <a:xfrm>
              <a:off x="4080635" y="3010721"/>
              <a:ext cx="1426074" cy="434778"/>
              <a:chOff x="1644785" y="383291"/>
              <a:chExt cx="1426074" cy="434778"/>
            </a:xfrm>
          </p:grpSpPr>
          <p:sp>
            <p:nvSpPr>
              <p:cNvPr id="11" name="Prostokąt 10"/>
              <p:cNvSpPr/>
              <p:nvPr/>
            </p:nvSpPr>
            <p:spPr>
              <a:xfrm>
                <a:off x="1644785" y="383291"/>
                <a:ext cx="1426074" cy="434778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Prostokąt 11"/>
              <p:cNvSpPr/>
              <p:nvPr/>
            </p:nvSpPr>
            <p:spPr>
              <a:xfrm>
                <a:off x="1644785" y="383291"/>
                <a:ext cx="1426074" cy="43477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600" kern="1200" dirty="0" smtClean="0"/>
                  <a:t>Basic+ Extended</a:t>
                </a:r>
                <a:endParaRPr lang="pl-PL" sz="1600" kern="1200" dirty="0"/>
              </a:p>
            </p:txBody>
          </p:sp>
        </p:grpSp>
        <p:sp>
          <p:nvSpPr>
            <p:cNvPr id="13" name="Strzałka w prawo 12"/>
            <p:cNvSpPr/>
            <p:nvPr/>
          </p:nvSpPr>
          <p:spPr>
            <a:xfrm>
              <a:off x="3241962" y="3125588"/>
              <a:ext cx="681647" cy="205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5118340" y="868193"/>
            <a:ext cx="3795622" cy="206210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dirty="0" err="1"/>
              <a:t>Found</a:t>
            </a:r>
            <a:r>
              <a:rPr lang="pl-PL" sz="1600" dirty="0"/>
              <a:t> </a:t>
            </a:r>
            <a:r>
              <a:rPr lang="pl-PL" sz="1600" dirty="0" err="1"/>
              <a:t>events</a:t>
            </a:r>
            <a:r>
              <a:rPr lang="pl-PL" sz="1600" dirty="0"/>
              <a:t> </a:t>
            </a:r>
            <a:r>
              <a:rPr lang="pl-PL" sz="1600" dirty="0" err="1"/>
              <a:t>were</a:t>
            </a:r>
            <a:r>
              <a:rPr lang="pl-PL" sz="1600" dirty="0"/>
              <a:t> </a:t>
            </a:r>
            <a:r>
              <a:rPr lang="pl-PL" sz="1600" dirty="0" err="1"/>
              <a:t>divided</a:t>
            </a:r>
            <a:r>
              <a:rPr lang="pl-PL" sz="1600" dirty="0"/>
              <a:t> </a:t>
            </a:r>
            <a:r>
              <a:rPr lang="pl-PL" sz="1600" dirty="0" err="1"/>
              <a:t>into</a:t>
            </a:r>
            <a:r>
              <a:rPr lang="pl-PL" sz="1600" dirty="0"/>
              <a:t> </a:t>
            </a:r>
            <a:r>
              <a:rPr lang="pl-PL" sz="1600" dirty="0" err="1"/>
              <a:t>three</a:t>
            </a:r>
            <a:r>
              <a:rPr lang="pl-PL" sz="1600" dirty="0"/>
              <a:t> </a:t>
            </a:r>
            <a:r>
              <a:rPr lang="pl-PL" sz="1600" dirty="0" err="1"/>
              <a:t>groups</a:t>
            </a:r>
            <a:r>
              <a:rPr lang="pl-PL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Level 0</a:t>
            </a:r>
            <a:r>
              <a:rPr lang="pl-PL" sz="1600" dirty="0"/>
              <a:t>: </a:t>
            </a:r>
            <a:r>
              <a:rPr lang="pl-PL" sz="1600" dirty="0" smtClean="0"/>
              <a:t>small </a:t>
            </a:r>
            <a:r>
              <a:rPr lang="pl-PL" sz="1600" dirty="0"/>
              <a:t>mass </a:t>
            </a:r>
            <a:r>
              <a:rPr lang="pl-PL" sz="1600" dirty="0" err="1"/>
              <a:t>movements</a:t>
            </a:r>
            <a:r>
              <a:rPr lang="pl-PL" sz="1600" dirty="0"/>
              <a:t>, </a:t>
            </a:r>
            <a:r>
              <a:rPr lang="pl-PL" sz="1600" dirty="0" err="1" smtClean="0"/>
              <a:t>waves</a:t>
            </a:r>
            <a:r>
              <a:rPr lang="pl-PL" sz="1600" dirty="0" smtClean="0"/>
              <a:t>, </a:t>
            </a:r>
            <a:r>
              <a:rPr lang="pl-PL" sz="1600" dirty="0" smtClean="0"/>
              <a:t>small </a:t>
            </a:r>
            <a:r>
              <a:rPr lang="pl-PL" sz="1600" dirty="0" err="1"/>
              <a:t>changes</a:t>
            </a:r>
            <a:r>
              <a:rPr lang="pl-PL" sz="1600" dirty="0"/>
              <a:t> of </a:t>
            </a:r>
            <a:r>
              <a:rPr lang="pl-PL" sz="1600" dirty="0" err="1"/>
              <a:t>loops</a:t>
            </a:r>
            <a:r>
              <a:rPr lang="pl-PL" sz="1600" dirty="0"/>
              <a:t> </a:t>
            </a:r>
            <a:r>
              <a:rPr lang="pl-PL" sz="1600" dirty="0" err="1"/>
              <a:t>brightness</a:t>
            </a:r>
            <a:r>
              <a:rPr lang="pl-PL" sz="1600" dirty="0"/>
              <a:t>, small </a:t>
            </a:r>
            <a:r>
              <a:rPr lang="pl-PL" sz="1600" dirty="0" err="1"/>
              <a:t>scale</a:t>
            </a:r>
            <a:r>
              <a:rPr lang="pl-PL" sz="1600" dirty="0"/>
              <a:t> </a:t>
            </a:r>
            <a:r>
              <a:rPr lang="pl-PL" sz="1600" dirty="0" err="1"/>
              <a:t>jets</a:t>
            </a:r>
            <a:r>
              <a:rPr lang="pl-PL" sz="1600" dirty="0"/>
              <a:t>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Level 1</a:t>
            </a:r>
            <a:r>
              <a:rPr lang="pl-PL" sz="1600" dirty="0"/>
              <a:t>: </a:t>
            </a:r>
            <a:r>
              <a:rPr lang="pl-PL" sz="1600" dirty="0" err="1"/>
              <a:t>succesful</a:t>
            </a:r>
            <a:r>
              <a:rPr lang="pl-PL" sz="1600" dirty="0"/>
              <a:t> </a:t>
            </a:r>
            <a:r>
              <a:rPr lang="pl-PL" sz="1600" dirty="0" err="1"/>
              <a:t>eruptions</a:t>
            </a:r>
            <a:r>
              <a:rPr lang="pl-PL" sz="1600" dirty="0"/>
              <a:t>, </a:t>
            </a:r>
            <a:r>
              <a:rPr lang="pl-PL" sz="1600" dirty="0" err="1"/>
              <a:t>interesting</a:t>
            </a:r>
            <a:r>
              <a:rPr lang="pl-PL" sz="1600" dirty="0"/>
              <a:t> </a:t>
            </a:r>
            <a:r>
              <a:rPr lang="pl-PL" sz="1600" dirty="0" err="1"/>
              <a:t>events</a:t>
            </a:r>
            <a:r>
              <a:rPr lang="pl-PL" sz="1600" dirty="0"/>
              <a:t> (</a:t>
            </a:r>
            <a:r>
              <a:rPr lang="pl-PL" sz="1600" dirty="0" err="1"/>
              <a:t>e.g</a:t>
            </a:r>
            <a:r>
              <a:rPr lang="pl-PL" sz="1600" dirty="0"/>
              <a:t>. </a:t>
            </a:r>
            <a:r>
              <a:rPr lang="pl-PL" sz="1600" dirty="0" err="1"/>
              <a:t>oscillating</a:t>
            </a:r>
            <a:r>
              <a:rPr lang="pl-PL" sz="1600" dirty="0"/>
              <a:t> </a:t>
            </a:r>
            <a:r>
              <a:rPr lang="pl-PL" sz="1600" dirty="0" err="1"/>
              <a:t>structures</a:t>
            </a:r>
            <a:r>
              <a:rPr lang="pl-PL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Level 2</a:t>
            </a:r>
            <a:r>
              <a:rPr lang="pl-PL" sz="1600" dirty="0"/>
              <a:t>: </a:t>
            </a:r>
            <a:r>
              <a:rPr lang="pl-PL" sz="1600" dirty="0" err="1"/>
              <a:t>failed</a:t>
            </a:r>
            <a:r>
              <a:rPr lang="pl-PL" sz="1600" dirty="0"/>
              <a:t> </a:t>
            </a:r>
            <a:r>
              <a:rPr lang="pl-PL" sz="1600" dirty="0" err="1"/>
              <a:t>eruptions</a:t>
            </a:r>
            <a:endParaRPr lang="pl-PL" sz="1600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194015" y="3130558"/>
            <a:ext cx="4884068" cy="353943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dirty="0"/>
              <a:t>Basic data products </a:t>
            </a:r>
            <a:r>
              <a:rPr lang="pl-PL" sz="1600" dirty="0" err="1"/>
              <a:t>are</a:t>
            </a:r>
            <a:endParaRPr lang="pl-PL" sz="1600" dirty="0"/>
          </a:p>
          <a:p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err="1"/>
              <a:t>triple</a:t>
            </a:r>
            <a:r>
              <a:rPr lang="pl-PL" sz="1600" b="1" dirty="0"/>
              <a:t> </a:t>
            </a:r>
            <a:r>
              <a:rPr lang="pl-PL" sz="1600" b="1" dirty="0" err="1"/>
              <a:t>plots</a:t>
            </a:r>
            <a:r>
              <a:rPr lang="pl-PL" sz="1600" b="1" dirty="0"/>
              <a:t> </a:t>
            </a:r>
            <a:r>
              <a:rPr lang="pl-PL" sz="1600" dirty="0" err="1"/>
              <a:t>presenting</a:t>
            </a:r>
            <a:r>
              <a:rPr lang="pl-PL" sz="1600" dirty="0"/>
              <a:t> image, image with </a:t>
            </a:r>
            <a:r>
              <a:rPr lang="pl-PL" sz="1600" dirty="0" err="1"/>
              <a:t>overlayed</a:t>
            </a:r>
            <a:r>
              <a:rPr lang="pl-PL" sz="1600" dirty="0"/>
              <a:t> </a:t>
            </a:r>
            <a:r>
              <a:rPr lang="pl-PL" sz="1600" dirty="0" err="1"/>
              <a:t>eruptive</a:t>
            </a:r>
            <a:r>
              <a:rPr lang="pl-PL" sz="1600" dirty="0"/>
              <a:t> </a:t>
            </a:r>
            <a:r>
              <a:rPr lang="pl-PL" sz="1600" dirty="0" err="1" smtClean="0"/>
              <a:t>pixels</a:t>
            </a:r>
            <a:r>
              <a:rPr lang="pl-PL" sz="1600" dirty="0" smtClean="0"/>
              <a:t> </a:t>
            </a:r>
            <a:r>
              <a:rPr lang="pl-PL" sz="1600" dirty="0" err="1"/>
              <a:t>area</a:t>
            </a:r>
            <a:r>
              <a:rPr lang="pl-PL" sz="1600" dirty="0"/>
              <a:t>, differentia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eruption</a:t>
            </a:r>
            <a:r>
              <a:rPr lang="pl-PL" sz="1600" dirty="0"/>
              <a:t> </a:t>
            </a:r>
            <a:r>
              <a:rPr lang="pl-PL" sz="1600" b="1" dirty="0"/>
              <a:t>start, maximum of the </a:t>
            </a:r>
            <a:r>
              <a:rPr lang="pl-PL" sz="1600" b="1" dirty="0" err="1"/>
              <a:t>area</a:t>
            </a:r>
            <a:r>
              <a:rPr lang="pl-PL" sz="1600" b="1" dirty="0"/>
              <a:t>, and end </a:t>
            </a:r>
            <a:r>
              <a:rPr lang="pl-PL" sz="1600" b="1" dirty="0" err="1"/>
              <a:t>times</a:t>
            </a:r>
            <a:r>
              <a:rPr lang="pl-PL" sz="1600" b="1" dirty="0"/>
              <a:t>, </a:t>
            </a:r>
            <a:r>
              <a:rPr lang="pl-PL" sz="1600" b="1" dirty="0" err="1"/>
              <a:t>heliocentric</a:t>
            </a:r>
            <a:r>
              <a:rPr lang="pl-PL" sz="1600" b="1" dirty="0"/>
              <a:t> </a:t>
            </a:r>
            <a:r>
              <a:rPr lang="pl-PL" sz="1600" b="1" dirty="0" err="1"/>
              <a:t>coordinates</a:t>
            </a:r>
            <a:endParaRPr lang="pl-PL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positions</a:t>
            </a:r>
            <a:r>
              <a:rPr lang="pl-PL" sz="1600" dirty="0"/>
              <a:t> of </a:t>
            </a:r>
            <a:r>
              <a:rPr lang="pl-PL" sz="1600" b="1" dirty="0"/>
              <a:t>centroid of </a:t>
            </a:r>
            <a:r>
              <a:rPr lang="pl-PL" sz="1600" b="1" dirty="0" err="1" smtClean="0"/>
              <a:t>moving</a:t>
            </a:r>
            <a:r>
              <a:rPr lang="pl-PL" sz="1600" b="1" dirty="0" smtClean="0"/>
              <a:t> </a:t>
            </a:r>
            <a:r>
              <a:rPr lang="pl-PL" sz="1600" b="1" dirty="0" err="1"/>
              <a:t>structure</a:t>
            </a:r>
            <a:r>
              <a:rPr lang="pl-PL" sz="1600" b="1" dirty="0"/>
              <a:t>, </a:t>
            </a:r>
            <a:r>
              <a:rPr lang="pl-PL" sz="1600" b="1" dirty="0" err="1"/>
              <a:t>area</a:t>
            </a:r>
            <a:r>
              <a:rPr lang="pl-PL" sz="1600" b="1" dirty="0"/>
              <a:t> and </a:t>
            </a:r>
            <a:r>
              <a:rPr lang="pl-PL" sz="1600" b="1" dirty="0" err="1"/>
              <a:t>intensity</a:t>
            </a:r>
            <a:endParaRPr lang="pl-PL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authomaticaly</a:t>
            </a:r>
            <a:r>
              <a:rPr lang="pl-PL" sz="1600" dirty="0"/>
              <a:t> </a:t>
            </a:r>
            <a:r>
              <a:rPr lang="pl-PL" sz="1600" dirty="0" err="1"/>
              <a:t>determined</a:t>
            </a:r>
            <a:r>
              <a:rPr lang="pl-PL" sz="1600" dirty="0"/>
              <a:t> </a:t>
            </a:r>
            <a:r>
              <a:rPr lang="pl-PL" sz="1600" b="1" dirty="0" err="1"/>
              <a:t>height</a:t>
            </a:r>
            <a:r>
              <a:rPr lang="pl-PL" sz="1600" b="1" dirty="0"/>
              <a:t> of </a:t>
            </a:r>
            <a:r>
              <a:rPr lang="pl-PL" sz="1600" b="1" dirty="0" err="1"/>
              <a:t>eruption</a:t>
            </a:r>
            <a:r>
              <a:rPr lang="pl-PL" sz="1600" b="1" dirty="0"/>
              <a:t> front, centroid, and </a:t>
            </a:r>
            <a:r>
              <a:rPr lang="pl-PL" sz="1600" b="1" dirty="0" err="1"/>
              <a:t>back</a:t>
            </a:r>
            <a:r>
              <a:rPr lang="pl-PL" sz="1600" dirty="0"/>
              <a:t> with </a:t>
            </a:r>
            <a:r>
              <a:rPr lang="pl-PL" sz="1600" dirty="0" err="1"/>
              <a:t>second</a:t>
            </a:r>
            <a:r>
              <a:rPr lang="pl-PL" sz="1600" dirty="0"/>
              <a:t> order </a:t>
            </a:r>
            <a:r>
              <a:rPr lang="pl-PL" sz="1600" dirty="0" err="1"/>
              <a:t>polynomial</a:t>
            </a:r>
            <a:r>
              <a:rPr lang="pl-PL" sz="1600" dirty="0"/>
              <a:t> </a:t>
            </a:r>
            <a:r>
              <a:rPr lang="pl-PL" sz="1600" dirty="0" err="1"/>
              <a:t>fit</a:t>
            </a:r>
            <a:r>
              <a:rPr lang="pl-PL" sz="1600" dirty="0"/>
              <a:t> – the </a:t>
            </a:r>
            <a:r>
              <a:rPr lang="pl-PL" sz="1600" dirty="0" err="1"/>
              <a:t>intention</a:t>
            </a:r>
            <a:r>
              <a:rPr lang="pl-PL" sz="1600" dirty="0"/>
              <a:t> was to </a:t>
            </a:r>
            <a:r>
              <a:rPr lang="pl-PL" sz="1600" dirty="0" err="1"/>
              <a:t>select</a:t>
            </a:r>
            <a:r>
              <a:rPr lang="pl-PL" sz="1600" dirty="0"/>
              <a:t> </a:t>
            </a:r>
            <a:r>
              <a:rPr lang="pl-PL" sz="1600" dirty="0" err="1"/>
              <a:t>authomaticaly</a:t>
            </a:r>
            <a:r>
              <a:rPr lang="pl-PL" sz="1600" dirty="0"/>
              <a:t> </a:t>
            </a:r>
            <a:r>
              <a:rPr lang="pl-PL" sz="1600" dirty="0" err="1"/>
              <a:t>structures</a:t>
            </a:r>
            <a:r>
              <a:rPr lang="pl-PL" sz="1600" dirty="0"/>
              <a:t> </a:t>
            </a:r>
            <a:r>
              <a:rPr lang="pl-PL" sz="1600" dirty="0" err="1"/>
              <a:t>that</a:t>
            </a:r>
            <a:r>
              <a:rPr lang="pl-PL" sz="1600" dirty="0"/>
              <a:t> </a:t>
            </a:r>
            <a:r>
              <a:rPr lang="pl-PL" sz="1600" dirty="0" err="1"/>
              <a:t>were</a:t>
            </a:r>
            <a:r>
              <a:rPr lang="pl-PL" sz="1600" dirty="0"/>
              <a:t> </a:t>
            </a:r>
            <a:r>
              <a:rPr lang="pl-PL" sz="1600" dirty="0" err="1"/>
              <a:t>failed</a:t>
            </a:r>
            <a:r>
              <a:rPr lang="pl-PL" sz="1600" dirty="0"/>
              <a:t> </a:t>
            </a:r>
            <a:r>
              <a:rPr lang="pl-PL" sz="1600" dirty="0" err="1"/>
              <a:t>eruptions</a:t>
            </a:r>
            <a:r>
              <a:rPr lang="pl-PL" sz="1600" dirty="0"/>
              <a:t> – </a:t>
            </a:r>
            <a:r>
              <a:rPr lang="pl-PL" sz="1600" dirty="0" err="1"/>
              <a:t>partial</a:t>
            </a:r>
            <a:r>
              <a:rPr lang="pl-PL" sz="1600" dirty="0"/>
              <a:t> </a:t>
            </a:r>
            <a:r>
              <a:rPr lang="pl-PL" sz="1600" dirty="0" err="1"/>
              <a:t>succes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/>
              <a:t>IDL </a:t>
            </a:r>
            <a:r>
              <a:rPr lang="pl-PL" sz="1600" b="1" dirty="0" err="1" smtClean="0"/>
              <a:t>save</a:t>
            </a:r>
            <a:r>
              <a:rPr lang="pl-PL" sz="1600" b="1" dirty="0" smtClean="0"/>
              <a:t> </a:t>
            </a:r>
            <a:r>
              <a:rPr lang="pl-PL" sz="1600" b="1" dirty="0" err="1"/>
              <a:t>files</a:t>
            </a:r>
            <a:r>
              <a:rPr lang="pl-PL" sz="1600" b="1" dirty="0"/>
              <a:t> </a:t>
            </a:r>
            <a:r>
              <a:rPr lang="pl-PL" sz="1600" dirty="0"/>
              <a:t>with </a:t>
            </a:r>
            <a:r>
              <a:rPr lang="pl-PL" sz="1600" dirty="0" err="1"/>
              <a:t>even</a:t>
            </a:r>
            <a:r>
              <a:rPr lang="pl-PL" sz="1600" dirty="0"/>
              <a:t> </a:t>
            </a:r>
            <a:r>
              <a:rPr lang="pl-PL" sz="1600" dirty="0" err="1"/>
              <a:t>more</a:t>
            </a:r>
            <a:r>
              <a:rPr lang="pl-PL" sz="1600" dirty="0"/>
              <a:t> </a:t>
            </a:r>
            <a:r>
              <a:rPr lang="pl-PL" sz="1600" dirty="0" err="1"/>
              <a:t>parameters</a:t>
            </a:r>
            <a:r>
              <a:rPr lang="pl-PL" sz="1600" dirty="0"/>
              <a:t> </a:t>
            </a:r>
            <a:r>
              <a:rPr lang="pl-PL" sz="1600" dirty="0" err="1"/>
              <a:t>will</a:t>
            </a:r>
            <a:r>
              <a:rPr lang="pl-PL" sz="1600" dirty="0"/>
              <a:t> be </a:t>
            </a:r>
            <a:r>
              <a:rPr lang="pl-PL" sz="1600" dirty="0" err="1"/>
              <a:t>available</a:t>
            </a:r>
            <a:endParaRPr lang="pl-PL" sz="1600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32" y="4414708"/>
            <a:ext cx="3010148" cy="22576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32" y="2975282"/>
            <a:ext cx="3010148" cy="14861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17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smtClean="0"/>
              <a:t>Small/</a:t>
            </a:r>
            <a:r>
              <a:rPr lang="pl-PL" i="1" dirty="0" err="1" smtClean="0"/>
              <a:t>unclassified</a:t>
            </a:r>
            <a:r>
              <a:rPr lang="pl-PL" i="1" dirty="0" smtClean="0"/>
              <a:t> </a:t>
            </a:r>
            <a:r>
              <a:rPr lang="pl-PL" i="1" dirty="0" err="1" smtClean="0"/>
              <a:t>events</a:t>
            </a:r>
            <a:r>
              <a:rPr lang="pl-PL" i="1" dirty="0" smtClean="0"/>
              <a:t> (Level 0)</a:t>
            </a:r>
            <a:endParaRPr lang="pl-PL" i="1" dirty="0"/>
          </a:p>
        </p:txBody>
      </p:sp>
      <p:pic>
        <p:nvPicPr>
          <p:cNvPr id="3" name="Lev0_exampl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6463" y="727884"/>
            <a:ext cx="5667204" cy="3187803"/>
          </a:xfrm>
          <a:prstGeom prst="rect">
            <a:avLst/>
          </a:prstGeom>
        </p:spPr>
      </p:pic>
      <p:pic>
        <p:nvPicPr>
          <p:cNvPr id="4" name="Lev0_example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6463" y="3675739"/>
            <a:ext cx="5667204" cy="31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smtClean="0"/>
              <a:t>Full/</a:t>
            </a:r>
            <a:r>
              <a:rPr lang="pl-PL" i="1" dirty="0" err="1" smtClean="0"/>
              <a:t>partial</a:t>
            </a:r>
            <a:r>
              <a:rPr lang="pl-PL" i="1" dirty="0" smtClean="0"/>
              <a:t> </a:t>
            </a:r>
            <a:r>
              <a:rPr lang="pl-PL" i="1" dirty="0" err="1" smtClean="0"/>
              <a:t>eruptions</a:t>
            </a:r>
            <a:r>
              <a:rPr lang="pl-PL" i="1" dirty="0" smtClean="0"/>
              <a:t> (Level 1)</a:t>
            </a:r>
            <a:endParaRPr lang="pl-PL" i="1" dirty="0"/>
          </a:p>
        </p:txBody>
      </p:sp>
      <p:pic>
        <p:nvPicPr>
          <p:cNvPr id="7" name="Lev1_examp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3844" y="731519"/>
            <a:ext cx="5729496" cy="3222842"/>
          </a:xfrm>
          <a:prstGeom prst="rect">
            <a:avLst/>
          </a:prstGeom>
        </p:spPr>
      </p:pic>
      <p:pic>
        <p:nvPicPr>
          <p:cNvPr id="8" name="Lev1_example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6600" y="3575831"/>
            <a:ext cx="5716740" cy="32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 smtClean="0"/>
              <a:t>Failed</a:t>
            </a:r>
            <a:r>
              <a:rPr lang="pl-PL" i="1" dirty="0" smtClean="0"/>
              <a:t> </a:t>
            </a:r>
            <a:r>
              <a:rPr lang="pl-PL" i="1" dirty="0" err="1" smtClean="0"/>
              <a:t>eruptions</a:t>
            </a:r>
            <a:r>
              <a:rPr lang="pl-PL" i="1" dirty="0" smtClean="0"/>
              <a:t> (Level 2)</a:t>
            </a:r>
            <a:endParaRPr lang="pl-PL" i="1" dirty="0"/>
          </a:p>
        </p:txBody>
      </p:sp>
      <p:pic>
        <p:nvPicPr>
          <p:cNvPr id="8" name="Lev2_examp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9703" y="3649113"/>
            <a:ext cx="5635720" cy="3170093"/>
          </a:xfrm>
          <a:prstGeom prst="rect">
            <a:avLst/>
          </a:prstGeom>
        </p:spPr>
      </p:pic>
      <p:pic>
        <p:nvPicPr>
          <p:cNvPr id="9" name="Lev2_example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9702" y="715053"/>
            <a:ext cx="5635669" cy="31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smtClean="0"/>
              <a:t>Extended data </a:t>
            </a:r>
            <a:r>
              <a:rPr lang="pl-PL" i="1" dirty="0" smtClean="0"/>
              <a:t>products (</a:t>
            </a:r>
            <a:r>
              <a:rPr lang="pl-PL" i="1" dirty="0" err="1" smtClean="0"/>
              <a:t>failed</a:t>
            </a:r>
            <a:r>
              <a:rPr lang="pl-PL" i="1" dirty="0" smtClean="0"/>
              <a:t> </a:t>
            </a:r>
            <a:r>
              <a:rPr lang="pl-PL" i="1" dirty="0" err="1" smtClean="0"/>
              <a:t>eruptions</a:t>
            </a:r>
            <a:r>
              <a:rPr lang="pl-PL" i="1" dirty="0" smtClean="0"/>
              <a:t> </a:t>
            </a:r>
            <a:r>
              <a:rPr lang="pl-PL" i="1" dirty="0" err="1" smtClean="0"/>
              <a:t>only</a:t>
            </a:r>
            <a:r>
              <a:rPr lang="pl-PL" i="1" dirty="0" smtClean="0"/>
              <a:t>)</a:t>
            </a:r>
            <a:endParaRPr lang="pl-PL" i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3" y="4841145"/>
            <a:ext cx="2618213" cy="19198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3" y="2666426"/>
            <a:ext cx="2618213" cy="22435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3" y="780824"/>
            <a:ext cx="2618213" cy="209279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445422" y="6186488"/>
            <a:ext cx="828671" cy="32060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"/>
              </a:lnSpc>
            </a:pPr>
            <a:r>
              <a:rPr lang="pl-PL" sz="500" dirty="0" err="1" smtClean="0"/>
              <a:t>eruption</a:t>
            </a:r>
            <a:r>
              <a:rPr lang="pl-PL" sz="500" dirty="0" smtClean="0"/>
              <a:t> front (</a:t>
            </a:r>
            <a:r>
              <a:rPr lang="pl-PL" sz="500" dirty="0" err="1" smtClean="0"/>
              <a:t>manually</a:t>
            </a:r>
            <a:r>
              <a:rPr lang="pl-PL" sz="500" dirty="0" smtClean="0"/>
              <a:t>)</a:t>
            </a:r>
          </a:p>
          <a:p>
            <a:pPr>
              <a:lnSpc>
                <a:spcPts val="450"/>
              </a:lnSpc>
            </a:pPr>
            <a:r>
              <a:rPr lang="pl-PL" sz="500" dirty="0" err="1" smtClean="0"/>
              <a:t>eruption</a:t>
            </a:r>
            <a:r>
              <a:rPr lang="pl-PL" sz="500" dirty="0" smtClean="0"/>
              <a:t> front (</a:t>
            </a:r>
            <a:r>
              <a:rPr lang="pl-PL" sz="500" dirty="0" err="1" smtClean="0"/>
              <a:t>interpolation</a:t>
            </a:r>
            <a:r>
              <a:rPr lang="pl-PL" sz="500" dirty="0" smtClean="0"/>
              <a:t>)</a:t>
            </a:r>
          </a:p>
          <a:p>
            <a:pPr>
              <a:lnSpc>
                <a:spcPts val="450"/>
              </a:lnSpc>
            </a:pPr>
            <a:r>
              <a:rPr lang="pl-PL" sz="500" dirty="0" err="1" smtClean="0"/>
              <a:t>eruption</a:t>
            </a:r>
            <a:r>
              <a:rPr lang="pl-PL" sz="500" dirty="0" smtClean="0"/>
              <a:t> front (automatic)</a:t>
            </a:r>
          </a:p>
          <a:p>
            <a:pPr>
              <a:lnSpc>
                <a:spcPts val="450"/>
              </a:lnSpc>
            </a:pPr>
            <a:r>
              <a:rPr lang="pl-PL" sz="500" dirty="0" err="1" smtClean="0"/>
              <a:t>eruption</a:t>
            </a:r>
            <a:r>
              <a:rPr lang="pl-PL" sz="500" dirty="0" smtClean="0"/>
              <a:t> </a:t>
            </a:r>
            <a:r>
              <a:rPr lang="pl-PL" sz="500" dirty="0" err="1" smtClean="0"/>
              <a:t>back</a:t>
            </a:r>
            <a:r>
              <a:rPr lang="pl-PL" sz="500" dirty="0" smtClean="0"/>
              <a:t> (automatic)</a:t>
            </a:r>
          </a:p>
          <a:p>
            <a:pPr>
              <a:lnSpc>
                <a:spcPts val="450"/>
              </a:lnSpc>
            </a:pPr>
            <a:r>
              <a:rPr lang="pl-PL" sz="500" dirty="0" err="1" smtClean="0"/>
              <a:t>eruption</a:t>
            </a:r>
            <a:r>
              <a:rPr lang="pl-PL" sz="500" dirty="0" smtClean="0"/>
              <a:t> centroid (automatic)</a:t>
            </a:r>
          </a:p>
        </p:txBody>
      </p:sp>
      <p:pic>
        <p:nvPicPr>
          <p:cNvPr id="8" name="Lev2_example3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1982" y="780824"/>
            <a:ext cx="5338002" cy="300262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152064" y="3860018"/>
            <a:ext cx="2687782" cy="289310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/>
              <a:t>Start 2012/05/05 </a:t>
            </a:r>
            <a:r>
              <a:rPr lang="pl-PL" sz="1400" dirty="0" smtClean="0"/>
              <a:t>09:10</a:t>
            </a:r>
          </a:p>
          <a:p>
            <a:r>
              <a:rPr lang="pl-PL" sz="1400" dirty="0" smtClean="0"/>
              <a:t>Max 2012/05/05 09:36</a:t>
            </a:r>
            <a:endParaRPr lang="pl-PL" sz="1400" dirty="0"/>
          </a:p>
          <a:p>
            <a:r>
              <a:rPr lang="pl-PL" sz="1400" dirty="0"/>
              <a:t>End 2012/05/05 11:00</a:t>
            </a:r>
          </a:p>
          <a:p>
            <a:r>
              <a:rPr lang="pl-PL" sz="1400" dirty="0" smtClean="0"/>
              <a:t>Centroid [</a:t>
            </a:r>
            <a:r>
              <a:rPr lang="pl-PL" sz="1400" dirty="0" err="1" smtClean="0"/>
              <a:t>heliocentric</a:t>
            </a:r>
            <a:r>
              <a:rPr lang="pl-PL" sz="1400" dirty="0"/>
              <a:t>]  -925, 257</a:t>
            </a:r>
          </a:p>
          <a:p>
            <a:r>
              <a:rPr lang="pl-PL" sz="1400" dirty="0" err="1"/>
              <a:t>Inclination</a:t>
            </a:r>
            <a:r>
              <a:rPr lang="pl-PL" sz="1400" dirty="0"/>
              <a:t>[</a:t>
            </a:r>
            <a:r>
              <a:rPr lang="pl-PL" sz="1400" dirty="0" err="1"/>
              <a:t>deg</a:t>
            </a:r>
            <a:r>
              <a:rPr lang="pl-PL" sz="1400" dirty="0"/>
              <a:t>]  120</a:t>
            </a:r>
          </a:p>
          <a:p>
            <a:r>
              <a:rPr lang="pl-PL" sz="1400" dirty="0" err="1" smtClean="0"/>
              <a:t>Kinematics</a:t>
            </a:r>
            <a:r>
              <a:rPr lang="pl-PL" sz="1400" dirty="0" smtClean="0"/>
              <a:t>  h(t), V(t), a(t)</a:t>
            </a:r>
            <a:endParaRPr lang="pl-PL" sz="1400" dirty="0"/>
          </a:p>
          <a:p>
            <a:r>
              <a:rPr lang="pl-PL" sz="1400" dirty="0" err="1"/>
              <a:t>Accompanying</a:t>
            </a:r>
            <a:r>
              <a:rPr lang="pl-PL" sz="1400" dirty="0"/>
              <a:t> </a:t>
            </a:r>
            <a:r>
              <a:rPr lang="pl-PL" sz="1400" dirty="0" err="1"/>
              <a:t>flare</a:t>
            </a:r>
            <a:r>
              <a:rPr lang="pl-PL" sz="1400" dirty="0"/>
              <a:t> </a:t>
            </a:r>
            <a:r>
              <a:rPr lang="pl-PL" sz="1400" dirty="0" err="1"/>
              <a:t>yes</a:t>
            </a:r>
            <a:endParaRPr lang="pl-PL" sz="1400" dirty="0"/>
          </a:p>
          <a:p>
            <a:r>
              <a:rPr lang="pl-PL" sz="1400" dirty="0" err="1"/>
              <a:t>Accompanying</a:t>
            </a:r>
            <a:r>
              <a:rPr lang="pl-PL" sz="1400" dirty="0"/>
              <a:t> </a:t>
            </a:r>
            <a:r>
              <a:rPr lang="pl-PL" sz="1400" dirty="0" err="1"/>
              <a:t>flare</a:t>
            </a:r>
            <a:r>
              <a:rPr lang="pl-PL" sz="1400" dirty="0"/>
              <a:t> </a:t>
            </a:r>
            <a:r>
              <a:rPr lang="pl-PL" sz="1400" dirty="0" err="1"/>
              <a:t>class</a:t>
            </a:r>
            <a:r>
              <a:rPr lang="pl-PL" sz="1400" dirty="0"/>
              <a:t> C8.0</a:t>
            </a:r>
          </a:p>
          <a:p>
            <a:r>
              <a:rPr lang="pl-PL" sz="1400" dirty="0"/>
              <a:t>RHESSI </a:t>
            </a:r>
            <a:r>
              <a:rPr lang="pl-PL" sz="1400" dirty="0" err="1"/>
              <a:t>light</a:t>
            </a:r>
            <a:r>
              <a:rPr lang="pl-PL" sz="1400" dirty="0"/>
              <a:t> </a:t>
            </a:r>
            <a:r>
              <a:rPr lang="pl-PL" sz="1400" dirty="0" err="1"/>
              <a:t>curve</a:t>
            </a:r>
            <a:r>
              <a:rPr lang="pl-PL" sz="1400" dirty="0"/>
              <a:t>  </a:t>
            </a:r>
            <a:endParaRPr lang="pl-PL" sz="1400" dirty="0" smtClean="0"/>
          </a:p>
          <a:p>
            <a:r>
              <a:rPr lang="pl-PL" sz="1400" dirty="0" smtClean="0"/>
              <a:t>AIA </a:t>
            </a:r>
            <a:r>
              <a:rPr lang="pl-PL" sz="1400" dirty="0" err="1"/>
              <a:t>movies</a:t>
            </a:r>
            <a:r>
              <a:rPr lang="pl-PL" sz="1400" dirty="0"/>
              <a:t> </a:t>
            </a:r>
            <a:endParaRPr lang="pl-PL" sz="1400" dirty="0" smtClean="0"/>
          </a:p>
          <a:p>
            <a:r>
              <a:rPr lang="pl-PL" sz="1400" dirty="0" smtClean="0"/>
              <a:t>FE </a:t>
            </a:r>
            <a:r>
              <a:rPr lang="pl-PL" sz="1400" dirty="0" err="1"/>
              <a:t>class</a:t>
            </a:r>
            <a:r>
              <a:rPr lang="pl-PL" sz="1400" dirty="0"/>
              <a:t>    </a:t>
            </a:r>
            <a:r>
              <a:rPr lang="pl-PL" sz="1400" dirty="0" smtClean="0"/>
              <a:t>110110001</a:t>
            </a:r>
            <a:endParaRPr lang="pl-PL" sz="1400" dirty="0"/>
          </a:p>
          <a:p>
            <a:r>
              <a:rPr lang="pl-PL" sz="1400" dirty="0" err="1" smtClean="0"/>
              <a:t>References</a:t>
            </a:r>
            <a:r>
              <a:rPr lang="pl-PL" sz="1400" dirty="0" smtClean="0"/>
              <a:t>   </a:t>
            </a:r>
            <a:r>
              <a:rPr lang="pl-PL" sz="1400" dirty="0"/>
              <a:t>No</a:t>
            </a:r>
          </a:p>
          <a:p>
            <a:r>
              <a:rPr lang="pl-PL" sz="1400" dirty="0" err="1" smtClean="0"/>
              <a:t>Remarks</a:t>
            </a:r>
            <a:endParaRPr lang="pl-PL" sz="14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100983" y="4100019"/>
            <a:ext cx="2687782" cy="224676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FE </a:t>
            </a:r>
            <a:r>
              <a:rPr lang="pl-PL" sz="1400" dirty="0" err="1" smtClean="0"/>
              <a:t>classification</a:t>
            </a:r>
            <a:r>
              <a:rPr lang="pl-PL" sz="1400" dirty="0" smtClean="0"/>
              <a:t> </a:t>
            </a:r>
            <a:r>
              <a:rPr lang="pl-PL" sz="1400" dirty="0" err="1"/>
              <a:t>scheme</a:t>
            </a:r>
            <a:r>
              <a:rPr lang="pl-PL" sz="1400" dirty="0"/>
              <a:t>:</a:t>
            </a:r>
          </a:p>
          <a:p>
            <a:pPr marL="285750" indent="-285750">
              <a:buFontTx/>
              <a:buChar char="-"/>
            </a:pPr>
            <a:r>
              <a:rPr lang="pl-PL" sz="1400" dirty="0" err="1"/>
              <a:t>morphology</a:t>
            </a:r>
            <a:r>
              <a:rPr lang="pl-PL" sz="1400" dirty="0"/>
              <a:t> (</a:t>
            </a:r>
            <a:r>
              <a:rPr lang="pl-PL" sz="1400" dirty="0" err="1" smtClean="0"/>
              <a:t>jet-like</a:t>
            </a:r>
            <a:r>
              <a:rPr lang="pl-PL" sz="1400" dirty="0" smtClean="0"/>
              <a:t>, </a:t>
            </a:r>
            <a:r>
              <a:rPr lang="pl-PL" sz="1400" dirty="0"/>
              <a:t>buble-</a:t>
            </a:r>
            <a:r>
              <a:rPr lang="pl-PL" sz="1400" dirty="0" err="1"/>
              <a:t>like</a:t>
            </a:r>
            <a:r>
              <a:rPr lang="pl-PL" sz="1400" dirty="0"/>
              <a:t>, </a:t>
            </a:r>
            <a:r>
              <a:rPr lang="pl-PL" sz="1400" dirty="0" err="1"/>
              <a:t>other</a:t>
            </a:r>
            <a:r>
              <a:rPr lang="pl-PL" sz="1400" dirty="0"/>
              <a:t>)</a:t>
            </a:r>
          </a:p>
          <a:p>
            <a:pPr marL="285750" indent="-285750">
              <a:buFontTx/>
              <a:buChar char="-"/>
            </a:pPr>
            <a:r>
              <a:rPr lang="pl-PL" sz="1400" dirty="0" err="1" smtClean="0"/>
              <a:t>flare</a:t>
            </a:r>
            <a:r>
              <a:rPr lang="pl-PL" sz="1400" dirty="0" smtClean="0"/>
              <a:t> </a:t>
            </a:r>
            <a:r>
              <a:rPr lang="pl-PL" sz="1400" dirty="0" err="1"/>
              <a:t>related</a:t>
            </a:r>
            <a:r>
              <a:rPr lang="pl-PL" sz="1400" dirty="0"/>
              <a:t> (</a:t>
            </a:r>
            <a:r>
              <a:rPr lang="pl-PL" sz="1400" dirty="0" err="1"/>
              <a:t>yes</a:t>
            </a:r>
            <a:r>
              <a:rPr lang="pl-PL" sz="1400" dirty="0"/>
              <a:t>/no</a:t>
            </a:r>
            <a:r>
              <a:rPr lang="pl-PL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pl-PL" sz="1400" dirty="0" err="1" smtClean="0"/>
              <a:t>visible</a:t>
            </a:r>
            <a:r>
              <a:rPr lang="pl-PL" sz="1400" dirty="0" smtClean="0"/>
              <a:t> </a:t>
            </a:r>
            <a:r>
              <a:rPr lang="pl-PL" sz="1400" dirty="0" err="1"/>
              <a:t>interaction</a:t>
            </a:r>
            <a:r>
              <a:rPr lang="pl-PL" sz="1400" dirty="0"/>
              <a:t> with </a:t>
            </a:r>
            <a:r>
              <a:rPr lang="pl-PL" sz="1400" dirty="0" err="1"/>
              <a:t>overlying</a:t>
            </a:r>
            <a:r>
              <a:rPr lang="pl-PL" sz="1400" dirty="0"/>
              <a:t> </a:t>
            </a:r>
            <a:r>
              <a:rPr lang="pl-PL" sz="1400" dirty="0" smtClean="0"/>
              <a:t>field </a:t>
            </a:r>
            <a:r>
              <a:rPr lang="pl-PL" sz="1400" dirty="0"/>
              <a:t>(</a:t>
            </a:r>
            <a:r>
              <a:rPr lang="pl-PL" sz="1400" dirty="0" err="1"/>
              <a:t>yes</a:t>
            </a:r>
            <a:r>
              <a:rPr lang="pl-PL" sz="1400" dirty="0"/>
              <a:t>/no)</a:t>
            </a:r>
          </a:p>
          <a:p>
            <a:pPr marL="285750" indent="-285750">
              <a:buFontTx/>
              <a:buChar char="-"/>
            </a:pPr>
            <a:r>
              <a:rPr lang="pl-PL" sz="1400" dirty="0" err="1"/>
              <a:t>sequence</a:t>
            </a:r>
            <a:r>
              <a:rPr lang="pl-PL" sz="1400" dirty="0"/>
              <a:t> of </a:t>
            </a:r>
            <a:r>
              <a:rPr lang="pl-PL" sz="1400" dirty="0" err="1"/>
              <a:t>events</a:t>
            </a:r>
            <a:r>
              <a:rPr lang="pl-PL" sz="1400" dirty="0"/>
              <a:t> (</a:t>
            </a:r>
            <a:r>
              <a:rPr lang="pl-PL" sz="1400" dirty="0" err="1" smtClean="0"/>
              <a:t>yes</a:t>
            </a:r>
            <a:r>
              <a:rPr lang="pl-PL" sz="1400" dirty="0" smtClean="0"/>
              <a:t>/no)</a:t>
            </a:r>
          </a:p>
          <a:p>
            <a:pPr marL="285750" indent="-285750">
              <a:buFontTx/>
              <a:buChar char="-"/>
            </a:pPr>
            <a:r>
              <a:rPr lang="pl-PL" sz="1400" dirty="0" err="1" smtClean="0"/>
              <a:t>inclination</a:t>
            </a:r>
            <a:r>
              <a:rPr lang="pl-PL" sz="14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max </a:t>
            </a:r>
            <a:r>
              <a:rPr lang="pl-PL" sz="1400" dirty="0" err="1"/>
              <a:t>speed</a:t>
            </a:r>
            <a:endParaRPr lang="pl-PL" sz="1400" dirty="0"/>
          </a:p>
          <a:p>
            <a:pPr marL="285750" indent="-285750">
              <a:buFontTx/>
              <a:buChar char="-"/>
            </a:pPr>
            <a:r>
              <a:rPr lang="pl-PL" sz="1400" dirty="0"/>
              <a:t>max </a:t>
            </a:r>
            <a:r>
              <a:rPr lang="pl-PL" sz="1400" dirty="0" err="1" smtClean="0"/>
              <a:t>height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5534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smtClean="0"/>
              <a:t>The </a:t>
            </a:r>
            <a:r>
              <a:rPr lang="pl-PL" i="1" dirty="0" err="1" smtClean="0"/>
              <a:t>catalogue</a:t>
            </a:r>
            <a:r>
              <a:rPr lang="pl-PL" i="1" dirty="0" smtClean="0"/>
              <a:t> (</a:t>
            </a:r>
            <a:r>
              <a:rPr lang="pl-PL" i="1" dirty="0" smtClean="0">
                <a:solidFill>
                  <a:schemeClr val="bg2">
                    <a:lumMod val="90000"/>
                  </a:schemeClr>
                </a:solidFill>
              </a:rPr>
              <a:t>www.eruptivesun.com</a:t>
            </a:r>
            <a:r>
              <a:rPr lang="pl-PL" i="1" dirty="0" smtClean="0"/>
              <a:t>)</a:t>
            </a:r>
            <a:endParaRPr lang="pl-PL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8" y="798022"/>
            <a:ext cx="3093475" cy="257429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964" y="798022"/>
            <a:ext cx="2742980" cy="31614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395" y="798022"/>
            <a:ext cx="2704567" cy="2255522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230038" y="3515580"/>
            <a:ext cx="4576312" cy="3239688"/>
            <a:chOff x="230038" y="1150216"/>
            <a:chExt cx="4576312" cy="3239688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038" y="1150216"/>
              <a:ext cx="4576311" cy="1588737"/>
            </a:xfrm>
            <a:prstGeom prst="rect">
              <a:avLst/>
            </a:prstGeom>
          </p:spPr>
        </p:pic>
        <p:grpSp>
          <p:nvGrpSpPr>
            <p:cNvPr id="9" name="Grupa 8"/>
            <p:cNvGrpSpPr/>
            <p:nvPr/>
          </p:nvGrpSpPr>
          <p:grpSpPr>
            <a:xfrm>
              <a:off x="230039" y="2737450"/>
              <a:ext cx="4576311" cy="1652454"/>
              <a:chOff x="230038" y="2975721"/>
              <a:chExt cx="4474235" cy="1505610"/>
            </a:xfrm>
          </p:grpSpPr>
          <p:pic>
            <p:nvPicPr>
              <p:cNvPr id="10" name="Obraz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038" y="2978461"/>
                <a:ext cx="2375139" cy="1502870"/>
              </a:xfrm>
              <a:prstGeom prst="rect">
                <a:avLst/>
              </a:prstGeom>
            </p:spPr>
          </p:pic>
          <p:pic>
            <p:nvPicPr>
              <p:cNvPr id="11" name="Obraz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5177" y="2975721"/>
                <a:ext cx="2099096" cy="1505610"/>
              </a:xfrm>
              <a:prstGeom prst="rect">
                <a:avLst/>
              </a:prstGeom>
            </p:spPr>
          </p:pic>
        </p:grpSp>
      </p:grpSp>
      <p:grpSp>
        <p:nvGrpSpPr>
          <p:cNvPr id="12" name="Grupa 11"/>
          <p:cNvGrpSpPr/>
          <p:nvPr/>
        </p:nvGrpSpPr>
        <p:grpSpPr>
          <a:xfrm>
            <a:off x="4938121" y="3456998"/>
            <a:ext cx="4061792" cy="3291632"/>
            <a:chOff x="487620" y="2425304"/>
            <a:chExt cx="4577181" cy="4000440"/>
          </a:xfrm>
        </p:grpSpPr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620" y="3812772"/>
              <a:ext cx="4577181" cy="2612972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490" y="2425304"/>
              <a:ext cx="4576311" cy="171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2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79" y="3499186"/>
            <a:ext cx="2742980" cy="3161436"/>
          </a:xfrm>
          <a:prstGeom prst="rect">
            <a:avLst/>
          </a:prstGeom>
        </p:spPr>
      </p:pic>
      <p:grpSp>
        <p:nvGrpSpPr>
          <p:cNvPr id="11" name="Grupa 10"/>
          <p:cNvGrpSpPr/>
          <p:nvPr/>
        </p:nvGrpSpPr>
        <p:grpSpPr>
          <a:xfrm>
            <a:off x="457252" y="2046228"/>
            <a:ext cx="1485417" cy="1434783"/>
            <a:chOff x="4860031" y="2492896"/>
            <a:chExt cx="3888433" cy="388843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1" y="2492896"/>
              <a:ext cx="3888433" cy="388843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4" name="pole tekstowe 13"/>
            <p:cNvSpPr txBox="1"/>
            <p:nvPr/>
          </p:nvSpPr>
          <p:spPr>
            <a:xfrm>
              <a:off x="5382503" y="2556497"/>
              <a:ext cx="3212735" cy="7507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l-PL" sz="1200" dirty="0"/>
            </a:p>
          </p:txBody>
        </p:sp>
      </p:grpSp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 smtClean="0"/>
              <a:t>Final</a:t>
            </a:r>
            <a:r>
              <a:rPr lang="pl-PL" i="1" dirty="0" smtClean="0"/>
              <a:t> </a:t>
            </a:r>
            <a:r>
              <a:rPr lang="pl-PL" i="1" dirty="0" err="1" smtClean="0"/>
              <a:t>remarks</a:t>
            </a:r>
            <a:endParaRPr lang="pl-PL" i="1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8" y="847903"/>
            <a:ext cx="2557827" cy="12679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79" y="2038111"/>
            <a:ext cx="1852355" cy="236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3811649" y="1259984"/>
            <a:ext cx="5046895" cy="504171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SDO/AIA data </a:t>
            </a:r>
            <a:r>
              <a:rPr lang="pl-PL" sz="1600" dirty="0" err="1"/>
              <a:t>base</a:t>
            </a:r>
            <a:r>
              <a:rPr lang="pl-PL" sz="1600" dirty="0"/>
              <a:t> for </a:t>
            </a:r>
            <a:r>
              <a:rPr lang="pl-PL" sz="1600" dirty="0" err="1"/>
              <a:t>time</a:t>
            </a:r>
            <a:r>
              <a:rPr lang="pl-PL" sz="1600" dirty="0"/>
              <a:t> period 2012 – 2016 </a:t>
            </a:r>
            <a:r>
              <a:rPr lang="pl-PL" sz="1600" dirty="0" err="1"/>
              <a:t>have</a:t>
            </a:r>
            <a:r>
              <a:rPr lang="pl-PL" sz="1600" dirty="0"/>
              <a:t> </a:t>
            </a:r>
            <a:r>
              <a:rPr lang="pl-PL" sz="1600" dirty="0" err="1"/>
              <a:t>been</a:t>
            </a:r>
            <a:r>
              <a:rPr lang="pl-PL" sz="1600" dirty="0"/>
              <a:t> </a:t>
            </a:r>
            <a:r>
              <a:rPr lang="pl-PL" sz="1600" dirty="0" err="1"/>
              <a:t>searched</a:t>
            </a:r>
            <a:r>
              <a:rPr lang="pl-PL" sz="1600" dirty="0"/>
              <a:t> for </a:t>
            </a:r>
            <a:r>
              <a:rPr lang="pl-PL" sz="1600" dirty="0" err="1"/>
              <a:t>eruptive</a:t>
            </a:r>
            <a:r>
              <a:rPr lang="pl-PL" sz="1600" dirty="0"/>
              <a:t> </a:t>
            </a:r>
            <a:r>
              <a:rPr lang="pl-PL" sz="1600" dirty="0" err="1"/>
              <a:t>events</a:t>
            </a:r>
            <a:r>
              <a:rPr lang="pl-PL" sz="1600" dirty="0"/>
              <a:t> </a:t>
            </a:r>
            <a:r>
              <a:rPr lang="pl-PL" sz="1600" dirty="0" smtClean="0"/>
              <a:t>with </a:t>
            </a:r>
            <a:r>
              <a:rPr lang="pl-PL" sz="1600" dirty="0" err="1"/>
              <a:t>an</a:t>
            </a:r>
            <a:r>
              <a:rPr lang="pl-PL" sz="1600" dirty="0"/>
              <a:t> </a:t>
            </a:r>
            <a:r>
              <a:rPr lang="pl-PL" sz="1600" dirty="0" smtClean="0"/>
              <a:t>automatic </a:t>
            </a:r>
            <a:r>
              <a:rPr lang="pl-PL" sz="1600" dirty="0" err="1"/>
              <a:t>algorithm</a:t>
            </a:r>
            <a:r>
              <a:rPr lang="pl-PL" sz="1600" dirty="0"/>
              <a:t> </a:t>
            </a:r>
            <a:r>
              <a:rPr lang="pl-PL" sz="1600" b="1" dirty="0"/>
              <a:t>(~10000 </a:t>
            </a:r>
            <a:r>
              <a:rPr lang="pl-PL" sz="1600" b="1" dirty="0" err="1"/>
              <a:t>events</a:t>
            </a:r>
            <a:r>
              <a:rPr lang="pl-PL" sz="1600" b="1" dirty="0"/>
              <a:t>, ~1000 </a:t>
            </a:r>
            <a:r>
              <a:rPr lang="pl-PL" sz="1600" b="1" dirty="0" err="1"/>
              <a:t>full</a:t>
            </a:r>
            <a:r>
              <a:rPr lang="pl-PL" sz="1600" b="1" dirty="0"/>
              <a:t> </a:t>
            </a:r>
            <a:r>
              <a:rPr lang="pl-PL" sz="1600" b="1" dirty="0" err="1"/>
              <a:t>eruptions</a:t>
            </a:r>
            <a:r>
              <a:rPr lang="pl-PL" sz="1600" b="1" dirty="0"/>
              <a:t>, ~800 </a:t>
            </a:r>
            <a:r>
              <a:rPr lang="pl-PL" sz="1600" b="1" dirty="0" err="1"/>
              <a:t>failed</a:t>
            </a:r>
            <a:r>
              <a:rPr lang="pl-PL" sz="1600" b="1" dirty="0"/>
              <a:t> </a:t>
            </a:r>
            <a:r>
              <a:rPr lang="pl-PL" sz="1600" b="1" dirty="0" err="1"/>
              <a:t>eruptions</a:t>
            </a:r>
            <a:r>
              <a:rPr lang="pl-PL" sz="1600" dirty="0"/>
              <a:t>). </a:t>
            </a:r>
            <a:r>
              <a:rPr lang="pl-PL" sz="1600" dirty="0" err="1"/>
              <a:t>Until</a:t>
            </a:r>
            <a:r>
              <a:rPr lang="pl-PL" sz="1600" dirty="0"/>
              <a:t> the end of 2018 we </a:t>
            </a:r>
            <a:r>
              <a:rPr lang="pl-PL" sz="1600" dirty="0" err="1"/>
              <a:t>will</a:t>
            </a:r>
            <a:r>
              <a:rPr lang="pl-PL" sz="1600" dirty="0"/>
              <a:t> </a:t>
            </a:r>
            <a:r>
              <a:rPr lang="pl-PL" sz="1600" dirty="0" err="1"/>
              <a:t>look</a:t>
            </a:r>
            <a:r>
              <a:rPr lang="pl-PL" sz="1600" dirty="0"/>
              <a:t> </a:t>
            </a:r>
            <a:r>
              <a:rPr lang="pl-PL" sz="1600" dirty="0" err="1"/>
              <a:t>over</a:t>
            </a:r>
            <a:r>
              <a:rPr lang="pl-PL" sz="1600" dirty="0"/>
              <a:t> the </a:t>
            </a:r>
            <a:r>
              <a:rPr lang="pl-PL" sz="1600" dirty="0" err="1"/>
              <a:t>entire</a:t>
            </a:r>
            <a:r>
              <a:rPr lang="pl-PL" sz="1600" dirty="0"/>
              <a:t> data </a:t>
            </a:r>
            <a:r>
              <a:rPr lang="pl-PL" sz="1600" dirty="0" err="1"/>
              <a:t>base</a:t>
            </a:r>
            <a:r>
              <a:rPr lang="pl-PL" sz="1600" dirty="0" smtClean="0"/>
              <a:t>.</a:t>
            </a:r>
          </a:p>
          <a:p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Found</a:t>
            </a:r>
            <a:r>
              <a:rPr lang="pl-PL" sz="1600" dirty="0"/>
              <a:t> </a:t>
            </a:r>
            <a:r>
              <a:rPr lang="pl-PL" sz="1600" dirty="0" err="1"/>
              <a:t>events</a:t>
            </a:r>
            <a:r>
              <a:rPr lang="pl-PL" sz="1600" dirty="0"/>
              <a:t> (1 APR 2012 – 1 APR 2013 </a:t>
            </a:r>
            <a:r>
              <a:rPr lang="pl-PL" sz="1600" dirty="0" smtClean="0"/>
              <a:t>) </a:t>
            </a:r>
            <a:r>
              <a:rPr lang="pl-PL" sz="1600" dirty="0" err="1" smtClean="0"/>
              <a:t>have</a:t>
            </a:r>
            <a:r>
              <a:rPr lang="pl-PL" sz="1600" dirty="0" smtClean="0"/>
              <a:t> </a:t>
            </a:r>
            <a:r>
              <a:rPr lang="pl-PL" sz="1600" dirty="0" err="1"/>
              <a:t>been</a:t>
            </a:r>
            <a:r>
              <a:rPr lang="pl-PL" sz="1600" dirty="0"/>
              <a:t> </a:t>
            </a:r>
            <a:r>
              <a:rPr lang="pl-PL" sz="1600" dirty="0" err="1"/>
              <a:t>classified</a:t>
            </a:r>
            <a:r>
              <a:rPr lang="pl-PL" sz="1600" dirty="0"/>
              <a:t> and </a:t>
            </a:r>
            <a:r>
              <a:rPr lang="pl-PL" sz="1600" dirty="0" err="1"/>
              <a:t>collected</a:t>
            </a:r>
            <a:r>
              <a:rPr lang="pl-PL" sz="1600" dirty="0"/>
              <a:t> in the </a:t>
            </a:r>
            <a:r>
              <a:rPr lang="pl-PL" sz="1600" dirty="0" err="1"/>
              <a:t>catalogue</a:t>
            </a:r>
            <a:r>
              <a:rPr lang="pl-PL" sz="1600" dirty="0"/>
              <a:t>. The </a:t>
            </a:r>
            <a:r>
              <a:rPr lang="pl-PL" sz="1600" dirty="0" err="1"/>
              <a:t>failed</a:t>
            </a:r>
            <a:r>
              <a:rPr lang="pl-PL" sz="1600" dirty="0"/>
              <a:t> </a:t>
            </a:r>
            <a:r>
              <a:rPr lang="pl-PL" sz="1600" dirty="0" err="1"/>
              <a:t>eruption</a:t>
            </a:r>
            <a:r>
              <a:rPr lang="pl-PL" sz="1600" dirty="0"/>
              <a:t> </a:t>
            </a:r>
            <a:r>
              <a:rPr lang="pl-PL" sz="1600" dirty="0" err="1"/>
              <a:t>class</a:t>
            </a:r>
            <a:r>
              <a:rPr lang="pl-PL" sz="1600" dirty="0"/>
              <a:t> </a:t>
            </a:r>
            <a:r>
              <a:rPr lang="pl-PL" sz="1600" dirty="0" err="1"/>
              <a:t>is</a:t>
            </a:r>
            <a:r>
              <a:rPr lang="pl-PL" sz="1600" dirty="0"/>
              <a:t> </a:t>
            </a:r>
            <a:r>
              <a:rPr lang="pl-PL" sz="1600" dirty="0" err="1"/>
              <a:t>investigated</a:t>
            </a:r>
            <a:r>
              <a:rPr lang="pl-PL" sz="1600" dirty="0"/>
              <a:t> with </a:t>
            </a:r>
            <a:r>
              <a:rPr lang="pl-PL" sz="1600" dirty="0" err="1"/>
              <a:t>more</a:t>
            </a:r>
            <a:r>
              <a:rPr lang="pl-PL" sz="1600" dirty="0"/>
              <a:t> </a:t>
            </a:r>
            <a:r>
              <a:rPr lang="pl-PL" sz="1600" dirty="0" err="1"/>
              <a:t>details</a:t>
            </a:r>
            <a:r>
              <a:rPr lang="pl-PL" sz="1600" dirty="0"/>
              <a:t>.  </a:t>
            </a:r>
          </a:p>
          <a:p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Problems</a:t>
            </a:r>
            <a:r>
              <a:rPr lang="pl-PL" sz="1600" dirty="0"/>
              <a:t>: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we </a:t>
            </a:r>
            <a:r>
              <a:rPr lang="pl-PL" sz="1600" dirty="0" err="1"/>
              <a:t>have</a:t>
            </a:r>
            <a:r>
              <a:rPr lang="pl-PL" sz="1600" dirty="0"/>
              <a:t> to abandon (</a:t>
            </a:r>
            <a:r>
              <a:rPr lang="pl-PL" sz="1600" dirty="0" err="1"/>
              <a:t>restrict</a:t>
            </a:r>
            <a:r>
              <a:rPr lang="pl-PL" sz="1600" dirty="0"/>
              <a:t>?) </a:t>
            </a:r>
            <a:r>
              <a:rPr lang="pl-PL" sz="1600" dirty="0" err="1"/>
              <a:t>working</a:t>
            </a:r>
            <a:r>
              <a:rPr lang="pl-PL" sz="1600" dirty="0"/>
              <a:t> with </a:t>
            </a:r>
            <a:r>
              <a:rPr lang="pl-PL" sz="1600" dirty="0" err="1"/>
              <a:t>full</a:t>
            </a:r>
            <a:r>
              <a:rPr lang="pl-PL" sz="1600" dirty="0"/>
              <a:t> resolution data (</a:t>
            </a:r>
            <a:r>
              <a:rPr lang="pl-PL" sz="1600" dirty="0" err="1"/>
              <a:t>problems</a:t>
            </a:r>
            <a:r>
              <a:rPr lang="pl-PL" sz="1600" dirty="0"/>
              <a:t> with </a:t>
            </a:r>
            <a:r>
              <a:rPr lang="pl-PL" sz="1600" dirty="0" err="1"/>
              <a:t>server</a:t>
            </a:r>
            <a:r>
              <a:rPr lang="pl-PL" sz="1600" dirty="0"/>
              <a:t> </a:t>
            </a:r>
            <a:r>
              <a:rPr lang="pl-PL" sz="1600" dirty="0" err="1"/>
              <a:t>connection</a:t>
            </a:r>
            <a:r>
              <a:rPr lang="pl-PL" sz="1600" dirty="0"/>
              <a:t>, </a:t>
            </a:r>
            <a:r>
              <a:rPr lang="pl-PL" sz="1600" dirty="0" err="1"/>
              <a:t>huge</a:t>
            </a:r>
            <a:r>
              <a:rPr lang="pl-PL" sz="1600" dirty="0"/>
              <a:t> </a:t>
            </a:r>
            <a:r>
              <a:rPr lang="pl-PL" sz="1600" dirty="0" err="1"/>
              <a:t>amount</a:t>
            </a:r>
            <a:r>
              <a:rPr lang="pl-PL" sz="1600" dirty="0"/>
              <a:t> of data to </a:t>
            </a:r>
            <a:r>
              <a:rPr lang="pl-PL" sz="1600" dirty="0" err="1"/>
              <a:t>download</a:t>
            </a:r>
            <a:r>
              <a:rPr lang="pl-PL" sz="1600" dirty="0"/>
              <a:t>)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a lot of </a:t>
            </a:r>
            <a:r>
              <a:rPr lang="pl-PL" sz="1600" dirty="0" err="1"/>
              <a:t>events</a:t>
            </a:r>
            <a:r>
              <a:rPr lang="pl-PL" sz="1600" dirty="0"/>
              <a:t> </a:t>
            </a:r>
            <a:r>
              <a:rPr lang="pl-PL" sz="1600" dirty="0" err="1"/>
              <a:t>that</a:t>
            </a:r>
            <a:r>
              <a:rPr lang="pl-PL" sz="1600" dirty="0"/>
              <a:t> </a:t>
            </a:r>
            <a:r>
              <a:rPr lang="pl-PL" sz="1600" dirty="0" err="1"/>
              <a:t>need</a:t>
            </a:r>
            <a:r>
              <a:rPr lang="pl-PL" sz="1600" dirty="0"/>
              <a:t> to be </a:t>
            </a:r>
            <a:r>
              <a:rPr lang="pl-PL" sz="1600" dirty="0" err="1"/>
              <a:t>classified</a:t>
            </a:r>
            <a:r>
              <a:rPr lang="pl-PL" sz="1600" dirty="0"/>
              <a:t> by </a:t>
            </a:r>
            <a:r>
              <a:rPr lang="pl-PL" sz="1600" dirty="0" err="1"/>
              <a:t>hand</a:t>
            </a:r>
            <a:r>
              <a:rPr lang="pl-PL" sz="1600" dirty="0"/>
              <a:t> (</a:t>
            </a:r>
            <a:r>
              <a:rPr lang="pl-PL" sz="1600" dirty="0" err="1"/>
              <a:t>all</a:t>
            </a:r>
            <a:r>
              <a:rPr lang="pl-PL" sz="1600" dirty="0"/>
              <a:t> </a:t>
            </a:r>
            <a:r>
              <a:rPr lang="pl-PL" sz="1600" dirty="0" err="1"/>
              <a:t>found</a:t>
            </a:r>
            <a:r>
              <a:rPr lang="pl-PL" sz="1600" dirty="0"/>
              <a:t>: </a:t>
            </a:r>
            <a:r>
              <a:rPr lang="pl-PL" sz="1600" dirty="0" smtClean="0"/>
              <a:t>2000+/</a:t>
            </a:r>
            <a:r>
              <a:rPr lang="pl-PL" sz="1600" dirty="0" err="1" smtClean="0"/>
              <a:t>year</a:t>
            </a:r>
            <a:r>
              <a:rPr lang="pl-PL" sz="1600" dirty="0"/>
              <a:t>, </a:t>
            </a:r>
            <a:r>
              <a:rPr lang="pl-PL" sz="1600" dirty="0" err="1"/>
              <a:t>failed</a:t>
            </a:r>
            <a:r>
              <a:rPr lang="pl-PL" sz="1600" dirty="0"/>
              <a:t> </a:t>
            </a:r>
            <a:r>
              <a:rPr lang="pl-PL" sz="1600" dirty="0" err="1"/>
              <a:t>eruptions</a:t>
            </a:r>
            <a:r>
              <a:rPr lang="pl-PL" sz="1600" dirty="0"/>
              <a:t>: </a:t>
            </a:r>
            <a:r>
              <a:rPr lang="pl-PL" sz="1600" dirty="0" smtClean="0"/>
              <a:t>200+/</a:t>
            </a:r>
            <a:r>
              <a:rPr lang="pl-PL" sz="1600" dirty="0" err="1"/>
              <a:t>year</a:t>
            </a:r>
            <a:r>
              <a:rPr lang="pl-PL" sz="1600" dirty="0" smtClean="0"/>
              <a:t>)</a:t>
            </a:r>
          </a:p>
          <a:p>
            <a:pPr marL="285750" indent="-285750">
              <a:buFontTx/>
              <a:buChar char="-"/>
            </a:pP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The </a:t>
            </a:r>
            <a:r>
              <a:rPr lang="pl-PL" sz="1600" dirty="0" err="1"/>
              <a:t>first</a:t>
            </a:r>
            <a:r>
              <a:rPr lang="pl-PL" sz="1600" dirty="0"/>
              <a:t> version of </a:t>
            </a:r>
            <a:r>
              <a:rPr lang="pl-PL" sz="1600" dirty="0" err="1"/>
              <a:t>catalogue</a:t>
            </a:r>
            <a:r>
              <a:rPr lang="pl-PL" sz="1600" dirty="0"/>
              <a:t> </a:t>
            </a:r>
            <a:r>
              <a:rPr lang="pl-PL" sz="1600" dirty="0" err="1"/>
              <a:t>will</a:t>
            </a:r>
            <a:r>
              <a:rPr lang="pl-PL" sz="1600" dirty="0"/>
              <a:t> be </a:t>
            </a:r>
            <a:r>
              <a:rPr lang="pl-PL" sz="1600" dirty="0" err="1"/>
              <a:t>available</a:t>
            </a:r>
            <a:r>
              <a:rPr lang="pl-PL" sz="1600" dirty="0"/>
              <a:t> on </a:t>
            </a:r>
            <a:r>
              <a:rPr lang="pl-PL" sz="1600" dirty="0" err="1" smtClean="0"/>
              <a:t>September</a:t>
            </a:r>
            <a:r>
              <a:rPr lang="pl-PL" sz="1600" dirty="0" smtClean="0"/>
              <a:t>/</a:t>
            </a:r>
            <a:r>
              <a:rPr lang="pl-PL" sz="1600" dirty="0" err="1" smtClean="0"/>
              <a:t>October</a:t>
            </a:r>
            <a:r>
              <a:rPr lang="pl-PL" sz="1600" dirty="0" smtClean="0"/>
              <a:t> </a:t>
            </a:r>
            <a:r>
              <a:rPr lang="pl-PL" sz="1600" dirty="0"/>
              <a:t>2018 (</a:t>
            </a:r>
            <a:r>
              <a:rPr lang="pl-PL" sz="1600" b="1" dirty="0">
                <a:hlinkClick r:id="rId6"/>
              </a:rPr>
              <a:t>www.eruptivesun.com</a:t>
            </a:r>
            <a:r>
              <a:rPr lang="pl-PL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74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 smtClean="0"/>
              <a:t>What</a:t>
            </a:r>
            <a:r>
              <a:rPr lang="pl-PL" i="1" dirty="0" smtClean="0"/>
              <a:t> </a:t>
            </a:r>
            <a:r>
              <a:rPr lang="pl-PL" i="1" dirty="0" err="1" smtClean="0"/>
              <a:t>is</a:t>
            </a:r>
            <a:r>
              <a:rPr lang="pl-PL" i="1" dirty="0" smtClean="0"/>
              <a:t> a </a:t>
            </a:r>
            <a:r>
              <a:rPr lang="pl-PL" i="1" dirty="0" err="1" smtClean="0"/>
              <a:t>failed</a:t>
            </a:r>
            <a:r>
              <a:rPr lang="pl-PL" i="1" dirty="0" smtClean="0"/>
              <a:t> </a:t>
            </a:r>
            <a:r>
              <a:rPr lang="pl-PL" i="1" dirty="0" err="1" smtClean="0"/>
              <a:t>eruption</a:t>
            </a:r>
            <a:r>
              <a:rPr lang="pl-PL" i="1" dirty="0" smtClean="0"/>
              <a:t>?</a:t>
            </a:r>
            <a:endParaRPr lang="pl-PL" i="1" dirty="0"/>
          </a:p>
        </p:txBody>
      </p:sp>
      <p:sp>
        <p:nvSpPr>
          <p:cNvPr id="14" name="Prostokąt 13">
            <a:hlinkClick r:id="rId4" action="ppaction://hlinkfile"/>
          </p:cNvPr>
          <p:cNvSpPr/>
          <p:nvPr/>
        </p:nvSpPr>
        <p:spPr>
          <a:xfrm>
            <a:off x="230038" y="910636"/>
            <a:ext cx="3433104" cy="3539430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/>
            <a:r>
              <a:rPr lang="pl-PL" sz="1400" i="1" dirty="0" smtClean="0"/>
              <a:t>Gilbert, H. R., Alexander, D., &amp; </a:t>
            </a:r>
            <a:r>
              <a:rPr lang="pl-PL" sz="1400" i="1" dirty="0" err="1" smtClean="0"/>
              <a:t>Liu</a:t>
            </a:r>
            <a:r>
              <a:rPr lang="pl-PL" sz="1400" i="1" dirty="0" smtClean="0"/>
              <a:t>, R.  	2007, Sol. </a:t>
            </a:r>
            <a:r>
              <a:rPr lang="pl-PL" sz="1400" i="1" dirty="0" err="1" smtClean="0"/>
              <a:t>Phys</a:t>
            </a:r>
            <a:r>
              <a:rPr lang="pl-PL" sz="1400" i="1" dirty="0" smtClean="0"/>
              <a:t>., 245, 287:</a:t>
            </a:r>
          </a:p>
          <a:p>
            <a:pPr marL="342900" indent="-342900"/>
            <a:endParaRPr lang="pl-PL" sz="1400" dirty="0" smtClean="0"/>
          </a:p>
          <a:p>
            <a:pPr marL="342900" indent="-342900">
              <a:buAutoNum type="arabicPeriod"/>
            </a:pPr>
            <a:r>
              <a:rPr lang="en-US" sz="1400" b="1" i="1" dirty="0" smtClean="0"/>
              <a:t>Full</a:t>
            </a:r>
            <a:r>
              <a:rPr lang="en-US" sz="1400" dirty="0" smtClean="0"/>
              <a:t> - most (≥ 90%) of filament mass and magnetic structure</a:t>
            </a:r>
            <a:r>
              <a:rPr lang="pl-PL" sz="1400" dirty="0" smtClean="0"/>
              <a:t> </a:t>
            </a:r>
            <a:r>
              <a:rPr lang="en-US" sz="1400" dirty="0" smtClean="0"/>
              <a:t>is erupted. </a:t>
            </a:r>
            <a:endParaRPr lang="pl-PL" sz="1400" dirty="0" smtClean="0"/>
          </a:p>
          <a:p>
            <a:pPr marL="342900" indent="-342900">
              <a:buAutoNum type="arabicPeriod"/>
            </a:pPr>
            <a:r>
              <a:rPr lang="en-US" sz="1400" b="1" i="1" dirty="0" smtClean="0"/>
              <a:t>Partial</a:t>
            </a:r>
            <a:r>
              <a:rPr lang="pl-PL" sz="1400" dirty="0" smtClean="0"/>
              <a:t>:</a:t>
            </a:r>
            <a:br>
              <a:rPr lang="pl-PL" sz="1400" dirty="0" smtClean="0"/>
            </a:br>
            <a:r>
              <a:rPr lang="pl-PL" sz="1400" dirty="0" smtClean="0"/>
              <a:t>- c</a:t>
            </a:r>
            <a:r>
              <a:rPr lang="en-US" sz="1400" dirty="0" smtClean="0"/>
              <a:t>lass A</a:t>
            </a:r>
            <a:r>
              <a:rPr lang="pl-PL" sz="1400" dirty="0" smtClean="0"/>
              <a:t> – </a:t>
            </a:r>
            <a:r>
              <a:rPr lang="en-US" sz="1400" dirty="0" smtClean="0"/>
              <a:t>the eruption of the entire magnetic structure with small amount</a:t>
            </a:r>
          </a:p>
          <a:p>
            <a:pPr marL="357188" indent="-357188"/>
            <a:r>
              <a:rPr lang="pl-PL" sz="1400" dirty="0" smtClean="0"/>
              <a:t>        </a:t>
            </a:r>
            <a:r>
              <a:rPr lang="en-US" sz="1400" dirty="0" smtClean="0"/>
              <a:t>or even no mass.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- c</a:t>
            </a:r>
            <a:r>
              <a:rPr lang="en-US" sz="1400" dirty="0" smtClean="0"/>
              <a:t>lass B </a:t>
            </a:r>
            <a:r>
              <a:rPr lang="pl-PL" sz="1400" dirty="0" smtClean="0"/>
              <a:t>– </a:t>
            </a:r>
            <a:r>
              <a:rPr lang="en-US" sz="1400" dirty="0" smtClean="0"/>
              <a:t>the partial eruption of </a:t>
            </a:r>
            <a:r>
              <a:rPr lang="pl-PL" sz="1400" dirty="0" smtClean="0"/>
              <a:t>  </a:t>
            </a:r>
            <a:r>
              <a:rPr lang="en-US" sz="1400" dirty="0" smtClean="0"/>
              <a:t>magnetic</a:t>
            </a:r>
            <a:r>
              <a:rPr lang="pl-PL" sz="1400" dirty="0" smtClean="0"/>
              <a:t> </a:t>
            </a:r>
            <a:r>
              <a:rPr lang="en-US" sz="1400" dirty="0" smtClean="0"/>
              <a:t>structure with some or none mass. </a:t>
            </a:r>
            <a:endParaRPr lang="pl-PL" sz="1400" dirty="0" smtClean="0"/>
          </a:p>
          <a:p>
            <a:pPr marL="357188" indent="-357188"/>
            <a:r>
              <a:rPr lang="en-US" sz="1400" b="1" i="1" dirty="0" smtClean="0"/>
              <a:t>3.</a:t>
            </a:r>
            <a:r>
              <a:rPr lang="pl-PL" sz="1400" b="1" i="1" dirty="0" smtClean="0"/>
              <a:t>     </a:t>
            </a:r>
            <a:r>
              <a:rPr lang="en-US" sz="1400" b="1" i="1" dirty="0" smtClean="0"/>
              <a:t>Failed </a:t>
            </a:r>
            <a:r>
              <a:rPr lang="en-US" sz="1400" dirty="0" smtClean="0"/>
              <a:t>- </a:t>
            </a:r>
            <a:r>
              <a:rPr lang="pl-PL" sz="1400" dirty="0" smtClean="0"/>
              <a:t>n</a:t>
            </a:r>
            <a:r>
              <a:rPr lang="en-US" sz="1400" dirty="0" smtClean="0"/>
              <a:t>either of mass</a:t>
            </a:r>
            <a:r>
              <a:rPr lang="pl-PL" sz="1400" dirty="0" smtClean="0"/>
              <a:t> </a:t>
            </a:r>
            <a:r>
              <a:rPr lang="en-US" sz="1400" dirty="0" smtClean="0"/>
              <a:t>nor magnetic structure</a:t>
            </a:r>
            <a:r>
              <a:rPr lang="pl-PL" sz="1400" dirty="0" smtClean="0"/>
              <a:t> </a:t>
            </a:r>
            <a:r>
              <a:rPr lang="en-US" sz="1400" dirty="0" smtClean="0"/>
              <a:t>escapes from the Sun.</a:t>
            </a:r>
            <a:r>
              <a:rPr lang="pl-PL" sz="1400" dirty="0" smtClean="0"/>
              <a:t> (No CME) – </a:t>
            </a:r>
            <a:r>
              <a:rPr lang="pl-PL" sz="1400" dirty="0" err="1" smtClean="0"/>
              <a:t>eruption</a:t>
            </a:r>
            <a:r>
              <a:rPr lang="pl-PL" sz="1400" dirty="0" smtClean="0"/>
              <a:t> </a:t>
            </a:r>
            <a:r>
              <a:rPr lang="pl-PL" sz="1400" dirty="0" err="1" smtClean="0"/>
              <a:t>stops</a:t>
            </a:r>
            <a:r>
              <a:rPr lang="pl-PL" sz="1400" dirty="0" smtClean="0"/>
              <a:t> </a:t>
            </a:r>
            <a:r>
              <a:rPr lang="pl-PL" sz="1400" dirty="0" err="1" smtClean="0"/>
              <a:t>after</a:t>
            </a:r>
            <a:r>
              <a:rPr lang="pl-PL" sz="1400" dirty="0" smtClean="0"/>
              <a:t> </a:t>
            </a:r>
            <a:r>
              <a:rPr lang="pl-PL" sz="1400" dirty="0" err="1" smtClean="0"/>
              <a:t>initial</a:t>
            </a:r>
            <a:r>
              <a:rPr lang="pl-PL" sz="1400" dirty="0" smtClean="0"/>
              <a:t> </a:t>
            </a:r>
            <a:r>
              <a:rPr lang="pl-PL" sz="1400" dirty="0" err="1" smtClean="0"/>
              <a:t>acceleration</a:t>
            </a:r>
            <a:r>
              <a:rPr lang="pl-PL" sz="1400" dirty="0" smtClean="0"/>
              <a:t>.</a:t>
            </a:r>
            <a:endParaRPr lang="pl-PL" sz="1400" dirty="0"/>
          </a:p>
        </p:txBody>
      </p:sp>
      <p:pic>
        <p:nvPicPr>
          <p:cNvPr id="3" name="2016-09-27_09.53.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2390" y="1158238"/>
            <a:ext cx="4976555" cy="497655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39" y="4545642"/>
            <a:ext cx="3433104" cy="202350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795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 smtClean="0"/>
              <a:t>Why</a:t>
            </a:r>
            <a:r>
              <a:rPr lang="pl-PL" i="1" dirty="0" smtClean="0"/>
              <a:t> </a:t>
            </a:r>
            <a:r>
              <a:rPr lang="pl-PL" i="1" dirty="0" err="1" smtClean="0"/>
              <a:t>failed</a:t>
            </a:r>
            <a:r>
              <a:rPr lang="pl-PL" i="1" dirty="0" smtClean="0"/>
              <a:t> </a:t>
            </a:r>
            <a:r>
              <a:rPr lang="pl-PL" i="1" dirty="0" err="1" smtClean="0"/>
              <a:t>eruptions</a:t>
            </a:r>
            <a:r>
              <a:rPr lang="pl-PL" i="1" dirty="0" smtClean="0"/>
              <a:t>?</a:t>
            </a:r>
            <a:endParaRPr lang="pl-PL" i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24210" y="1692534"/>
            <a:ext cx="4275495" cy="107721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 smtClean="0"/>
              <a:t>Which</a:t>
            </a:r>
            <a:r>
              <a:rPr lang="pl-PL" sz="1600" dirty="0" smtClean="0"/>
              <a:t> </a:t>
            </a:r>
            <a:r>
              <a:rPr lang="pl-PL" sz="1600" dirty="0" err="1"/>
              <a:t>mechanism</a:t>
            </a:r>
            <a:r>
              <a:rPr lang="pl-PL" sz="1600" dirty="0"/>
              <a:t>(s) </a:t>
            </a:r>
            <a:r>
              <a:rPr lang="pl-PL" sz="1600" dirty="0" err="1"/>
              <a:t>is</a:t>
            </a:r>
            <a:r>
              <a:rPr lang="pl-PL" sz="1600" dirty="0"/>
              <a:t>(</a:t>
            </a:r>
            <a:r>
              <a:rPr lang="pl-PL" sz="1600" dirty="0" err="1"/>
              <a:t>are</a:t>
            </a:r>
            <a:r>
              <a:rPr lang="pl-PL" sz="1600" dirty="0"/>
              <a:t>) </a:t>
            </a:r>
            <a:r>
              <a:rPr lang="pl-PL" sz="1600" dirty="0" err="1"/>
              <a:t>responsible</a:t>
            </a:r>
            <a:r>
              <a:rPr lang="pl-PL" sz="1600" dirty="0"/>
              <a:t> for </a:t>
            </a:r>
            <a:r>
              <a:rPr lang="pl-PL" sz="1600" dirty="0" err="1"/>
              <a:t>stopping</a:t>
            </a:r>
            <a:r>
              <a:rPr lang="pl-PL" sz="1600" dirty="0"/>
              <a:t> </a:t>
            </a:r>
            <a:r>
              <a:rPr lang="pl-PL" sz="1600" dirty="0" err="1"/>
              <a:t>eruptions</a:t>
            </a:r>
            <a:r>
              <a:rPr lang="pl-PL" sz="160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 smtClean="0"/>
              <a:t>Interaction</a:t>
            </a:r>
            <a:r>
              <a:rPr lang="pl-PL" sz="1600" dirty="0" smtClean="0"/>
              <a:t> </a:t>
            </a:r>
            <a:r>
              <a:rPr lang="pl-PL" sz="1600" dirty="0" err="1" smtClean="0"/>
              <a:t>between</a:t>
            </a:r>
            <a:r>
              <a:rPr lang="pl-PL" sz="1600" dirty="0" smtClean="0"/>
              <a:t> </a:t>
            </a:r>
            <a:r>
              <a:rPr lang="pl-PL" sz="1600" dirty="0" err="1" smtClean="0"/>
              <a:t>magnetic</a:t>
            </a:r>
            <a:r>
              <a:rPr lang="pl-PL" sz="1600" dirty="0" smtClean="0"/>
              <a:t> </a:t>
            </a:r>
            <a:r>
              <a:rPr lang="pl-PL" sz="1600" dirty="0" err="1" smtClean="0"/>
              <a:t>structures</a:t>
            </a:r>
            <a:endParaRPr lang="pl-P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Particle</a:t>
            </a:r>
            <a:r>
              <a:rPr lang="pl-PL" sz="1600" dirty="0"/>
              <a:t> </a:t>
            </a:r>
            <a:r>
              <a:rPr lang="pl-PL" sz="1600" dirty="0" err="1"/>
              <a:t>acceleration</a:t>
            </a:r>
            <a:r>
              <a:rPr lang="pl-PL" sz="1600" dirty="0"/>
              <a:t> in </a:t>
            </a:r>
            <a:r>
              <a:rPr lang="pl-PL" sz="1600" dirty="0" err="1" smtClean="0"/>
              <a:t>interaction</a:t>
            </a:r>
            <a:r>
              <a:rPr lang="pl-PL" sz="1600" dirty="0" smtClean="0"/>
              <a:t> region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5" y="4048873"/>
            <a:ext cx="8330828" cy="269249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324211" y="2877436"/>
            <a:ext cx="4275494" cy="107721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AR12192, </a:t>
            </a:r>
            <a:r>
              <a:rPr lang="pl-PL" sz="1600" dirty="0" err="1" smtClean="0"/>
              <a:t>flare-rich</a:t>
            </a:r>
            <a:r>
              <a:rPr lang="pl-PL" sz="1600" dirty="0" smtClean="0"/>
              <a:t> and CME-</a:t>
            </a:r>
            <a:r>
              <a:rPr lang="pl-PL" sz="1600" dirty="0" err="1" smtClean="0"/>
              <a:t>poor</a:t>
            </a:r>
            <a:endParaRPr lang="pl-PL" sz="1600" dirty="0" smtClean="0"/>
          </a:p>
          <a:p>
            <a:endParaRPr lang="pl-PL" sz="1600" dirty="0"/>
          </a:p>
          <a:p>
            <a:r>
              <a:rPr lang="pl-PL" sz="1600" dirty="0" smtClean="0"/>
              <a:t>Sun, X., et al. 2015, </a:t>
            </a:r>
            <a:r>
              <a:rPr lang="pl-PL" sz="1600" dirty="0" err="1" smtClean="0"/>
              <a:t>ApJ</a:t>
            </a:r>
            <a:r>
              <a:rPr lang="pl-PL" sz="1600" dirty="0" smtClean="0"/>
              <a:t> 804, L28</a:t>
            </a:r>
          </a:p>
          <a:p>
            <a:r>
              <a:rPr lang="pl-PL" sz="1600" dirty="0" err="1" smtClean="0"/>
              <a:t>Thalmann</a:t>
            </a:r>
            <a:r>
              <a:rPr lang="pl-PL" sz="1600" dirty="0" smtClean="0"/>
              <a:t>, J.K., et al. 2015, </a:t>
            </a:r>
            <a:r>
              <a:rPr lang="pl-PL" sz="1600" dirty="0" err="1" smtClean="0"/>
              <a:t>ApJ</a:t>
            </a:r>
            <a:r>
              <a:rPr lang="pl-PL" sz="1600" dirty="0" smtClean="0"/>
              <a:t> 801, L23</a:t>
            </a:r>
            <a:endParaRPr lang="pl-PL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13" y="786872"/>
            <a:ext cx="4010120" cy="31633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5436096" y="3601148"/>
            <a:ext cx="26452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smtClean="0"/>
              <a:t>Mrozek, T. 2011, </a:t>
            </a:r>
            <a:r>
              <a:rPr lang="pl-PL" sz="1400" dirty="0" err="1" smtClean="0"/>
              <a:t>SolPhys</a:t>
            </a:r>
            <a:r>
              <a:rPr lang="pl-PL" sz="1400" dirty="0" smtClean="0"/>
              <a:t> 270, 191</a:t>
            </a:r>
            <a:endParaRPr lang="pl-PL" sz="1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24210" y="748973"/>
            <a:ext cx="427549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Failed</a:t>
            </a:r>
            <a:r>
              <a:rPr lang="pl-PL" sz="1600" dirty="0" smtClean="0"/>
              <a:t> </a:t>
            </a:r>
            <a:r>
              <a:rPr lang="pl-PL" sz="1600" dirty="0" err="1" smtClean="0"/>
              <a:t>eruptions</a:t>
            </a:r>
            <a:r>
              <a:rPr lang="pl-PL" sz="1600" dirty="0" smtClean="0"/>
              <a:t> </a:t>
            </a:r>
            <a:r>
              <a:rPr lang="pl-PL" sz="1600" dirty="0" err="1" smtClean="0"/>
              <a:t>are</a:t>
            </a:r>
            <a:r>
              <a:rPr lang="pl-PL" sz="1600" dirty="0" smtClean="0"/>
              <a:t> not Earth-</a:t>
            </a:r>
            <a:r>
              <a:rPr lang="pl-PL" sz="1600" dirty="0" err="1" smtClean="0"/>
              <a:t>affecting</a:t>
            </a:r>
            <a:r>
              <a:rPr lang="pl-PL" sz="1600" dirty="0" smtClean="0"/>
              <a:t>, but </a:t>
            </a:r>
            <a:r>
              <a:rPr lang="pl-PL" sz="1600" dirty="0" err="1" smtClean="0"/>
              <a:t>they</a:t>
            </a:r>
            <a:r>
              <a:rPr lang="pl-PL" sz="1600" dirty="0" smtClean="0"/>
              <a:t> </a:t>
            </a:r>
            <a:r>
              <a:rPr lang="pl-PL" sz="1600" dirty="0" err="1" smtClean="0"/>
              <a:t>might</a:t>
            </a:r>
            <a:r>
              <a:rPr lang="pl-PL" sz="1600" dirty="0" smtClean="0"/>
              <a:t> </a:t>
            </a:r>
            <a:r>
              <a:rPr lang="pl-PL" sz="1600" dirty="0" err="1" smtClean="0"/>
              <a:t>help</a:t>
            </a:r>
            <a:r>
              <a:rPr lang="pl-PL" sz="1600" dirty="0" smtClean="0"/>
              <a:t> </a:t>
            </a:r>
            <a:r>
              <a:rPr lang="pl-PL" sz="1600" dirty="0" err="1" smtClean="0"/>
              <a:t>us</a:t>
            </a:r>
            <a:r>
              <a:rPr lang="pl-PL" sz="1600" dirty="0" smtClean="0"/>
              <a:t> to </a:t>
            </a:r>
            <a:r>
              <a:rPr lang="pl-PL" sz="1600" dirty="0" err="1" smtClean="0"/>
              <a:t>define</a:t>
            </a:r>
            <a:r>
              <a:rPr lang="pl-PL" sz="1600" dirty="0" smtClean="0"/>
              <a:t> </a:t>
            </a:r>
            <a:r>
              <a:rPr lang="pl-PL" sz="1600" dirty="0" err="1" smtClean="0"/>
              <a:t>boundary</a:t>
            </a:r>
            <a:r>
              <a:rPr lang="pl-PL" sz="1600" dirty="0" smtClean="0"/>
              <a:t> </a:t>
            </a:r>
            <a:r>
              <a:rPr lang="pl-PL" sz="1600" dirty="0" err="1" smtClean="0"/>
              <a:t>conditions</a:t>
            </a:r>
            <a:r>
              <a:rPr lang="pl-PL" sz="1600" dirty="0" smtClean="0"/>
              <a:t> for CME </a:t>
            </a:r>
            <a:r>
              <a:rPr lang="pl-PL" sz="1600" dirty="0" err="1" smtClean="0"/>
              <a:t>occurence</a:t>
            </a:r>
            <a:r>
              <a:rPr lang="pl-PL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9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smtClean="0"/>
              <a:t>The </a:t>
            </a:r>
            <a:r>
              <a:rPr lang="pl-PL" i="1" dirty="0" err="1" smtClean="0"/>
              <a:t>aim</a:t>
            </a:r>
            <a:endParaRPr lang="pl-PL" i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842958" y="869331"/>
            <a:ext cx="3071004" cy="5693866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The </a:t>
            </a:r>
            <a:r>
              <a:rPr lang="pl-PL" sz="1400" dirty="0" err="1" smtClean="0"/>
              <a:t>aim</a:t>
            </a:r>
            <a:r>
              <a:rPr lang="pl-PL" sz="1400" dirty="0"/>
              <a:t> </a:t>
            </a:r>
            <a:r>
              <a:rPr lang="pl-PL" sz="1400" dirty="0" err="1" smtClean="0"/>
              <a:t>is</a:t>
            </a:r>
            <a:r>
              <a:rPr lang="pl-PL" sz="1400" dirty="0" smtClean="0"/>
              <a:t> to </a:t>
            </a:r>
            <a:r>
              <a:rPr lang="pl-PL" sz="1400" dirty="0" err="1" smtClean="0"/>
              <a:t>analyse</a:t>
            </a:r>
            <a:r>
              <a:rPr lang="pl-PL" sz="1400" dirty="0"/>
              <a:t> </a:t>
            </a:r>
            <a:r>
              <a:rPr lang="pl-PL" sz="1400" dirty="0" err="1" smtClean="0"/>
              <a:t>hundreds</a:t>
            </a:r>
            <a:r>
              <a:rPr lang="pl-PL" sz="1400" dirty="0" smtClean="0"/>
              <a:t> of </a:t>
            </a:r>
            <a:r>
              <a:rPr lang="pl-PL" sz="1400" dirty="0" err="1" smtClean="0"/>
              <a:t>failed</a:t>
            </a:r>
            <a:r>
              <a:rPr lang="pl-PL" sz="1400" dirty="0" smtClean="0"/>
              <a:t> </a:t>
            </a:r>
            <a:r>
              <a:rPr lang="pl-PL" sz="1400" dirty="0" err="1" smtClean="0"/>
              <a:t>eruptions</a:t>
            </a:r>
            <a:r>
              <a:rPr lang="pl-PL" sz="1400" dirty="0" smtClean="0"/>
              <a:t>. We do not </a:t>
            </a:r>
            <a:r>
              <a:rPr lang="pl-PL" sz="1400" dirty="0" err="1" smtClean="0"/>
              <a:t>focus</a:t>
            </a:r>
            <a:r>
              <a:rPr lang="pl-PL" sz="1400" dirty="0" smtClean="0"/>
              <a:t> on </a:t>
            </a:r>
            <a:r>
              <a:rPr lang="pl-PL" sz="1400" dirty="0" err="1" smtClean="0"/>
              <a:t>strong</a:t>
            </a:r>
            <a:r>
              <a:rPr lang="pl-PL" sz="1400" dirty="0" smtClean="0"/>
              <a:t> </a:t>
            </a:r>
            <a:r>
              <a:rPr lang="pl-PL" sz="1400" dirty="0" err="1" smtClean="0"/>
              <a:t>events</a:t>
            </a:r>
            <a:r>
              <a:rPr lang="pl-PL" sz="1400" dirty="0" smtClean="0"/>
              <a:t> </a:t>
            </a:r>
            <a:r>
              <a:rPr lang="pl-PL" sz="1400" dirty="0" err="1" smtClean="0"/>
              <a:t>only</a:t>
            </a:r>
            <a:r>
              <a:rPr lang="pl-PL" sz="1400" dirty="0" smtClean="0"/>
              <a:t>, but we want to </a:t>
            </a:r>
            <a:r>
              <a:rPr lang="pl-PL" sz="1400" dirty="0" err="1" smtClean="0"/>
              <a:t>have</a:t>
            </a:r>
            <a:r>
              <a:rPr lang="pl-PL" sz="1400" dirty="0" smtClean="0"/>
              <a:t> a </a:t>
            </a:r>
            <a:r>
              <a:rPr lang="pl-PL" sz="1400" dirty="0" err="1" smtClean="0"/>
              <a:t>broad</a:t>
            </a:r>
            <a:r>
              <a:rPr lang="pl-PL" sz="1400" dirty="0" smtClean="0"/>
              <a:t> </a:t>
            </a:r>
            <a:r>
              <a:rPr lang="pl-PL" sz="1400" dirty="0" err="1" smtClean="0"/>
              <a:t>overview</a:t>
            </a:r>
            <a:r>
              <a:rPr lang="pl-PL" sz="1400" dirty="0" smtClean="0"/>
              <a:t> of </a:t>
            </a:r>
            <a:r>
              <a:rPr lang="pl-PL" sz="1400" dirty="0" err="1" smtClean="0"/>
              <a:t>phenomena</a:t>
            </a:r>
            <a:r>
              <a:rPr lang="pl-PL" sz="1400" dirty="0" smtClean="0"/>
              <a:t>.</a:t>
            </a:r>
          </a:p>
          <a:p>
            <a:endParaRPr lang="pl-PL" sz="1400" dirty="0"/>
          </a:p>
          <a:p>
            <a:r>
              <a:rPr lang="pl-PL" sz="1400" dirty="0" smtClean="0"/>
              <a:t>SDO/AIA: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/>
              <a:t>4 </a:t>
            </a:r>
            <a:r>
              <a:rPr lang="pl-PL" sz="1400" dirty="0" err="1"/>
              <a:t>telescopes</a:t>
            </a: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4096 by 4096 </a:t>
            </a:r>
            <a:r>
              <a:rPr lang="pl-PL" sz="1400" dirty="0" err="1"/>
              <a:t>full-disk</a:t>
            </a:r>
            <a:r>
              <a:rPr lang="pl-PL" sz="1400" dirty="0"/>
              <a:t> </a:t>
            </a:r>
            <a:r>
              <a:rPr lang="pl-PL" sz="1400" dirty="0" err="1"/>
              <a:t>images</a:t>
            </a:r>
            <a:r>
              <a:rPr lang="pl-PL" sz="1400" dirty="0"/>
              <a:t> (</a:t>
            </a:r>
            <a:r>
              <a:rPr lang="en-US" sz="1400" dirty="0"/>
              <a:t>0.6 </a:t>
            </a:r>
            <a:r>
              <a:rPr lang="en-US" sz="1400" dirty="0" err="1"/>
              <a:t>arcsec</a:t>
            </a:r>
            <a:r>
              <a:rPr lang="en-US" sz="1400" dirty="0"/>
              <a:t>/pixel</a:t>
            </a:r>
            <a:r>
              <a:rPr lang="pl-PL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12 s </a:t>
            </a:r>
            <a:r>
              <a:rPr lang="pl-PL" sz="1400" dirty="0" err="1"/>
              <a:t>cadence</a:t>
            </a: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/>
              <a:t>1.5 TB of data/</a:t>
            </a:r>
            <a:r>
              <a:rPr lang="pl-PL" sz="1400" b="1" dirty="0" err="1"/>
              <a:t>day</a:t>
            </a:r>
            <a:r>
              <a:rPr lang="pl-PL" sz="1400" dirty="0"/>
              <a:t> – </a:t>
            </a:r>
            <a:r>
              <a:rPr lang="pl-PL" sz="1400" dirty="0" err="1"/>
              <a:t>basic</a:t>
            </a:r>
            <a:r>
              <a:rPr lang="pl-PL" sz="1400" dirty="0"/>
              <a:t> problem for </a:t>
            </a:r>
            <a:r>
              <a:rPr lang="pl-PL" sz="1400" dirty="0" err="1"/>
              <a:t>downloading</a:t>
            </a:r>
            <a:r>
              <a:rPr lang="pl-PL" sz="1400" dirty="0"/>
              <a:t> and </a:t>
            </a:r>
            <a:r>
              <a:rPr lang="pl-PL" sz="1400" dirty="0" err="1"/>
              <a:t>analysing</a:t>
            </a:r>
            <a:r>
              <a:rPr lang="pl-PL" sz="1400" dirty="0"/>
              <a:t> </a:t>
            </a:r>
            <a:r>
              <a:rPr lang="pl-PL" sz="1400" dirty="0" smtClean="0"/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r>
              <a:rPr lang="pl-PL" sz="1400" dirty="0" err="1" smtClean="0"/>
              <a:t>Our</a:t>
            </a:r>
            <a:r>
              <a:rPr lang="pl-PL" sz="1400" dirty="0" smtClean="0"/>
              <a:t> choice:</a:t>
            </a:r>
          </a:p>
          <a:p>
            <a:r>
              <a:rPr lang="pl-PL" sz="1400" dirty="0" err="1"/>
              <a:t>Synoptic</a:t>
            </a:r>
            <a:r>
              <a:rPr lang="pl-PL" sz="1400" dirty="0"/>
              <a:t> – Lev.1.5 </a:t>
            </a:r>
            <a:r>
              <a:rPr lang="pl-PL" sz="1400" dirty="0" err="1"/>
              <a:t>compressed</a:t>
            </a:r>
            <a:r>
              <a:rPr lang="pl-PL" sz="1400" dirty="0"/>
              <a:t> to </a:t>
            </a:r>
            <a:r>
              <a:rPr lang="pl-PL" sz="1400" dirty="0" smtClean="0"/>
              <a:t>1024x1024, </a:t>
            </a:r>
            <a:r>
              <a:rPr lang="pl-PL" sz="1400" dirty="0"/>
              <a:t>2 min. </a:t>
            </a:r>
            <a:r>
              <a:rPr lang="pl-PL" sz="1400" dirty="0" err="1" smtClean="0"/>
              <a:t>cadence</a:t>
            </a:r>
            <a:r>
              <a:rPr lang="pl-PL" sz="1400" dirty="0" smtClean="0"/>
              <a:t>, </a:t>
            </a:r>
          </a:p>
          <a:p>
            <a:r>
              <a:rPr lang="pl-PL" sz="1400" dirty="0" smtClean="0"/>
              <a:t>1 </a:t>
            </a:r>
            <a:r>
              <a:rPr lang="pl-PL" sz="1400" dirty="0"/>
              <a:t>MB/image</a:t>
            </a:r>
          </a:p>
          <a:p>
            <a:endParaRPr lang="pl-PL" sz="1400" dirty="0"/>
          </a:p>
          <a:p>
            <a:r>
              <a:rPr lang="pl-PL" sz="1400" dirty="0" err="1"/>
              <a:t>T</a:t>
            </a:r>
            <a:r>
              <a:rPr lang="pl-PL" sz="1400" dirty="0" err="1" smtClean="0"/>
              <a:t>wo</a:t>
            </a:r>
            <a:r>
              <a:rPr lang="pl-PL" sz="1400" dirty="0" smtClean="0"/>
              <a:t> </a:t>
            </a:r>
            <a:r>
              <a:rPr lang="pl-PL" sz="1400" dirty="0" err="1" smtClean="0"/>
              <a:t>steps</a:t>
            </a:r>
            <a:r>
              <a:rPr lang="pl-PL" sz="1400" dirty="0" smtClean="0"/>
              <a:t> </a:t>
            </a:r>
            <a:r>
              <a:rPr lang="pl-PL" sz="1400" dirty="0" err="1" smtClean="0"/>
              <a:t>have</a:t>
            </a:r>
            <a:r>
              <a:rPr lang="pl-PL" sz="1400" dirty="0" smtClean="0"/>
              <a:t> </a:t>
            </a:r>
            <a:r>
              <a:rPr lang="pl-PL" sz="1400" dirty="0" err="1" smtClean="0"/>
              <a:t>been</a:t>
            </a:r>
            <a:r>
              <a:rPr lang="pl-PL" sz="1400" dirty="0" smtClean="0"/>
              <a:t> </a:t>
            </a:r>
            <a:r>
              <a:rPr lang="pl-PL" sz="1400" dirty="0" err="1" smtClean="0"/>
              <a:t>taken</a:t>
            </a:r>
            <a:r>
              <a:rPr lang="pl-PL" sz="1400" dirty="0" smtClean="0"/>
              <a:t>:</a:t>
            </a:r>
            <a:endParaRPr lang="pl-PL" sz="1400" dirty="0"/>
          </a:p>
          <a:p>
            <a:pPr marL="342900" indent="-342900">
              <a:buAutoNum type="arabicPeriod"/>
            </a:pPr>
            <a:r>
              <a:rPr lang="pl-PL" sz="1400" dirty="0" smtClean="0"/>
              <a:t>To </a:t>
            </a:r>
            <a:r>
              <a:rPr lang="pl-PL" sz="1400" dirty="0" err="1" smtClean="0"/>
              <a:t>construct</a:t>
            </a:r>
            <a:r>
              <a:rPr lang="pl-PL" sz="1400" dirty="0" smtClean="0"/>
              <a:t> </a:t>
            </a:r>
            <a:r>
              <a:rPr lang="pl-PL" sz="1400" dirty="0" err="1" smtClean="0"/>
              <a:t>method</a:t>
            </a:r>
            <a:r>
              <a:rPr lang="pl-PL" sz="1400" dirty="0" smtClean="0"/>
              <a:t> for </a:t>
            </a:r>
            <a:r>
              <a:rPr lang="pl-PL" sz="1400" b="1" dirty="0" smtClean="0"/>
              <a:t>automatic </a:t>
            </a:r>
            <a:r>
              <a:rPr lang="pl-PL" sz="1400" b="1" dirty="0" err="1" smtClean="0"/>
              <a:t>search</a:t>
            </a:r>
            <a:r>
              <a:rPr lang="pl-PL" sz="1400" b="1" dirty="0" smtClean="0"/>
              <a:t> for </a:t>
            </a:r>
            <a:r>
              <a:rPr lang="pl-PL" sz="1400" b="1" dirty="0" err="1" smtClean="0"/>
              <a:t>eruptive</a:t>
            </a:r>
            <a:r>
              <a:rPr lang="pl-PL" sz="1400" b="1" dirty="0" smtClean="0"/>
              <a:t>/</a:t>
            </a:r>
            <a:r>
              <a:rPr lang="pl-PL" sz="1400" b="1" dirty="0" err="1" smtClean="0"/>
              <a:t>moving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features</a:t>
            </a:r>
            <a:r>
              <a:rPr lang="pl-PL" sz="1400" b="1" dirty="0" smtClean="0"/>
              <a:t> </a:t>
            </a:r>
            <a:r>
              <a:rPr lang="pl-PL" sz="1400" dirty="0" smtClean="0"/>
              <a:t>on the </a:t>
            </a:r>
            <a:r>
              <a:rPr lang="pl-PL" sz="1400" dirty="0" err="1" smtClean="0"/>
              <a:t>basis</a:t>
            </a:r>
            <a:r>
              <a:rPr lang="pl-PL" sz="1400" dirty="0" smtClean="0"/>
              <a:t> of SDO/AIA </a:t>
            </a:r>
            <a:r>
              <a:rPr lang="pl-PL" sz="1400" dirty="0" err="1" smtClean="0"/>
              <a:t>observations</a:t>
            </a:r>
            <a:r>
              <a:rPr lang="pl-PL" sz="1400" dirty="0" smtClean="0"/>
              <a:t>.</a:t>
            </a:r>
          </a:p>
          <a:p>
            <a:pPr marL="342900" indent="-342900">
              <a:buAutoNum type="arabicPeriod"/>
            </a:pPr>
            <a:r>
              <a:rPr lang="pl-PL" sz="1400" dirty="0" smtClean="0"/>
              <a:t>To </a:t>
            </a:r>
            <a:r>
              <a:rPr lang="pl-PL" sz="1400" b="1" dirty="0" err="1" smtClean="0"/>
              <a:t>classify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found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events</a:t>
            </a:r>
            <a:r>
              <a:rPr lang="pl-PL" sz="1400" b="1" dirty="0" smtClean="0"/>
              <a:t> </a:t>
            </a:r>
            <a:r>
              <a:rPr lang="pl-PL" sz="1400" dirty="0" smtClean="0"/>
              <a:t>and to </a:t>
            </a:r>
            <a:r>
              <a:rPr lang="pl-PL" sz="1400" dirty="0" err="1" smtClean="0"/>
              <a:t>built</a:t>
            </a:r>
            <a:r>
              <a:rPr lang="pl-PL" sz="1400" dirty="0" smtClean="0"/>
              <a:t> a </a:t>
            </a:r>
            <a:r>
              <a:rPr lang="pl-PL" sz="1400" dirty="0" err="1" smtClean="0"/>
              <a:t>catalogue</a:t>
            </a:r>
            <a:r>
              <a:rPr lang="pl-PL" sz="1400" dirty="0"/>
              <a:t>.</a:t>
            </a:r>
          </a:p>
        </p:txBody>
      </p:sp>
      <p:pic>
        <p:nvPicPr>
          <p:cNvPr id="10" name="2014-05-01_17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720" y="980902"/>
            <a:ext cx="5470725" cy="5470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5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2" y="908720"/>
            <a:ext cx="4631804" cy="22960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076056" y="908720"/>
            <a:ext cx="3690367" cy="2308324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Moving</a:t>
            </a:r>
            <a:r>
              <a:rPr lang="pl-PL" sz="1600" dirty="0" smtClean="0"/>
              <a:t> </a:t>
            </a:r>
            <a:r>
              <a:rPr lang="pl-PL" sz="1600" dirty="0" err="1" smtClean="0"/>
              <a:t>feature</a:t>
            </a:r>
            <a:r>
              <a:rPr lang="pl-PL" sz="1600" dirty="0" smtClean="0"/>
              <a:t> with </a:t>
            </a:r>
            <a:r>
              <a:rPr lang="pl-PL" sz="1600" dirty="0" err="1" smtClean="0"/>
              <a:t>initial</a:t>
            </a:r>
            <a:r>
              <a:rPr lang="pl-PL" sz="1600" dirty="0" smtClean="0"/>
              <a:t> </a:t>
            </a:r>
            <a:r>
              <a:rPr lang="pl-PL" sz="1600" dirty="0" err="1" smtClean="0"/>
              <a:t>brightness</a:t>
            </a:r>
            <a:r>
              <a:rPr lang="pl-PL" sz="1600" dirty="0" smtClean="0"/>
              <a:t> </a:t>
            </a:r>
            <a:r>
              <a:rPr lang="pl-PL" sz="1600" dirty="0" err="1" smtClean="0"/>
              <a:t>distribution</a:t>
            </a:r>
            <a:r>
              <a:rPr lang="pl-PL" sz="1600" dirty="0" smtClean="0"/>
              <a:t> R(</a:t>
            </a:r>
            <a:r>
              <a:rPr lang="pl-PL" sz="1600" dirty="0" err="1" smtClean="0"/>
              <a:t>x,y</a:t>
            </a:r>
            <a:r>
              <a:rPr lang="pl-PL" sz="1600" dirty="0" smtClean="0"/>
              <a:t>). </a:t>
            </a:r>
          </a:p>
          <a:p>
            <a:endParaRPr lang="pl-PL" sz="1600" dirty="0"/>
          </a:p>
          <a:p>
            <a:r>
              <a:rPr lang="pl-PL" sz="1600" dirty="0" err="1" smtClean="0"/>
              <a:t>Its</a:t>
            </a:r>
            <a:r>
              <a:rPr lang="pl-PL" sz="1600" dirty="0" smtClean="0"/>
              <a:t> </a:t>
            </a:r>
            <a:r>
              <a:rPr lang="pl-PL" sz="1600" dirty="0" err="1" smtClean="0"/>
              <a:t>brightness</a:t>
            </a:r>
            <a:r>
              <a:rPr lang="pl-PL" sz="1600" dirty="0" smtClean="0"/>
              <a:t> </a:t>
            </a:r>
            <a:r>
              <a:rPr lang="pl-PL" sz="1600" dirty="0" err="1" smtClean="0"/>
              <a:t>is</a:t>
            </a:r>
            <a:r>
              <a:rPr lang="pl-PL" sz="1600" dirty="0" smtClean="0"/>
              <a:t> </a:t>
            </a:r>
            <a:r>
              <a:rPr lang="pl-PL" sz="1600" dirty="0" err="1" smtClean="0"/>
              <a:t>modulated</a:t>
            </a:r>
            <a:r>
              <a:rPr lang="pl-PL" sz="1600" dirty="0" smtClean="0"/>
              <a:t> with </a:t>
            </a:r>
            <a:r>
              <a:rPr lang="pl-PL" sz="1600" dirty="0" err="1" smtClean="0"/>
              <a:t>time</a:t>
            </a:r>
            <a:r>
              <a:rPr lang="pl-PL" sz="1600" dirty="0" smtClean="0"/>
              <a:t> by </a:t>
            </a:r>
            <a:r>
              <a:rPr lang="el-GR" sz="1600" dirty="0" smtClean="0"/>
              <a:t>ϕ</a:t>
            </a:r>
            <a:r>
              <a:rPr lang="pl-PL" sz="1600" dirty="0" smtClean="0"/>
              <a:t>(t). </a:t>
            </a:r>
          </a:p>
          <a:p>
            <a:endParaRPr lang="pl-PL" sz="1600" dirty="0"/>
          </a:p>
          <a:p>
            <a:r>
              <a:rPr lang="pl-PL" sz="1600" dirty="0" err="1" smtClean="0"/>
              <a:t>Starting</a:t>
            </a:r>
            <a:r>
              <a:rPr lang="pl-PL" sz="1600" dirty="0" smtClean="0"/>
              <a:t> </a:t>
            </a:r>
            <a:r>
              <a:rPr lang="pl-PL" sz="1600" dirty="0" err="1" smtClean="0"/>
              <a:t>position</a:t>
            </a:r>
            <a:r>
              <a:rPr lang="pl-PL" sz="1600" dirty="0" smtClean="0"/>
              <a:t> (x</a:t>
            </a:r>
            <a:r>
              <a:rPr lang="pl-PL" sz="1600" baseline="-25000" dirty="0" smtClean="0"/>
              <a:t>0</a:t>
            </a:r>
            <a:r>
              <a:rPr lang="pl-PL" sz="1600" dirty="0" smtClean="0"/>
              <a:t>,y</a:t>
            </a:r>
            <a:r>
              <a:rPr lang="pl-PL" sz="1600" baseline="-25000" dirty="0" smtClean="0"/>
              <a:t>0</a:t>
            </a:r>
            <a:r>
              <a:rPr lang="pl-PL" sz="1600" dirty="0" smtClean="0"/>
              <a:t>) </a:t>
            </a:r>
            <a:r>
              <a:rPr lang="pl-PL" sz="1600" dirty="0" err="1" smtClean="0"/>
              <a:t>is</a:t>
            </a:r>
            <a:r>
              <a:rPr lang="pl-PL" sz="1600" dirty="0" smtClean="0"/>
              <a:t> </a:t>
            </a:r>
            <a:r>
              <a:rPr lang="pl-PL" sz="1600" dirty="0" err="1" smtClean="0"/>
              <a:t>moving</a:t>
            </a:r>
            <a:r>
              <a:rPr lang="pl-PL" sz="1600" dirty="0" smtClean="0"/>
              <a:t> with </a:t>
            </a:r>
            <a:r>
              <a:rPr lang="pl-PL" sz="1600" dirty="0" err="1" smtClean="0"/>
              <a:t>velocity</a:t>
            </a:r>
            <a:r>
              <a:rPr lang="pl-PL" sz="1600" dirty="0" smtClean="0"/>
              <a:t> (</a:t>
            </a:r>
            <a:r>
              <a:rPr lang="pl-PL" sz="1600" dirty="0" err="1" smtClean="0"/>
              <a:t>v</a:t>
            </a:r>
            <a:r>
              <a:rPr lang="pl-PL" sz="1600" baseline="-25000" dirty="0" err="1" smtClean="0"/>
              <a:t>x</a:t>
            </a:r>
            <a:r>
              <a:rPr lang="pl-PL" sz="1600" dirty="0" err="1" smtClean="0"/>
              <a:t>,v</a:t>
            </a:r>
            <a:r>
              <a:rPr lang="pl-PL" sz="1600" baseline="-25000" dirty="0" err="1" smtClean="0"/>
              <a:t>y</a:t>
            </a:r>
            <a:r>
              <a:rPr lang="pl-PL" sz="1600" dirty="0" smtClean="0"/>
              <a:t>). Then </a:t>
            </a:r>
            <a:r>
              <a:rPr lang="pl-PL" sz="1600" dirty="0" err="1" smtClean="0"/>
              <a:t>brightness</a:t>
            </a:r>
            <a:r>
              <a:rPr lang="pl-PL" sz="1600" dirty="0" smtClean="0"/>
              <a:t> </a:t>
            </a:r>
            <a:r>
              <a:rPr lang="pl-PL" sz="1600" dirty="0" err="1" smtClean="0"/>
              <a:t>may</a:t>
            </a:r>
            <a:r>
              <a:rPr lang="pl-PL" sz="1600" dirty="0" smtClean="0"/>
              <a:t> be </a:t>
            </a:r>
            <a:r>
              <a:rPr lang="pl-PL" sz="1600" dirty="0" err="1" smtClean="0"/>
              <a:t>represented</a:t>
            </a:r>
            <a:r>
              <a:rPr lang="pl-PL" sz="1600" dirty="0" smtClean="0"/>
              <a:t> with: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rostokąt 4"/>
              <p:cNvSpPr/>
              <p:nvPr/>
            </p:nvSpPr>
            <p:spPr>
              <a:xfrm>
                <a:off x="1979712" y="3672089"/>
                <a:ext cx="5464105" cy="404983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pl-PL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pl-PL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l-PL" i="1">
                          <a:solidFill>
                            <a:schemeClr val="tx1"/>
                          </a:solidFill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pl-PL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l-PL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0,</m:t>
                              </m:r>
                            </m:sub>
                          </m:sSub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pl-PL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pl-PL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pl-PL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pl-PL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pl-PL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m:rPr>
                          <m:sty m:val="p"/>
                        </m:rPr>
                        <a:rPr lang="pl-PL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l-P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Prostoką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672089"/>
                <a:ext cx="5464105" cy="4049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Prostokąt 5"/>
              <p:cNvSpPr/>
              <p:nvPr/>
            </p:nvSpPr>
            <p:spPr>
              <a:xfrm>
                <a:off x="2198904" y="5005192"/>
                <a:ext cx="4692247" cy="62985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pl-PL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𝑑𝐼</m:t>
                          </m:r>
                          <m:d>
                            <m:dPr>
                              <m:ctrlP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pl-PL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pl-PL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pl-PL">
                          <a:solidFill>
                            <a:schemeClr val="tx1"/>
                          </a:solidFill>
                          <a:latin typeface="Cambria Math"/>
                        </a:rPr>
                        <m:t>=−</m:t>
                      </m:r>
                      <m:r>
                        <a:rPr lang="pl-PL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d>
                        <m:d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d>
                        <m:d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pl-PL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∘</m:t>
                          </m:r>
                          <m:r>
                            <a:rPr lang="pl-PL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𝛻</m:t>
                          </m:r>
                          <m:sSub>
                            <m:sSubPr>
                              <m:ctrlP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l-PL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pl-PL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pl-PL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pl-PL">
                              <a:latin typeface="Cambria Math"/>
                              <a:ea typeface="Cambria Math"/>
                            </a:rPr>
                            <m:t>φ</m:t>
                          </m:r>
                          <m:d>
                            <m:dPr>
                              <m:ctrlP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l-P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Prostoką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04" y="5005192"/>
                <a:ext cx="4692247" cy="6298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ole tekstowe 6"/>
          <p:cNvSpPr txBox="1"/>
          <p:nvPr/>
        </p:nvSpPr>
        <p:spPr>
          <a:xfrm>
            <a:off x="395536" y="4402234"/>
            <a:ext cx="1920077" cy="369332"/>
          </a:xfrm>
          <a:prstGeom prst="rect">
            <a:avLst/>
          </a:prstGeom>
          <a:solidFill>
            <a:schemeClr val="bg1">
              <a:alpha val="81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err="1"/>
              <a:t>D</a:t>
            </a:r>
            <a:r>
              <a:rPr lang="pl-PL" dirty="0" err="1" smtClean="0"/>
              <a:t>ifferential</a:t>
            </a:r>
            <a:r>
              <a:rPr lang="pl-PL" dirty="0" smtClean="0"/>
              <a:t> image: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059832" y="6044547"/>
            <a:ext cx="1917192" cy="369332"/>
          </a:xfrm>
          <a:prstGeom prst="rect">
            <a:avLst/>
          </a:prstGeom>
          <a:solidFill>
            <a:schemeClr val="bg1">
              <a:alpha val="81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err="1" smtClean="0"/>
              <a:t>change</a:t>
            </a:r>
            <a:r>
              <a:rPr lang="pl-PL" dirty="0" smtClean="0"/>
              <a:t> of </a:t>
            </a:r>
            <a:r>
              <a:rPr lang="pl-PL" dirty="0" err="1" smtClean="0"/>
              <a:t>position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612567" y="6044547"/>
            <a:ext cx="2134687" cy="369332"/>
          </a:xfrm>
          <a:prstGeom prst="rect">
            <a:avLst/>
          </a:prstGeom>
          <a:solidFill>
            <a:schemeClr val="bg1">
              <a:alpha val="81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err="1" smtClean="0"/>
              <a:t>change</a:t>
            </a:r>
            <a:r>
              <a:rPr lang="pl-PL" dirty="0" smtClean="0"/>
              <a:t> of </a:t>
            </a:r>
            <a:r>
              <a:rPr lang="pl-PL" dirty="0" err="1" smtClean="0"/>
              <a:t>brightness</a:t>
            </a:r>
            <a:endParaRPr lang="pl-PL" dirty="0"/>
          </a:p>
        </p:txBody>
      </p:sp>
      <p:cxnSp>
        <p:nvCxnSpPr>
          <p:cNvPr id="10" name="Łącznik prosty ze strzałką 9"/>
          <p:cNvCxnSpPr>
            <a:endCxn id="9" idx="0"/>
          </p:cNvCxnSpPr>
          <p:nvPr/>
        </p:nvCxnSpPr>
        <p:spPr>
          <a:xfrm>
            <a:off x="6300192" y="5635044"/>
            <a:ext cx="379719" cy="409503"/>
          </a:xfrm>
          <a:prstGeom prst="straightConnector1">
            <a:avLst/>
          </a:prstGeom>
          <a:ln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>
            <a:endCxn id="8" idx="0"/>
          </p:cNvCxnSpPr>
          <p:nvPr/>
        </p:nvCxnSpPr>
        <p:spPr>
          <a:xfrm flipH="1">
            <a:off x="4018428" y="5635044"/>
            <a:ext cx="693336" cy="409503"/>
          </a:xfrm>
          <a:prstGeom prst="straightConnector1">
            <a:avLst/>
          </a:prstGeom>
          <a:ln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/>
              <a:t>Searching</a:t>
            </a:r>
            <a:r>
              <a:rPr lang="pl-PL" i="1" dirty="0"/>
              <a:t> for </a:t>
            </a:r>
            <a:r>
              <a:rPr lang="pl-PL" i="1" dirty="0" err="1" smtClean="0"/>
              <a:t>moving</a:t>
            </a:r>
            <a:r>
              <a:rPr lang="pl-PL" i="1" dirty="0" smtClean="0"/>
              <a:t> </a:t>
            </a:r>
            <a:r>
              <a:rPr lang="pl-PL" i="1" dirty="0" err="1" smtClean="0"/>
              <a:t>structures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9573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/>
              <a:t>Searching</a:t>
            </a:r>
            <a:r>
              <a:rPr lang="pl-PL" i="1" dirty="0"/>
              <a:t> for </a:t>
            </a:r>
            <a:r>
              <a:rPr lang="pl-PL" i="1" dirty="0" err="1" smtClean="0"/>
              <a:t>moving</a:t>
            </a:r>
            <a:r>
              <a:rPr lang="pl-PL" i="1" dirty="0" smtClean="0"/>
              <a:t> </a:t>
            </a:r>
            <a:r>
              <a:rPr lang="pl-PL" i="1" dirty="0" err="1" smtClean="0"/>
              <a:t>structures</a:t>
            </a:r>
            <a:endParaRPr lang="pl-PL" i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8" y="1127041"/>
            <a:ext cx="4685319" cy="46017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44912" y="5949280"/>
            <a:ext cx="8418526" cy="584775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1600" b="1" dirty="0" smtClean="0"/>
              <a:t>Most </a:t>
            </a:r>
            <a:r>
              <a:rPr lang="pl-PL" sz="1600" b="1" dirty="0" err="1" smtClean="0"/>
              <a:t>variable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are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brightest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features</a:t>
            </a:r>
            <a:r>
              <a:rPr lang="pl-PL" sz="1600" b="1" dirty="0" smtClean="0"/>
              <a:t> </a:t>
            </a:r>
            <a:r>
              <a:rPr lang="pl-PL" sz="1600" dirty="0" smtClean="0"/>
              <a:t>– </a:t>
            </a:r>
            <a:r>
              <a:rPr lang="pl-PL" sz="1600" dirty="0" err="1" smtClean="0"/>
              <a:t>using</a:t>
            </a:r>
            <a:r>
              <a:rPr lang="pl-PL" sz="1600" dirty="0" smtClean="0"/>
              <a:t> </a:t>
            </a:r>
            <a:r>
              <a:rPr lang="pl-PL" sz="1600" dirty="0" err="1" smtClean="0"/>
              <a:t>derivative</a:t>
            </a:r>
            <a:r>
              <a:rPr lang="pl-PL" sz="1600" dirty="0" smtClean="0"/>
              <a:t> </a:t>
            </a:r>
            <a:r>
              <a:rPr lang="pl-PL" sz="1600" dirty="0" err="1" smtClean="0"/>
              <a:t>only</a:t>
            </a:r>
            <a:r>
              <a:rPr lang="pl-PL" sz="1600" dirty="0" smtClean="0"/>
              <a:t> </a:t>
            </a:r>
            <a:r>
              <a:rPr lang="pl-PL" sz="1600" dirty="0" err="1" smtClean="0"/>
              <a:t>will</a:t>
            </a:r>
            <a:r>
              <a:rPr lang="pl-PL" sz="1600" dirty="0" smtClean="0"/>
              <a:t> </a:t>
            </a:r>
            <a:r>
              <a:rPr lang="pl-PL" sz="1600" dirty="0" err="1" smtClean="0"/>
              <a:t>lead</a:t>
            </a:r>
            <a:r>
              <a:rPr lang="pl-PL" sz="1600" dirty="0" smtClean="0"/>
              <a:t> to </a:t>
            </a:r>
            <a:r>
              <a:rPr lang="pl-PL" sz="1600" dirty="0" err="1" smtClean="0"/>
              <a:t>detection</a:t>
            </a:r>
            <a:r>
              <a:rPr lang="pl-PL" sz="1600" dirty="0" smtClean="0"/>
              <a:t> of </a:t>
            </a:r>
            <a:r>
              <a:rPr lang="pl-PL" sz="1600" dirty="0" err="1" smtClean="0"/>
              <a:t>all</a:t>
            </a:r>
            <a:r>
              <a:rPr lang="pl-PL" sz="1600" dirty="0" smtClean="0"/>
              <a:t> </a:t>
            </a:r>
            <a:r>
              <a:rPr lang="pl-PL" sz="1600" dirty="0" err="1" smtClean="0"/>
              <a:t>bright</a:t>
            </a:r>
            <a:r>
              <a:rPr lang="pl-PL" sz="1600" dirty="0" smtClean="0"/>
              <a:t> </a:t>
            </a:r>
            <a:r>
              <a:rPr lang="pl-PL" sz="1600" dirty="0" err="1" smtClean="0"/>
              <a:t>features</a:t>
            </a:r>
            <a:r>
              <a:rPr lang="pl-PL" sz="1600" dirty="0" smtClean="0"/>
              <a:t> (</a:t>
            </a:r>
            <a:r>
              <a:rPr lang="pl-PL" sz="1600" dirty="0" err="1" smtClean="0"/>
              <a:t>loops</a:t>
            </a:r>
            <a:r>
              <a:rPr lang="pl-PL" sz="1600" dirty="0" smtClean="0"/>
              <a:t>, </a:t>
            </a:r>
            <a:r>
              <a:rPr lang="pl-PL" sz="1600" dirty="0" err="1" smtClean="0"/>
              <a:t>active</a:t>
            </a:r>
            <a:r>
              <a:rPr lang="pl-PL" sz="1600" dirty="0" smtClean="0"/>
              <a:t> regions, </a:t>
            </a:r>
            <a:r>
              <a:rPr lang="pl-PL" sz="1600" dirty="0" err="1" smtClean="0"/>
              <a:t>flares</a:t>
            </a:r>
            <a:r>
              <a:rPr lang="pl-PL" sz="1600" dirty="0" smtClean="0"/>
              <a:t>) </a:t>
            </a:r>
            <a:r>
              <a:rPr lang="pl-PL" sz="1600" dirty="0" err="1" smtClean="0"/>
              <a:t>which</a:t>
            </a:r>
            <a:r>
              <a:rPr lang="pl-PL" sz="1600" dirty="0" smtClean="0"/>
              <a:t> </a:t>
            </a:r>
            <a:r>
              <a:rPr lang="pl-PL" sz="1600" dirty="0" err="1" smtClean="0"/>
              <a:t>is</a:t>
            </a:r>
            <a:r>
              <a:rPr lang="pl-PL" sz="1600" dirty="0" smtClean="0"/>
              <a:t> not </a:t>
            </a:r>
            <a:r>
              <a:rPr lang="pl-PL" sz="1600" dirty="0" err="1" smtClean="0"/>
              <a:t>our</a:t>
            </a:r>
            <a:r>
              <a:rPr lang="pl-PL" sz="1600" dirty="0" smtClean="0"/>
              <a:t> </a:t>
            </a:r>
            <a:r>
              <a:rPr lang="pl-PL" sz="1600" dirty="0" err="1" smtClean="0"/>
              <a:t>aim</a:t>
            </a:r>
            <a:r>
              <a:rPr lang="pl-PL" sz="1600" dirty="0" smtClean="0"/>
              <a:t>.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2672597" y="980728"/>
                <a:ext cx="403828" cy="5013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1400" b="0" i="1" smtClean="0">
                              <a:latin typeface="Cambria Math"/>
                            </a:rPr>
                            <m:t>𝑑𝐼</m:t>
                          </m:r>
                        </m:num>
                        <m:den>
                          <m:r>
                            <a:rPr lang="pl-PL" sz="14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597" y="980728"/>
                <a:ext cx="403828" cy="501356"/>
              </a:xfrm>
              <a:prstGeom prst="rect">
                <a:avLst/>
              </a:prstGeom>
              <a:blipFill rotWithShape="0">
                <a:blip r:embed="rId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07" y="1135140"/>
            <a:ext cx="3589757" cy="459811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5803302" y="980728"/>
            <a:ext cx="2300566" cy="30777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b="1" dirty="0" err="1" smtClean="0"/>
              <a:t>Intensity-Variability</a:t>
            </a:r>
            <a:r>
              <a:rPr lang="pl-PL" sz="1400" b="1" dirty="0" smtClean="0"/>
              <a:t> diagram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311457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99" y="764704"/>
            <a:ext cx="4722788" cy="603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926486" y="3322943"/>
            <a:ext cx="2524231" cy="1169551"/>
          </a:xfrm>
          <a:prstGeom prst="rect">
            <a:avLst/>
          </a:prstGeom>
          <a:solidFill>
            <a:schemeClr val="bg1">
              <a:alpha val="81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For </a:t>
            </a:r>
            <a:r>
              <a:rPr lang="pl-PL" sz="1400" dirty="0" err="1" smtClean="0"/>
              <a:t>next</a:t>
            </a:r>
            <a:r>
              <a:rPr lang="pl-PL" sz="1400" dirty="0" smtClean="0"/>
              <a:t> step we </a:t>
            </a:r>
            <a:r>
              <a:rPr lang="pl-PL" sz="1400" dirty="0" err="1" smtClean="0"/>
              <a:t>constructed</a:t>
            </a:r>
            <a:r>
              <a:rPr lang="pl-PL" sz="1400" dirty="0" smtClean="0"/>
              <a:t> (</a:t>
            </a:r>
            <a:r>
              <a:rPr lang="pl-PL" sz="1400" dirty="0" err="1" smtClean="0"/>
              <a:t>arbitrarily</a:t>
            </a:r>
            <a:r>
              <a:rPr lang="pl-PL" sz="1400" dirty="0"/>
              <a:t>)</a:t>
            </a:r>
            <a:r>
              <a:rPr lang="pl-PL" sz="1400" dirty="0" smtClean="0"/>
              <a:t> a </a:t>
            </a:r>
            <a:r>
              <a:rPr lang="pl-PL" sz="1400" b="1" dirty="0" err="1" smtClean="0"/>
              <a:t>variablility</a:t>
            </a:r>
            <a:r>
              <a:rPr lang="pl-PL" sz="1400" b="1" dirty="0" smtClean="0"/>
              <a:t> index </a:t>
            </a:r>
            <a:r>
              <a:rPr lang="pl-PL" sz="1400" dirty="0" err="1" smtClean="0"/>
              <a:t>which</a:t>
            </a:r>
            <a:r>
              <a:rPr lang="pl-PL" sz="1400" dirty="0" smtClean="0"/>
              <a:t> was </a:t>
            </a:r>
            <a:r>
              <a:rPr lang="pl-PL" sz="1400" dirty="0" err="1" smtClean="0"/>
              <a:t>used</a:t>
            </a:r>
            <a:r>
              <a:rPr lang="pl-PL" sz="1400" dirty="0" smtClean="0"/>
              <a:t> to </a:t>
            </a:r>
            <a:r>
              <a:rPr lang="pl-PL" sz="1400" dirty="0" err="1" smtClean="0"/>
              <a:t>separate</a:t>
            </a:r>
            <a:r>
              <a:rPr lang="pl-PL" sz="1400" dirty="0" smtClean="0"/>
              <a:t> </a:t>
            </a:r>
            <a:r>
              <a:rPr lang="pl-PL" sz="1400" dirty="0" err="1" smtClean="0"/>
              <a:t>slow</a:t>
            </a:r>
            <a:r>
              <a:rPr lang="pl-PL" sz="1400" dirty="0" smtClean="0"/>
              <a:t>- and fast-</a:t>
            </a:r>
            <a:r>
              <a:rPr lang="pl-PL" sz="1400" dirty="0" err="1" smtClean="0"/>
              <a:t>changing</a:t>
            </a:r>
            <a:r>
              <a:rPr lang="pl-PL" sz="1400" dirty="0" smtClean="0"/>
              <a:t> </a:t>
            </a:r>
            <a:r>
              <a:rPr lang="pl-PL" sz="1400" dirty="0" err="1" smtClean="0"/>
              <a:t>structures</a:t>
            </a:r>
            <a:r>
              <a:rPr lang="pl-PL" sz="1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/>
              <p:cNvSpPr txBox="1"/>
              <p:nvPr/>
            </p:nvSpPr>
            <p:spPr>
              <a:xfrm>
                <a:off x="1237871" y="5255050"/>
                <a:ext cx="1922706" cy="910699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/>
                        </a:rPr>
                        <m:t>𝑉</m:t>
                      </m:r>
                      <m:r>
                        <a:rPr lang="pl-PL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l-PL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pl-PL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l-PL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i="1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pl-PL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l-PL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5" name="pole tekstow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871" y="5255050"/>
                <a:ext cx="1922706" cy="9106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/>
              <p:cNvSpPr txBox="1"/>
              <p:nvPr/>
            </p:nvSpPr>
            <p:spPr>
              <a:xfrm>
                <a:off x="5992948" y="2866021"/>
                <a:ext cx="399981" cy="6090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pl-PL" b="0" i="1" smtClean="0">
                              <a:latin typeface="Cambria Math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6" name="pole tekstow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948" y="2866021"/>
                <a:ext cx="399981" cy="6090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5992949" y="844964"/>
                <a:ext cx="399981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pl-PL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949" y="844964"/>
                <a:ext cx="399981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/>
              <p:cNvSpPr txBox="1"/>
              <p:nvPr/>
            </p:nvSpPr>
            <p:spPr>
              <a:xfrm>
                <a:off x="5670243" y="4893260"/>
                <a:ext cx="753604" cy="61549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pl-PL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pl-PL" b="0" i="1" smtClean="0">
                              <a:latin typeface="Cambria Math"/>
                            </a:rPr>
                            <m:t>+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" name="pole tekstow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243" y="4893260"/>
                <a:ext cx="753604" cy="61549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rostokąt 11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/>
              <a:t>Searching</a:t>
            </a:r>
            <a:r>
              <a:rPr lang="pl-PL" i="1" dirty="0"/>
              <a:t> for </a:t>
            </a:r>
            <a:r>
              <a:rPr lang="pl-PL" i="1" dirty="0" err="1" smtClean="0"/>
              <a:t>moving</a:t>
            </a:r>
            <a:r>
              <a:rPr lang="pl-PL" i="1" dirty="0" smtClean="0"/>
              <a:t> </a:t>
            </a:r>
            <a:r>
              <a:rPr lang="pl-PL" i="1" dirty="0" err="1" smtClean="0"/>
              <a:t>structures</a:t>
            </a:r>
            <a:endParaRPr lang="pl-PL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/>
              <p:cNvSpPr txBox="1">
                <a:spLocks noResize="1"/>
              </p:cNvSpPr>
              <p:nvPr/>
            </p:nvSpPr>
            <p:spPr>
              <a:xfrm>
                <a:off x="1222199" y="1137035"/>
                <a:ext cx="1954052" cy="595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36000" tIns="36000" rIns="36000" bIns="36000" anchor="ctr" anchorCtr="1" compatLnSpc="0">
                <a:spAutoFit/>
              </a:bodyPr>
              <a:lstStyle/>
              <a:p>
                <a:pPr lvl="0" rtl="0" hangingPunct="0"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𝑛𝑜𝑟𝑚</m:t>
                          </m:r>
                        </m:sup>
                      </m:sSubSup>
                      <m:r>
                        <a:rPr lang="pl-PL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pl-PL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l-PL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α</m:t>
                          </m:r>
                        </m:den>
                      </m:f>
                      <m:r>
                        <a:rPr lang="pl-PL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pl-P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pole tekstow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99" y="1137035"/>
                <a:ext cx="1954052" cy="5958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ole tekstowe 13"/>
              <p:cNvSpPr txBox="1">
                <a:spLocks noResize="1"/>
              </p:cNvSpPr>
              <p:nvPr/>
            </p:nvSpPr>
            <p:spPr>
              <a:xfrm>
                <a:off x="947733" y="1991001"/>
                <a:ext cx="2502984" cy="595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36000" tIns="36000" rIns="36000" bIns="36000" anchor="ctr" anchorCtr="1" compatLnSpc="0">
                <a:spAutoFit/>
              </a:bodyPr>
              <a:lstStyle/>
              <a:p>
                <a:pPr lvl="0" rtl="0" hangingPunct="0"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𝑡𝑡</m:t>
                          </m:r>
                        </m:sub>
                        <m:sup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𝑛𝑜𝑟𝑚</m:t>
                          </m:r>
                        </m:sup>
                      </m:sSubSup>
                      <m:r>
                        <a:rPr lang="pl-PL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l-PL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𝑡𝑡</m:t>
                              </m:r>
                            </m:sub>
                          </m:sSub>
                        </m:num>
                        <m:den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pl-PL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l-PL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α</m:t>
                          </m:r>
                        </m:den>
                      </m:f>
                      <m:r>
                        <a:rPr lang="pl-PL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𝑡𝑡</m:t>
                          </m:r>
                        </m:sub>
                      </m:sSub>
                      <m:r>
                        <a:rPr lang="pl-PL" i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pl-PL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pl-PL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pl-PL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l-P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pole tekstow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33" y="1991001"/>
                <a:ext cx="2502984" cy="5958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Prostokąt 7"/>
              <p:cNvSpPr/>
              <p:nvPr/>
            </p:nvSpPr>
            <p:spPr>
              <a:xfrm>
                <a:off x="323528" y="770284"/>
                <a:ext cx="8424936" cy="58477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pl-PL" sz="1600" b="1" dirty="0"/>
                  <a:t>On the </a:t>
                </a:r>
                <a:r>
                  <a:rPr lang="pl-PL" sz="1600" b="1" dirty="0" err="1"/>
                  <a:t>basis</a:t>
                </a:r>
                <a:r>
                  <a:rPr lang="pl-PL" sz="1600" b="1" dirty="0"/>
                  <a:t> of </a:t>
                </a:r>
                <a:r>
                  <a:rPr lang="pl-PL" sz="1600" b="1" dirty="0" err="1"/>
                  <a:t>measured</a:t>
                </a:r>
                <a:r>
                  <a:rPr lang="pl-PL" sz="1600" b="1" dirty="0"/>
                  <a:t> </a:t>
                </a:r>
                <a:r>
                  <a:rPr lang="pl-PL" sz="1600" b="1" dirty="0" err="1"/>
                  <a:t>state</a:t>
                </a:r>
                <a:r>
                  <a:rPr lang="pl-PL" sz="1600" b="1" dirty="0"/>
                  <a:t> of </a:t>
                </a:r>
                <a:r>
                  <a:rPr lang="pl-PL" sz="1600" b="1" dirty="0" err="1"/>
                  <a:t>each</a:t>
                </a:r>
                <a:r>
                  <a:rPr lang="pl-PL" sz="1600" b="1" dirty="0"/>
                  <a:t> </a:t>
                </a:r>
                <a:r>
                  <a:rPr lang="pl-PL" sz="1600" b="1" dirty="0" err="1"/>
                  <a:t>pixel</a:t>
                </a:r>
                <a:r>
                  <a:rPr lang="pl-PL" sz="16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pl-PL" sz="1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l-PL" sz="1600" b="1" i="1">
                            <a:latin typeface="Cambria Math"/>
                          </a:rPr>
                          <m:t>𝒙</m:t>
                        </m:r>
                      </m:e>
                    </m:acc>
                    <m:r>
                      <a:rPr lang="pl-PL" sz="1600" b="1" i="1">
                        <a:latin typeface="Cambria Math"/>
                      </a:rPr>
                      <m:t>=(</m:t>
                    </m:r>
                    <m:r>
                      <a:rPr lang="pl-PL" sz="1600" b="1" i="1">
                        <a:latin typeface="Cambria Math"/>
                      </a:rPr>
                      <m:t>𝑰</m:t>
                    </m:r>
                    <m:r>
                      <a:rPr lang="pl-PL" sz="1600" b="1" i="1">
                        <a:latin typeface="Cambria Math"/>
                      </a:rPr>
                      <m:t>,</m:t>
                    </m:r>
                    <m:r>
                      <a:rPr lang="pl-PL" sz="1600" b="1" i="1">
                        <a:latin typeface="Cambria Math"/>
                      </a:rPr>
                      <m:t>𝑽</m:t>
                    </m:r>
                    <m:r>
                      <a:rPr lang="pl-PL" sz="1600" b="1" i="1">
                        <a:latin typeface="Cambria Math"/>
                      </a:rPr>
                      <m:t>)</m:t>
                    </m:r>
                  </m:oMath>
                </a14:m>
                <a:r>
                  <a:rPr lang="pl-PL" sz="1600" b="1" dirty="0"/>
                  <a:t> we want to </a:t>
                </a:r>
                <a:r>
                  <a:rPr lang="pl-PL" sz="1600" b="1" dirty="0" err="1"/>
                  <a:t>classify</a:t>
                </a:r>
                <a:r>
                  <a:rPr lang="pl-PL" sz="1600" b="1" dirty="0"/>
                  <a:t> </a:t>
                </a:r>
                <a:r>
                  <a:rPr lang="pl-PL" sz="1600" b="1" dirty="0" err="1"/>
                  <a:t>it</a:t>
                </a:r>
                <a:r>
                  <a:rPr lang="pl-PL" sz="1600" b="1" dirty="0"/>
                  <a:t> to one of </a:t>
                </a:r>
                <a:r>
                  <a:rPr lang="pl-PL" sz="1600" b="1" dirty="0" err="1"/>
                  <a:t>classes</a:t>
                </a:r>
                <a:r>
                  <a:rPr lang="pl-PL" sz="1600" b="1" dirty="0"/>
                  <a:t> </a:t>
                </a:r>
                <a:r>
                  <a:rPr lang="pl-PL" sz="1600" b="1" dirty="0" smtClean="0"/>
                  <a:t>E (</a:t>
                </a:r>
                <a:r>
                  <a:rPr lang="pl-PL" sz="1600" b="1" dirty="0" err="1" smtClean="0"/>
                  <a:t>eruptive</a:t>
                </a:r>
                <a:r>
                  <a:rPr lang="pl-PL" sz="1600" b="1" dirty="0" smtClean="0"/>
                  <a:t>) </a:t>
                </a:r>
                <a:r>
                  <a:rPr lang="pl-PL" sz="1600" b="1" dirty="0" err="1"/>
                  <a:t>or</a:t>
                </a:r>
                <a:r>
                  <a:rPr lang="pl-PL" sz="1600" b="1" dirty="0"/>
                  <a:t> </a:t>
                </a:r>
                <a:r>
                  <a:rPr lang="pl-PL" sz="1600" b="1" dirty="0" smtClean="0"/>
                  <a:t>Q (</a:t>
                </a:r>
                <a:r>
                  <a:rPr lang="pl-PL" sz="1600" b="1" dirty="0" err="1" smtClean="0"/>
                  <a:t>quiet</a:t>
                </a:r>
                <a:r>
                  <a:rPr lang="pl-PL" sz="1600" b="1" dirty="0" smtClean="0"/>
                  <a:t>).</a:t>
                </a:r>
                <a:endParaRPr lang="pl-PL" sz="1600" b="1" dirty="0"/>
              </a:p>
            </p:txBody>
          </p:sp>
        </mc:Choice>
        <mc:Fallback xmlns="">
          <p:sp>
            <p:nvSpPr>
              <p:cNvPr id="8" name="Prostoką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770284"/>
                <a:ext cx="842493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/>
              <p:cNvSpPr txBox="1"/>
              <p:nvPr/>
            </p:nvSpPr>
            <p:spPr>
              <a:xfrm>
                <a:off x="611560" y="3970195"/>
                <a:ext cx="3203826" cy="737574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𝑷</m:t>
                      </m:r>
                      <m:d>
                        <m:dPr>
                          <m:ctrlPr>
                            <a:rPr lang="pl-PL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pl-PL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r>
                        <a:rPr lang="pl-PL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l-PL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𝟏</m:t>
                      </m:r>
                      <m:r>
                        <a:rPr lang="pl-PL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pl-PL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𝑷</m:t>
                          </m:r>
                          <m:r>
                            <a:rPr lang="pl-PL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pl-PL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𝑸</m:t>
                          </m:r>
                          <m:r>
                            <a:rPr lang="pl-PL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a:rPr lang="pl-PL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𝑷</m:t>
                          </m:r>
                          <m:r>
                            <a:rPr lang="pl-PL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pl-PL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sz="20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  <m:r>
                            <a:rPr lang="pl-PL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pl-PL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𝑸</m:t>
                          </m:r>
                          <m:r>
                            <a:rPr lang="pl-PL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pl-PL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𝑷</m:t>
                          </m:r>
                          <m:r>
                            <a:rPr lang="pl-PL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pl-PL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sz="20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  <m:r>
                            <a:rPr lang="pl-PL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pl-PL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pole tekstow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970195"/>
                <a:ext cx="3203826" cy="73757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Łącznik prosty ze strzałką 10"/>
          <p:cNvCxnSpPr/>
          <p:nvPr/>
        </p:nvCxnSpPr>
        <p:spPr>
          <a:xfrm>
            <a:off x="3203848" y="4652337"/>
            <a:ext cx="1302433" cy="104843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rostokąt 11"/>
              <p:cNvSpPr/>
              <p:nvPr/>
            </p:nvSpPr>
            <p:spPr>
              <a:xfrm>
                <a:off x="4506281" y="5700770"/>
                <a:ext cx="3222104" cy="52322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pl-PL" sz="1400" b="1" dirty="0"/>
                  <a:t>normalized </a:t>
                </a:r>
                <a:r>
                  <a:rPr lang="pl-PL" sz="1400" b="1" dirty="0" err="1"/>
                  <a:t>distribution</a:t>
                </a:r>
                <a:r>
                  <a:rPr lang="pl-PL" sz="1400" b="1" dirty="0"/>
                  <a:t>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pl-PL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l-PL" sz="1400" b="1" i="1">
                            <a:latin typeface="Cambria Math"/>
                          </a:rPr>
                          <m:t>𝒙</m:t>
                        </m:r>
                      </m:e>
                    </m:acc>
                    <m:r>
                      <a:rPr lang="pl-PL" sz="1400" b="1" i="1">
                        <a:latin typeface="Cambria Math"/>
                      </a:rPr>
                      <m:t>=(</m:t>
                    </m:r>
                    <m:r>
                      <a:rPr lang="pl-PL" sz="1400" b="1" i="1">
                        <a:latin typeface="Cambria Math"/>
                      </a:rPr>
                      <m:t>𝑰</m:t>
                    </m:r>
                    <m:r>
                      <a:rPr lang="pl-PL" sz="1400" b="1" i="1">
                        <a:latin typeface="Cambria Math"/>
                      </a:rPr>
                      <m:t>,</m:t>
                    </m:r>
                    <m:r>
                      <a:rPr lang="pl-PL" sz="1400" b="1" i="1">
                        <a:latin typeface="Cambria Math"/>
                      </a:rPr>
                      <m:t>𝑽</m:t>
                    </m:r>
                    <m:r>
                      <a:rPr lang="pl-PL" sz="1400" b="1" i="1">
                        <a:latin typeface="Cambria Math"/>
                      </a:rPr>
                      <m:t>)</m:t>
                    </m:r>
                  </m:oMath>
                </a14:m>
                <a:r>
                  <a:rPr lang="pl-PL" sz="1400" dirty="0"/>
                  <a:t> for </a:t>
                </a:r>
                <a:r>
                  <a:rPr lang="pl-PL" sz="1400" dirty="0" err="1"/>
                  <a:t>entire</a:t>
                </a:r>
                <a:r>
                  <a:rPr lang="pl-PL" sz="1400" dirty="0"/>
                  <a:t> </a:t>
                </a:r>
                <a:r>
                  <a:rPr lang="pl-PL" sz="1400" dirty="0" err="1"/>
                  <a:t>sequence</a:t>
                </a:r>
                <a:r>
                  <a:rPr lang="pl-PL" sz="1400" dirty="0"/>
                  <a:t> of </a:t>
                </a:r>
                <a:r>
                  <a:rPr lang="pl-PL" sz="1400" dirty="0" err="1"/>
                  <a:t>images</a:t>
                </a:r>
                <a:endParaRPr lang="pl-PL" sz="1400" dirty="0"/>
              </a:p>
            </p:txBody>
          </p:sp>
        </mc:Choice>
        <mc:Fallback xmlns="">
          <p:sp>
            <p:nvSpPr>
              <p:cNvPr id="12" name="Prostoką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281" y="5700770"/>
                <a:ext cx="3222104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rostokąt 17"/>
              <p:cNvSpPr/>
              <p:nvPr/>
            </p:nvSpPr>
            <p:spPr>
              <a:xfrm>
                <a:off x="323528" y="1629637"/>
                <a:ext cx="2952328" cy="171316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pl-PL" sz="1400" dirty="0"/>
                  <a:t>Let’s </a:t>
                </a:r>
                <a:r>
                  <a:rPr lang="pl-PL" sz="1400" dirty="0" err="1"/>
                  <a:t>assume</a:t>
                </a:r>
                <a:r>
                  <a:rPr lang="pl-PL" sz="1400" dirty="0"/>
                  <a:t> </a:t>
                </a:r>
                <a:r>
                  <a:rPr lang="pl-PL" sz="1400" dirty="0" err="1"/>
                  <a:t>that</a:t>
                </a:r>
                <a:r>
                  <a:rPr lang="pl-PL" sz="1400" dirty="0"/>
                  <a:t> </a:t>
                </a:r>
                <a14:m>
                  <m:oMath xmlns:m="http://schemas.openxmlformats.org/officeDocument/2006/math">
                    <m:r>
                      <a:rPr lang="pl-PL" sz="1400" i="1">
                        <a:latin typeface="Cambria Math"/>
                      </a:rPr>
                      <m:t>𝑃</m:t>
                    </m:r>
                    <m:r>
                      <a:rPr lang="pl-PL" sz="1400" i="1">
                        <a:latin typeface="Cambria Math"/>
                      </a:rPr>
                      <m:t>(</m:t>
                    </m:r>
                    <m:r>
                      <a:rPr lang="pl-PL" sz="1400" i="1">
                        <a:latin typeface="Cambria Math"/>
                      </a:rPr>
                      <m:t>𝑄</m:t>
                    </m:r>
                    <m:r>
                      <a:rPr lang="pl-PL" sz="1400" i="1">
                        <a:latin typeface="Cambria Math"/>
                      </a:rPr>
                      <m:t>)≈1</m:t>
                    </m:r>
                  </m:oMath>
                </a14:m>
                <a:r>
                  <a:rPr lang="pl-PL" sz="1400" dirty="0"/>
                  <a:t>, and </a:t>
                </a:r>
                <a:r>
                  <a:rPr lang="pl-PL" sz="1400" dirty="0" err="1"/>
                  <a:t>classify</a:t>
                </a:r>
                <a:r>
                  <a:rPr lang="pl-PL" sz="1400" dirty="0"/>
                  <a:t> </a:t>
                </a:r>
                <a:r>
                  <a:rPr lang="pl-PL" sz="1400" dirty="0" err="1"/>
                  <a:t>pixels</a:t>
                </a:r>
                <a:r>
                  <a:rPr lang="pl-PL" sz="1400" dirty="0"/>
                  <a:t> as Q </a:t>
                </a:r>
                <a:r>
                  <a:rPr lang="pl-PL" sz="1400" dirty="0" err="1"/>
                  <a:t>or</a:t>
                </a:r>
                <a:r>
                  <a:rPr lang="pl-PL" sz="1400" dirty="0"/>
                  <a:t> E. </a:t>
                </a:r>
                <a:r>
                  <a:rPr lang="pl-PL" sz="1400" dirty="0" err="1"/>
                  <a:t>Having</a:t>
                </a:r>
                <a:r>
                  <a:rPr lang="pl-PL" sz="1400" dirty="0"/>
                  <a:t> </a:t>
                </a:r>
                <a:r>
                  <a:rPr lang="pl-PL" sz="1400" dirty="0" err="1"/>
                  <a:t>number</a:t>
                </a:r>
                <a:r>
                  <a:rPr lang="pl-PL" sz="1400" dirty="0"/>
                  <a:t> of E-</a:t>
                </a:r>
                <a:r>
                  <a:rPr lang="pl-PL" sz="1400" dirty="0" err="1"/>
                  <a:t>pixels</a:t>
                </a:r>
                <a:r>
                  <a:rPr lang="pl-PL" sz="1400" dirty="0"/>
                  <a:t> we </a:t>
                </a:r>
                <a:r>
                  <a:rPr lang="pl-PL" sz="1400" dirty="0" err="1"/>
                  <a:t>calculate</a:t>
                </a:r>
                <a:r>
                  <a:rPr lang="pl-PL" sz="1400" dirty="0"/>
                  <a:t> </a:t>
                </a:r>
                <a14:m>
                  <m:oMath xmlns:m="http://schemas.openxmlformats.org/officeDocument/2006/math">
                    <m:r>
                      <a:rPr lang="pl-PL" sz="1400" b="1" i="1">
                        <a:latin typeface="Cambria Math"/>
                      </a:rPr>
                      <m:t>𝑷</m:t>
                    </m:r>
                    <m:d>
                      <m:dPr>
                        <m:ctrlPr>
                          <a:rPr lang="pl-PL" sz="1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1400" b="1" i="1">
                            <a:latin typeface="Cambria Math"/>
                          </a:rPr>
                          <m:t>𝑸</m:t>
                        </m:r>
                      </m:e>
                    </m:d>
                    <m:r>
                      <a:rPr lang="pl-PL" sz="1400" b="1" i="1">
                        <a:latin typeface="Cambria Math"/>
                      </a:rPr>
                      <m:t>=</m:t>
                    </m:r>
                    <m:r>
                      <a:rPr lang="pl-PL" sz="1400" b="1" i="1">
                        <a:latin typeface="Cambria Math"/>
                      </a:rPr>
                      <m:t>𝟏</m:t>
                    </m:r>
                    <m:r>
                      <a:rPr lang="pl-PL" sz="1400" b="1" i="1">
                        <a:latin typeface="Cambria Math"/>
                      </a:rPr>
                      <m:t>−</m:t>
                    </m:r>
                    <m:r>
                      <a:rPr lang="pl-PL" sz="1400" b="1" i="1">
                        <a:latin typeface="Cambria Math"/>
                      </a:rPr>
                      <m:t>𝑷</m:t>
                    </m:r>
                    <m:d>
                      <m:dPr>
                        <m:ctrlPr>
                          <a:rPr lang="pl-PL" sz="1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1400" b="1" i="1">
                            <a:latin typeface="Cambria Math"/>
                          </a:rPr>
                          <m:t>𝑬</m:t>
                        </m:r>
                      </m:e>
                    </m:d>
                    <m:r>
                      <a:rPr lang="pl-PL" sz="1400" b="1" i="1">
                        <a:latin typeface="Cambria Math"/>
                      </a:rPr>
                      <m:t>=</m:t>
                    </m:r>
                    <m:r>
                      <a:rPr lang="pl-PL" sz="1400" b="1" i="1">
                        <a:latin typeface="Cambria Math"/>
                      </a:rPr>
                      <m:t>𝟏</m:t>
                    </m:r>
                    <m:r>
                      <a:rPr lang="pl-PL" sz="1400" b="1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pl-PL" sz="1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l-PL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400" b="1" i="1">
                                <a:latin typeface="Cambria Math"/>
                              </a:rPr>
                              <m:t>𝒏</m:t>
                            </m:r>
                          </m:e>
                          <m:sub>
                            <m:r>
                              <a:rPr lang="pl-PL" sz="1400" b="1" i="1">
                                <a:latin typeface="Cambria Math"/>
                              </a:rPr>
                              <m:t>𝒆𝒓𝒖𝒑𝒕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l-PL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400" b="1" i="1">
                                <a:latin typeface="Cambria Math"/>
                              </a:rPr>
                              <m:t>𝒏</m:t>
                            </m:r>
                          </m:e>
                          <m:sub>
                            <m:r>
                              <a:rPr lang="pl-PL" sz="1400" b="1" i="1">
                                <a:latin typeface="Cambria Math"/>
                              </a:rPr>
                              <m:t>𝒕𝒐𝒕𝒂𝒍</m:t>
                            </m:r>
                          </m:sub>
                        </m:sSub>
                      </m:den>
                    </m:f>
                  </m:oMath>
                </a14:m>
                <a:r>
                  <a:rPr lang="pl-PL" sz="1400" dirty="0"/>
                  <a:t> , and run </a:t>
                </a:r>
                <a:r>
                  <a:rPr lang="pl-PL" sz="1400" dirty="0" err="1"/>
                  <a:t>algorithm</a:t>
                </a:r>
                <a:r>
                  <a:rPr lang="pl-PL" sz="1400" dirty="0"/>
                  <a:t> </a:t>
                </a:r>
                <a:r>
                  <a:rPr lang="pl-PL" sz="1400" dirty="0" err="1"/>
                  <a:t>again</a:t>
                </a:r>
                <a:r>
                  <a:rPr lang="pl-PL" sz="1400" dirty="0"/>
                  <a:t> with </a:t>
                </a:r>
                <a:r>
                  <a:rPr lang="pl-PL" sz="1400" dirty="0" err="1"/>
                  <a:t>new</a:t>
                </a:r>
                <a:r>
                  <a:rPr lang="pl-PL" sz="1400" dirty="0"/>
                  <a:t> </a:t>
                </a:r>
                <a:r>
                  <a:rPr lang="pl-PL" sz="1400" dirty="0" err="1"/>
                  <a:t>value</a:t>
                </a:r>
                <a:r>
                  <a:rPr lang="pl-PL" sz="1400" dirty="0"/>
                  <a:t> of </a:t>
                </a:r>
                <a14:m>
                  <m:oMath xmlns:m="http://schemas.openxmlformats.org/officeDocument/2006/math">
                    <m:r>
                      <a:rPr lang="pl-PL" sz="1400" i="1">
                        <a:latin typeface="Cambria Math"/>
                      </a:rPr>
                      <m:t>𝑃</m:t>
                    </m:r>
                    <m:r>
                      <a:rPr lang="pl-PL" sz="1400" i="1">
                        <a:latin typeface="Cambria Math"/>
                      </a:rPr>
                      <m:t>(</m:t>
                    </m:r>
                    <m:r>
                      <a:rPr lang="pl-PL" sz="1400" i="1">
                        <a:latin typeface="Cambria Math"/>
                      </a:rPr>
                      <m:t>𝑄</m:t>
                    </m:r>
                    <m:r>
                      <a:rPr lang="pl-PL" sz="1400" i="1">
                        <a:latin typeface="Cambria Math"/>
                      </a:rPr>
                      <m:t>)</m:t>
                    </m:r>
                  </m:oMath>
                </a14:m>
                <a:r>
                  <a:rPr lang="pl-PL" sz="1400" dirty="0"/>
                  <a:t>. </a:t>
                </a:r>
                <a:r>
                  <a:rPr lang="pl-PL" sz="1400" dirty="0" err="1"/>
                  <a:t>Usually</a:t>
                </a:r>
                <a:r>
                  <a:rPr lang="pl-PL" sz="1400" dirty="0"/>
                  <a:t>, </a:t>
                </a:r>
                <a:r>
                  <a:rPr lang="pl-PL" sz="1400" dirty="0" err="1"/>
                  <a:t>after</a:t>
                </a:r>
                <a:r>
                  <a:rPr lang="pl-PL" sz="1400" dirty="0"/>
                  <a:t> 3 </a:t>
                </a:r>
                <a:r>
                  <a:rPr lang="pl-PL" sz="1400" dirty="0" err="1"/>
                  <a:t>steps</a:t>
                </a:r>
                <a:r>
                  <a:rPr lang="pl-PL" sz="1400" dirty="0"/>
                  <a:t> </a:t>
                </a:r>
                <a14:m>
                  <m:oMath xmlns:m="http://schemas.openxmlformats.org/officeDocument/2006/math">
                    <m:r>
                      <a:rPr lang="pl-PL" sz="1400" i="1">
                        <a:latin typeface="Cambria Math"/>
                      </a:rPr>
                      <m:t>𝑃</m:t>
                    </m:r>
                    <m:r>
                      <a:rPr lang="pl-PL" sz="1400" i="1">
                        <a:latin typeface="Cambria Math"/>
                      </a:rPr>
                      <m:t>(</m:t>
                    </m:r>
                    <m:r>
                      <a:rPr lang="pl-PL" sz="1400" i="1">
                        <a:latin typeface="Cambria Math"/>
                      </a:rPr>
                      <m:t>𝑄</m:t>
                    </m:r>
                    <m:r>
                      <a:rPr lang="pl-PL" sz="1400" i="1">
                        <a:latin typeface="Cambria Math"/>
                      </a:rPr>
                      <m:t>)</m:t>
                    </m:r>
                  </m:oMath>
                </a14:m>
                <a:r>
                  <a:rPr lang="pl-PL" sz="1400" dirty="0"/>
                  <a:t> had </a:t>
                </a:r>
                <a:r>
                  <a:rPr lang="pl-PL" sz="1400" dirty="0" err="1"/>
                  <a:t>stabilized</a:t>
                </a:r>
                <a:r>
                  <a:rPr lang="pl-PL" sz="1400" dirty="0"/>
                  <a:t>.</a:t>
                </a:r>
              </a:p>
            </p:txBody>
          </p:sp>
        </mc:Choice>
        <mc:Fallback xmlns="">
          <p:sp>
            <p:nvSpPr>
              <p:cNvPr id="18" name="Prostoką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629637"/>
                <a:ext cx="2952328" cy="17131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rostokąt 18"/>
              <p:cNvSpPr/>
              <p:nvPr/>
            </p:nvSpPr>
            <p:spPr>
              <a:xfrm>
                <a:off x="566412" y="5819856"/>
                <a:ext cx="2421411" cy="523220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pl-PL" sz="1400" dirty="0"/>
                  <a:t>probability </a:t>
                </a:r>
                <a:r>
                  <a:rPr lang="pl-PL" sz="1400" dirty="0" err="1"/>
                  <a:t>that</a:t>
                </a:r>
                <a:r>
                  <a:rPr lang="pl-PL" sz="1400" dirty="0"/>
                  <a:t> </a:t>
                </a:r>
                <a:r>
                  <a:rPr lang="pl-PL" sz="1400" b="1" dirty="0" err="1"/>
                  <a:t>pixel</a:t>
                </a:r>
                <a:r>
                  <a:rPr lang="pl-PL" sz="1400" b="1" dirty="0"/>
                  <a:t> of </a:t>
                </a:r>
                <a:r>
                  <a:rPr lang="pl-PL" sz="1400" b="1" dirty="0" err="1"/>
                  <a:t>state</a:t>
                </a:r>
                <a:r>
                  <a:rPr lang="pl-PL" sz="14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pl-PL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l-PL" sz="1400" b="1" i="1">
                            <a:latin typeface="Cambria Math"/>
                          </a:rPr>
                          <m:t>𝒙</m:t>
                        </m:r>
                      </m:e>
                    </m:acc>
                    <m:r>
                      <a:rPr lang="pl-PL" sz="1400" b="1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pl-PL" sz="1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1400" b="1" i="1">
                            <a:latin typeface="Cambria Math"/>
                          </a:rPr>
                          <m:t>𝑰</m:t>
                        </m:r>
                        <m:r>
                          <a:rPr lang="pl-PL" sz="1400" b="1" i="1">
                            <a:latin typeface="Cambria Math"/>
                          </a:rPr>
                          <m:t>,</m:t>
                        </m:r>
                        <m:r>
                          <a:rPr lang="pl-PL" sz="1400" b="1" i="1">
                            <a:latin typeface="Cambria Math"/>
                          </a:rPr>
                          <m:t>𝑽</m:t>
                        </m:r>
                      </m:e>
                    </m:d>
                  </m:oMath>
                </a14:m>
                <a:r>
                  <a:rPr lang="pl-PL" sz="1400" b="1" dirty="0"/>
                  <a:t> </a:t>
                </a:r>
                <a:r>
                  <a:rPr lang="pl-PL" sz="1400" b="1" dirty="0" err="1"/>
                  <a:t>belongs</a:t>
                </a:r>
                <a:r>
                  <a:rPr lang="pl-PL" sz="1400" b="1" dirty="0"/>
                  <a:t> to </a:t>
                </a:r>
                <a:r>
                  <a:rPr lang="pl-PL" sz="1400" b="1" dirty="0" err="1"/>
                  <a:t>class</a:t>
                </a:r>
                <a:r>
                  <a:rPr lang="pl-PL" sz="1400" b="1" dirty="0"/>
                  <a:t> E</a:t>
                </a:r>
              </a:p>
            </p:txBody>
          </p:sp>
        </mc:Choice>
        <mc:Fallback xmlns="">
          <p:sp>
            <p:nvSpPr>
              <p:cNvPr id="19" name="Prostoką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12" y="5819856"/>
                <a:ext cx="2421411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Łącznik prosty ze strzałką 19"/>
          <p:cNvCxnSpPr/>
          <p:nvPr/>
        </p:nvCxnSpPr>
        <p:spPr>
          <a:xfrm>
            <a:off x="1259632" y="4617132"/>
            <a:ext cx="0" cy="108012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a 26"/>
          <p:cNvGrpSpPr/>
          <p:nvPr/>
        </p:nvGrpSpPr>
        <p:grpSpPr>
          <a:xfrm>
            <a:off x="3460027" y="1559560"/>
            <a:ext cx="5288437" cy="3525624"/>
            <a:chOff x="3751868" y="1555423"/>
            <a:chExt cx="5288437" cy="3525624"/>
          </a:xfrm>
        </p:grpSpPr>
        <p:sp>
          <p:nvSpPr>
            <p:cNvPr id="26" name="Dowolny kształt 25"/>
            <p:cNvSpPr/>
            <p:nvPr/>
          </p:nvSpPr>
          <p:spPr>
            <a:xfrm>
              <a:off x="3751868" y="1555423"/>
              <a:ext cx="5288437" cy="3525624"/>
            </a:xfrm>
            <a:custGeom>
              <a:avLst/>
              <a:gdLst>
                <a:gd name="connsiteX0" fmla="*/ 28280 w 5288437"/>
                <a:gd name="connsiteY0" fmla="*/ 1423447 h 3525624"/>
                <a:gd name="connsiteX1" fmla="*/ 1074656 w 5288437"/>
                <a:gd name="connsiteY1" fmla="*/ 3525624 h 3525624"/>
                <a:gd name="connsiteX2" fmla="*/ 5288437 w 5288437"/>
                <a:gd name="connsiteY2" fmla="*/ 3516198 h 3525624"/>
                <a:gd name="connsiteX3" fmla="*/ 5260157 w 5288437"/>
                <a:gd name="connsiteY3" fmla="*/ 0 h 3525624"/>
                <a:gd name="connsiteX4" fmla="*/ 0 w 5288437"/>
                <a:gd name="connsiteY4" fmla="*/ 0 h 3525624"/>
                <a:gd name="connsiteX5" fmla="*/ 28280 w 5288437"/>
                <a:gd name="connsiteY5" fmla="*/ 1423447 h 352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8437" h="3525624">
                  <a:moveTo>
                    <a:pt x="28280" y="1423447"/>
                  </a:moveTo>
                  <a:lnTo>
                    <a:pt x="1074656" y="3525624"/>
                  </a:lnTo>
                  <a:lnTo>
                    <a:pt x="5288437" y="3516198"/>
                  </a:lnTo>
                  <a:lnTo>
                    <a:pt x="5260157" y="0"/>
                  </a:lnTo>
                  <a:lnTo>
                    <a:pt x="0" y="0"/>
                  </a:lnTo>
                  <a:lnTo>
                    <a:pt x="28280" y="1423447"/>
                  </a:ln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ole tekstowe 13"/>
                <p:cNvSpPr txBox="1"/>
                <p:nvPr/>
              </p:nvSpPr>
              <p:spPr>
                <a:xfrm>
                  <a:off x="6430994" y="1556792"/>
                  <a:ext cx="2577372" cy="63209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200" i="1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pl-PL" sz="1200" i="1">
                                <a:latin typeface="Cambria Math"/>
                              </a:rPr>
                              <m:t>𝑚𝑒𝑎𝑛</m:t>
                            </m:r>
                          </m:sub>
                        </m:sSub>
                        <m:d>
                          <m:dPr>
                            <m:ctrlPr>
                              <a:rPr lang="pl-PL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l-PL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pl-PL" sz="12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2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l-PL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pl-PL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200" i="1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l-PL" sz="12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pl-PL" sz="1200" b="0" i="1" smtClean="0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pl-PL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pl-PL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pl-PL" sz="1200" b="0" i="1" smtClean="0">
                                    <a:latin typeface="Cambria Math"/>
                                  </a:rPr>
                                  <m:t>𝑗</m:t>
                                </m:r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pl-PL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sup>
                              <m:e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𝐼</m:t>
                                </m:r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pl-PL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pl-PL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pl-PL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</m:nary>
                          </m:e>
                        </m:nary>
                      </m:oMath>
                    </m:oMathPara>
                  </a14:m>
                  <a:endParaRPr lang="pl-PL" sz="1200" dirty="0"/>
                </a:p>
              </p:txBody>
            </p:sp>
          </mc:Choice>
          <mc:Fallback xmlns="">
            <p:sp>
              <p:nvSpPr>
                <p:cNvPr id="14" name="pole tekstowe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0994" y="1556792"/>
                  <a:ext cx="2577372" cy="63209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pole tekstowe 14"/>
                <p:cNvSpPr txBox="1"/>
                <p:nvPr/>
              </p:nvSpPr>
              <p:spPr>
                <a:xfrm>
                  <a:off x="3781852" y="1556792"/>
                  <a:ext cx="2627322" cy="63209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2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pl-PL" sz="1200" i="1">
                                <a:latin typeface="Cambria Math"/>
                              </a:rPr>
                              <m:t>𝑚𝑒𝑎𝑛</m:t>
                            </m:r>
                          </m:sub>
                        </m:sSub>
                        <m:d>
                          <m:dPr>
                            <m:ctrlPr>
                              <a:rPr lang="pl-PL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l-PL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pl-PL" sz="12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2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l-PL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pl-PL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200" i="1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l-PL" sz="12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pl-PL" sz="1200" b="0" i="1" smtClean="0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pl-PL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pl-PL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pl-PL" sz="1200" b="0" i="1" smtClean="0">
                                    <a:latin typeface="Cambria Math"/>
                                  </a:rPr>
                                  <m:t>𝑗</m:t>
                                </m:r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pl-PL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sup>
                              <m:e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𝑉</m:t>
                                </m:r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pl-PL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pl-PL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pl-PL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l-PL" sz="1200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pl-PL" sz="1200" b="0" i="1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</m:nary>
                          </m:e>
                        </m:nary>
                      </m:oMath>
                    </m:oMathPara>
                  </a14:m>
                  <a:endParaRPr lang="pl-PL" sz="1200" dirty="0"/>
                </a:p>
              </p:txBody>
            </p:sp>
          </mc:Choice>
          <mc:Fallback xmlns="">
            <p:sp>
              <p:nvSpPr>
                <p:cNvPr id="15" name="pole tekstowe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1852" y="1556792"/>
                  <a:ext cx="2627322" cy="63209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pole tekstowe 15"/>
                <p:cNvSpPr txBox="1"/>
                <p:nvPr/>
              </p:nvSpPr>
              <p:spPr>
                <a:xfrm>
                  <a:off x="5012345" y="2250090"/>
                  <a:ext cx="4003980" cy="587277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1400" b="0" i="1" smtClean="0">
                            <a:latin typeface="Cambria Math"/>
                          </a:rPr>
                          <m:t>𝐴</m:t>
                        </m:r>
                        <m:d>
                          <m:dPr>
                            <m:ctrlPr>
                              <a:rPr lang="pl-PL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l-PL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400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pl-PL" sz="14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pl-PL" sz="14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pl-PL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l-PL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400" i="1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pl-PL" sz="1400" i="1">
                                    <a:latin typeface="Cambria Math"/>
                                  </a:rPr>
                                  <m:t>𝑚𝑒𝑎𝑛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l-PL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l-PL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4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l-PL" sz="1400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pl-PL" sz="1400" b="0" i="1" smtClean="0">
                                <a:latin typeface="Cambria Math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pl-PL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pl-PL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400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pl-PL" sz="1400" b="0" i="1" smtClean="0">
                                        <a:latin typeface="Cambria Math"/>
                                      </a:rPr>
                                      <m:t>𝑚𝑒𝑎𝑛</m:t>
                                    </m:r>
                                  </m:sub>
                                </m:sSub>
                              </m:e>
                            </m:acc>
                          </m:num>
                          <m:den>
                            <m:sSub>
                              <m:sSubPr>
                                <m:ctrlPr>
                                  <a:rPr lang="pl-PL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400" b="0" i="1" smtClean="0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pl-PL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400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pl-PL" sz="1400" b="0" i="1" smtClean="0">
                                        <a:latin typeface="Cambria Math"/>
                                      </a:rPr>
                                      <m:t>𝑚𝑒𝑎𝑛</m:t>
                                    </m:r>
                                  </m:sub>
                                </m:sSub>
                              </m:sub>
                            </m:sSub>
                          </m:den>
                        </m:f>
                        <m:r>
                          <a:rPr lang="pl-PL" sz="1400" b="0" i="1" smtClean="0">
                            <a:latin typeface="Cambria Math"/>
                          </a:rPr>
                          <m:t>+</m:t>
                        </m:r>
                        <m:r>
                          <a:rPr lang="pl-PL" sz="1400" b="0" i="1" smtClean="0">
                            <a:latin typeface="Cambria Math"/>
                          </a:rPr>
                          <m:t>𝑤</m:t>
                        </m:r>
                        <m:f>
                          <m:fPr>
                            <m:ctrlPr>
                              <a:rPr lang="pl-PL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l-PL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400" b="0" i="1" smtClean="0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pl-PL" sz="1400" i="1">
                                    <a:latin typeface="Cambria Math"/>
                                  </a:rPr>
                                  <m:t>𝑚𝑒𝑎𝑛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l-PL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l-PL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4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l-PL" sz="1400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pl-PL" sz="1400" i="1">
                                <a:latin typeface="Cambria Math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pl-PL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pl-PL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4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pl-PL" sz="1400" i="1">
                                        <a:latin typeface="Cambria Math"/>
                                      </a:rPr>
                                      <m:t>𝑚𝑒𝑎𝑛</m:t>
                                    </m:r>
                                  </m:sub>
                                </m:sSub>
                              </m:e>
                            </m:acc>
                          </m:num>
                          <m:den>
                            <m:sSub>
                              <m:sSubPr>
                                <m:ctrlPr>
                                  <a:rPr lang="pl-PL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400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pl-PL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4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pl-PL" sz="1400" i="1">
                                        <a:latin typeface="Cambria Math"/>
                                      </a:rPr>
                                      <m:t>𝑚𝑒𝑎𝑛</m:t>
                                    </m:r>
                                  </m:sub>
                                </m:sSub>
                              </m:sub>
                            </m:sSub>
                          </m:den>
                        </m:f>
                      </m:oMath>
                    </m:oMathPara>
                  </a14:m>
                  <a:endParaRPr lang="pl-PL" sz="1400" dirty="0"/>
                </a:p>
              </p:txBody>
            </p:sp>
          </mc:Choice>
          <mc:Fallback xmlns="">
            <p:sp>
              <p:nvSpPr>
                <p:cNvPr id="16" name="pole tekstow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2345" y="2250090"/>
                  <a:ext cx="4003980" cy="5872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Prostokąt 16"/>
            <p:cNvSpPr/>
            <p:nvPr/>
          </p:nvSpPr>
          <p:spPr>
            <a:xfrm>
              <a:off x="3779912" y="2332329"/>
              <a:ext cx="1218988" cy="307777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pl-PL" sz="1400" b="1" dirty="0" err="1"/>
                <a:t>activity</a:t>
              </a:r>
              <a:r>
                <a:rPr lang="pl-PL" sz="1400" b="1" dirty="0"/>
                <a:t> </a:t>
              </a:r>
              <a:r>
                <a:rPr lang="pl-PL" sz="1400" b="1" dirty="0" smtClean="0"/>
                <a:t>index:</a:t>
              </a:r>
              <a:endParaRPr lang="pl-PL" sz="1400" b="1" dirty="0"/>
            </a:p>
          </p:txBody>
        </p: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677" y="2948490"/>
              <a:ext cx="2581689" cy="2124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Prostokąt 12"/>
                <p:cNvSpPr/>
                <p:nvPr/>
              </p:nvSpPr>
              <p:spPr>
                <a:xfrm>
                  <a:off x="4716016" y="3385419"/>
                  <a:ext cx="1857265" cy="1169551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r>
                    <a:rPr lang="pl-PL" sz="1400" dirty="0"/>
                    <a:t>we </a:t>
                  </a:r>
                  <a:r>
                    <a:rPr lang="pl-PL" sz="1400" dirty="0" err="1"/>
                    <a:t>can</a:t>
                  </a:r>
                  <a:r>
                    <a:rPr lang="pl-PL" sz="1400" dirty="0"/>
                    <a:t> </a:t>
                  </a:r>
                  <a:r>
                    <a:rPr lang="pl-PL" sz="1400" dirty="0" err="1"/>
                    <a:t>estimate</a:t>
                  </a:r>
                  <a:r>
                    <a:rPr lang="pl-PL" sz="1400" dirty="0"/>
                    <a:t> </a:t>
                  </a:r>
                  <a14:m>
                    <m:oMath xmlns:m="http://schemas.openxmlformats.org/officeDocument/2006/math">
                      <m:r>
                        <a:rPr lang="pl-PL" sz="14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pl-PL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pl-PL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sz="1400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e>
                          <m:r>
                            <a:rPr lang="pl-PL" sz="1400" i="1">
                              <a:latin typeface="Cambria Math"/>
                            </a:rPr>
                            <m:t>𝑄</m:t>
                          </m:r>
                        </m:e>
                      </m:d>
                    </m:oMath>
                  </a14:m>
                  <a:r>
                    <a:rPr lang="pl-PL" sz="1400" dirty="0"/>
                    <a:t> </a:t>
                  </a:r>
                  <a:r>
                    <a:rPr lang="pl-PL" sz="1400" dirty="0" err="1"/>
                    <a:t>assuming</a:t>
                  </a:r>
                  <a:r>
                    <a:rPr lang="pl-PL" sz="1400" dirty="0"/>
                    <a:t> </a:t>
                  </a:r>
                  <a:r>
                    <a:rPr lang="pl-PL" sz="1400" dirty="0" err="1"/>
                    <a:t>that</a:t>
                  </a:r>
                  <a:r>
                    <a:rPr lang="pl-PL" sz="1400" dirty="0"/>
                    <a:t> </a:t>
                  </a:r>
                  <a:r>
                    <a:rPr lang="pl-PL" sz="1400" b="1" dirty="0" err="1"/>
                    <a:t>several</a:t>
                  </a:r>
                  <a:r>
                    <a:rPr lang="pl-PL" sz="1400" b="1" dirty="0"/>
                    <a:t> </a:t>
                  </a:r>
                  <a:r>
                    <a:rPr lang="pl-PL" sz="1400" b="1" dirty="0" err="1"/>
                    <a:t>images</a:t>
                  </a:r>
                  <a:r>
                    <a:rPr lang="pl-PL" sz="1400" b="1" dirty="0"/>
                    <a:t> in </a:t>
                  </a:r>
                  <a:r>
                    <a:rPr lang="pl-PL" sz="1400" b="1" dirty="0" err="1"/>
                    <a:t>sequence</a:t>
                  </a:r>
                  <a:r>
                    <a:rPr lang="pl-PL" sz="1400" b="1" dirty="0"/>
                    <a:t> do not </a:t>
                  </a:r>
                  <a:r>
                    <a:rPr lang="pl-PL" sz="1400" b="1" dirty="0" err="1"/>
                    <a:t>contain</a:t>
                  </a:r>
                  <a:r>
                    <a:rPr lang="pl-PL" sz="1400" b="1" dirty="0"/>
                    <a:t> </a:t>
                  </a:r>
                  <a:r>
                    <a:rPr lang="pl-PL" sz="1400" b="1" dirty="0" err="1"/>
                    <a:t>eruptions</a:t>
                  </a:r>
                  <a:endParaRPr lang="pl-PL" sz="1400" dirty="0"/>
                </a:p>
              </p:txBody>
            </p:sp>
          </mc:Choice>
          <mc:Fallback xmlns="">
            <p:sp>
              <p:nvSpPr>
                <p:cNvPr id="13" name="Prostokąt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6016" y="3385419"/>
                  <a:ext cx="1857265" cy="116955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Prostokąt 23"/>
            <p:cNvSpPr/>
            <p:nvPr/>
          </p:nvSpPr>
          <p:spPr>
            <a:xfrm>
              <a:off x="7380312" y="2825379"/>
              <a:ext cx="90601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l-PL" sz="1000" dirty="0" err="1"/>
                <a:t>activity</a:t>
              </a:r>
              <a:r>
                <a:rPr lang="pl-PL" sz="1000" dirty="0"/>
                <a:t> </a:t>
              </a:r>
              <a:r>
                <a:rPr lang="pl-PL" sz="1000" dirty="0" smtClean="0"/>
                <a:t>index</a:t>
              </a:r>
              <a:endParaRPr lang="pl-PL" sz="1000" dirty="0"/>
            </a:p>
          </p:txBody>
        </p:sp>
      </p:grpSp>
      <p:cxnSp>
        <p:nvCxnSpPr>
          <p:cNvPr id="28" name="Łącznik prosty ze strzałką 27"/>
          <p:cNvCxnSpPr/>
          <p:nvPr/>
        </p:nvCxnSpPr>
        <p:spPr>
          <a:xfrm flipV="1">
            <a:off x="3476269" y="3342798"/>
            <a:ext cx="592779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/>
          <p:cNvCxnSpPr/>
          <p:nvPr/>
        </p:nvCxnSpPr>
        <p:spPr>
          <a:xfrm flipH="1" flipV="1">
            <a:off x="2267744" y="3342798"/>
            <a:ext cx="415333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/>
              <a:t>Searching</a:t>
            </a:r>
            <a:r>
              <a:rPr lang="pl-PL" i="1" dirty="0"/>
              <a:t> for </a:t>
            </a:r>
            <a:r>
              <a:rPr lang="pl-PL" i="1" dirty="0" err="1" smtClean="0"/>
              <a:t>moving</a:t>
            </a:r>
            <a:r>
              <a:rPr lang="pl-PL" i="1" dirty="0" smtClean="0"/>
              <a:t> </a:t>
            </a:r>
            <a:r>
              <a:rPr lang="pl-PL" i="1" dirty="0" err="1" smtClean="0"/>
              <a:t>structures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7914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805058"/>
            <a:ext cx="2160239" cy="18231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38"/>
            <a:ext cx="2220819" cy="18102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31" y="793235"/>
            <a:ext cx="2244477" cy="1846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92" y="812882"/>
            <a:ext cx="2126804" cy="17969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8" y="3484173"/>
            <a:ext cx="3228130" cy="3177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3519536" cy="32111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9" name="Strzałka w górę 8"/>
          <p:cNvSpPr/>
          <p:nvPr/>
        </p:nvSpPr>
        <p:spPr>
          <a:xfrm rot="20421330">
            <a:off x="717411" y="2720163"/>
            <a:ext cx="504056" cy="716982"/>
          </a:xfrm>
          <a:prstGeom prst="upArrow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4211960" y="2068555"/>
            <a:ext cx="30970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smtClean="0"/>
              <a:t>B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917913" y="2060848"/>
            <a:ext cx="317716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/>
              <a:t>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446100" y="2076262"/>
            <a:ext cx="308098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smtClean="0"/>
              <a:t>C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8646771" y="2105741"/>
            <a:ext cx="327334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smtClean="0"/>
              <a:t>D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ole tekstowe 14"/>
              <p:cNvSpPr txBox="1"/>
              <p:nvPr/>
            </p:nvSpPr>
            <p:spPr>
              <a:xfrm>
                <a:off x="3803163" y="4686895"/>
                <a:ext cx="1340110" cy="60920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/>
                        </a:rPr>
                        <m:t>𝐴</m:t>
                      </m:r>
                      <m:r>
                        <a:rPr lang="pl-PL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pl-PL" b="0" i="1" smtClean="0">
                              <a:latin typeface="Cambria Math"/>
                            </a:rPr>
                            <m:t> </m:t>
                          </m:r>
                        </m:den>
                      </m:f>
                      <m:r>
                        <a:rPr lang="pl-PL" b="0" i="1" smtClean="0">
                          <a:latin typeface="Cambria Math"/>
                        </a:rPr>
                        <m:t> </m:t>
                      </m:r>
                      <m:r>
                        <a:rPr lang="pl-PL" b="0" i="1" smtClean="0">
                          <a:latin typeface="Cambria Math"/>
                        </a:rPr>
                        <m:t>𝐶</m:t>
                      </m:r>
                      <m:r>
                        <a:rPr lang="pl-PL" b="0" i="1" smtClean="0">
                          <a:latin typeface="Cambria Math"/>
                        </a:rPr>
                        <m:t>=</m:t>
                      </m:r>
                      <m:r>
                        <a:rPr lang="pl-PL" b="0" i="1" smtClean="0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5" name="pole tekstow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3163" y="4686895"/>
                <a:ext cx="1340110" cy="60920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ole tekstowe 15"/>
          <p:cNvSpPr txBox="1"/>
          <p:nvPr/>
        </p:nvSpPr>
        <p:spPr>
          <a:xfrm>
            <a:off x="827584" y="631721"/>
            <a:ext cx="811504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200" dirty="0" err="1" smtClean="0"/>
              <a:t>All</a:t>
            </a:r>
            <a:r>
              <a:rPr lang="pl-PL" sz="1200" dirty="0" smtClean="0"/>
              <a:t> </a:t>
            </a:r>
            <a:r>
              <a:rPr lang="pl-PL" sz="1200" dirty="0" err="1" smtClean="0"/>
              <a:t>frames</a:t>
            </a:r>
            <a:endParaRPr lang="pl-PL" sz="12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3044009" y="620688"/>
            <a:ext cx="1023935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200" dirty="0" smtClean="0"/>
              <a:t>Activity index</a:t>
            </a:r>
            <a:endParaRPr lang="pl-PL" sz="1200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5436096" y="634588"/>
            <a:ext cx="797782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200" dirty="0" err="1" smtClean="0"/>
              <a:t>Quiet</a:t>
            </a:r>
            <a:r>
              <a:rPr lang="pl-PL" sz="1200" dirty="0" smtClean="0"/>
              <a:t> Sun</a:t>
            </a:r>
            <a:endParaRPr lang="pl-PL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rostokąt 18"/>
              <p:cNvSpPr/>
              <p:nvPr/>
            </p:nvSpPr>
            <p:spPr>
              <a:xfrm>
                <a:off x="7668344" y="620688"/>
                <a:ext cx="684931" cy="27699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2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pl-PL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1200" i="1">
                              <a:latin typeface="Cambria Math"/>
                            </a:rPr>
                            <m:t>𝐸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pl-PL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sz="1200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pl-PL" sz="1200" dirty="0"/>
              </a:p>
            </p:txBody>
          </p:sp>
        </mc:Choice>
        <mc:Fallback xmlns="">
          <p:sp>
            <p:nvSpPr>
              <p:cNvPr id="19" name="Prostoką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344" y="620688"/>
                <a:ext cx="684931" cy="276999"/>
              </a:xfrm>
              <a:prstGeom prst="rect">
                <a:avLst/>
              </a:prstGeom>
              <a:blipFill rotWithShape="1">
                <a:blip r:embed="rId9"/>
                <a:stretch>
                  <a:fillRect r="-2206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Elipsa 19"/>
          <p:cNvSpPr/>
          <p:nvPr/>
        </p:nvSpPr>
        <p:spPr>
          <a:xfrm>
            <a:off x="2399531" y="1716622"/>
            <a:ext cx="1020341" cy="758451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2" name="Łącznik prosty ze strzałką 21"/>
          <p:cNvCxnSpPr>
            <a:stCxn id="20" idx="5"/>
            <a:endCxn id="3" idx="1"/>
          </p:cNvCxnSpPr>
          <p:nvPr/>
        </p:nvCxnSpPr>
        <p:spPr>
          <a:xfrm flipV="1">
            <a:off x="3270447" y="1716622"/>
            <a:ext cx="1445570" cy="647378"/>
          </a:xfrm>
          <a:prstGeom prst="straightConnector1">
            <a:avLst/>
          </a:prstGeom>
          <a:ln w="28575"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górę 9"/>
          <p:cNvSpPr/>
          <p:nvPr/>
        </p:nvSpPr>
        <p:spPr>
          <a:xfrm rot="13035335">
            <a:off x="7977122" y="2780213"/>
            <a:ext cx="504056" cy="716982"/>
          </a:xfrm>
          <a:prstGeom prst="upArrow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ole tekstowe 22"/>
              <p:cNvSpPr txBox="1"/>
              <p:nvPr/>
            </p:nvSpPr>
            <p:spPr>
              <a:xfrm>
                <a:off x="1853996" y="3250448"/>
                <a:ext cx="753604" cy="61549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pl-PL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pl-PL" b="0" i="1" smtClean="0">
                              <a:latin typeface="Cambria Math"/>
                            </a:rPr>
                            <m:t>+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3" name="pole tekstow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996" y="3250448"/>
                <a:ext cx="753604" cy="61549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ole tekstowe 20"/>
          <p:cNvSpPr txBox="1"/>
          <p:nvPr/>
        </p:nvSpPr>
        <p:spPr>
          <a:xfrm>
            <a:off x="6087608" y="3368025"/>
            <a:ext cx="1644168" cy="27699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200" b="1" dirty="0" err="1" smtClean="0"/>
              <a:t>probability</a:t>
            </a:r>
            <a:r>
              <a:rPr lang="pl-PL" sz="1200" b="1" dirty="0" smtClean="0"/>
              <a:t> of </a:t>
            </a:r>
            <a:r>
              <a:rPr lang="pl-PL" sz="1200" b="1" dirty="0" err="1" smtClean="0"/>
              <a:t>eruption</a:t>
            </a:r>
            <a:endParaRPr lang="pl-PL" sz="1200" b="1" dirty="0"/>
          </a:p>
        </p:txBody>
      </p:sp>
      <p:sp>
        <p:nvSpPr>
          <p:cNvPr id="24" name="Prostokąt 23"/>
          <p:cNvSpPr/>
          <p:nvPr/>
        </p:nvSpPr>
        <p:spPr>
          <a:xfrm>
            <a:off x="230038" y="285422"/>
            <a:ext cx="8683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41300">
              <a:schemeClr val="tx1">
                <a:lumMod val="65000"/>
                <a:lumOff val="35000"/>
                <a:alpha val="38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i="1" dirty="0" err="1"/>
              <a:t>Searching</a:t>
            </a:r>
            <a:r>
              <a:rPr lang="pl-PL" i="1" dirty="0"/>
              <a:t> for </a:t>
            </a:r>
            <a:r>
              <a:rPr lang="pl-PL" i="1" dirty="0" err="1" smtClean="0"/>
              <a:t>moving</a:t>
            </a:r>
            <a:r>
              <a:rPr lang="pl-PL" i="1" dirty="0" smtClean="0"/>
              <a:t> </a:t>
            </a:r>
            <a:r>
              <a:rPr lang="pl-PL" i="1" dirty="0" err="1" smtClean="0"/>
              <a:t>structures</a:t>
            </a:r>
            <a:endParaRPr lang="pl-PL" i="1" dirty="0"/>
          </a:p>
        </p:txBody>
      </p:sp>
      <p:sp>
        <p:nvSpPr>
          <p:cNvPr id="25" name="Strzałka w górę 24"/>
          <p:cNvSpPr/>
          <p:nvPr/>
        </p:nvSpPr>
        <p:spPr>
          <a:xfrm rot="5400000">
            <a:off x="2157930" y="841917"/>
            <a:ext cx="504056" cy="716982"/>
          </a:xfrm>
          <a:prstGeom prst="upArrow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górę 25"/>
          <p:cNvSpPr/>
          <p:nvPr/>
        </p:nvSpPr>
        <p:spPr>
          <a:xfrm rot="5400000">
            <a:off x="4532754" y="841917"/>
            <a:ext cx="504056" cy="716982"/>
          </a:xfrm>
          <a:prstGeom prst="upArrow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 w górę 26"/>
          <p:cNvSpPr/>
          <p:nvPr/>
        </p:nvSpPr>
        <p:spPr>
          <a:xfrm rot="5400000">
            <a:off x="6624228" y="841917"/>
            <a:ext cx="504056" cy="716982"/>
          </a:xfrm>
          <a:prstGeom prst="upArrow">
            <a:avLst/>
          </a:prstGeom>
          <a:solidFill>
            <a:schemeClr val="bg1">
              <a:alpha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2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</TotalTime>
  <Words>944</Words>
  <Application>Microsoft Office PowerPoint</Application>
  <PresentationFormat>Pokaz na ekranie (4:3)</PresentationFormat>
  <Paragraphs>167</Paragraphs>
  <Slides>17</Slides>
  <Notes>0</Notes>
  <HiddenSlides>0</HiddenSlides>
  <MMClips>9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Mrozek</dc:creator>
  <cp:lastModifiedBy>Tomasz Mrozek</cp:lastModifiedBy>
  <cp:revision>65</cp:revision>
  <dcterms:created xsi:type="dcterms:W3CDTF">2018-08-21T19:15:11Z</dcterms:created>
  <dcterms:modified xsi:type="dcterms:W3CDTF">2018-09-24T14:34:48Z</dcterms:modified>
</cp:coreProperties>
</file>