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80" r:id="rId23"/>
    <p:sldId id="282" r:id="rId24"/>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796" y="36"/>
      </p:cViewPr>
      <p:guideLst>
        <p:guide orient="horz" pos="2381"/>
        <p:guide pos="3175"/>
      </p:guideLst>
    </p:cSldViewPr>
  </p:slideViewPr>
  <p:notesTextViewPr>
    <p:cViewPr>
      <p:scale>
        <a:sx n="100" d="100"/>
        <a:sy n="100" d="100"/>
      </p:scale>
      <p:origin x="0" y="0"/>
    </p:cViewPr>
  </p:notesTextViewPr>
  <p:sorterViewPr>
    <p:cViewPr>
      <p:scale>
        <a:sx n="100" d="100"/>
        <a:sy n="100" d="100"/>
      </p:scale>
      <p:origin x="0" y="-59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24" name="PlaceHolder 2"/>
          <p:cNvSpPr>
            <a:spLocks noGrp="1"/>
          </p:cNvSpPr>
          <p:nvPr>
            <p:ph type="body"/>
          </p:nvPr>
        </p:nvSpPr>
        <p:spPr>
          <a:xfrm>
            <a:off x="504000" y="1769040"/>
            <a:ext cx="907128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5" name="PlaceHolder 3"/>
          <p:cNvSpPr>
            <a:spLocks noGrp="1"/>
          </p:cNvSpPr>
          <p:nvPr>
            <p:ph type="body"/>
          </p:nvPr>
        </p:nvSpPr>
        <p:spPr>
          <a:xfrm>
            <a:off x="504000" y="4059000"/>
            <a:ext cx="9071280" cy="20908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27"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8"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9" name="PlaceHolder 4"/>
          <p:cNvSpPr>
            <a:spLocks noGrp="1"/>
          </p:cNvSpPr>
          <p:nvPr>
            <p:ph type="body"/>
          </p:nvPr>
        </p:nvSpPr>
        <p:spPr>
          <a:xfrm>
            <a:off x="5152320" y="405900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0" name="PlaceHolder 5"/>
          <p:cNvSpPr>
            <a:spLocks noGrp="1"/>
          </p:cNvSpPr>
          <p:nvPr>
            <p:ph type="body"/>
          </p:nvPr>
        </p:nvSpPr>
        <p:spPr>
          <a:xfrm>
            <a:off x="504000" y="405900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32" name="PlaceHolder 2"/>
          <p:cNvSpPr>
            <a:spLocks noGrp="1"/>
          </p:cNvSpPr>
          <p:nvPr>
            <p:ph type="body"/>
          </p:nvPr>
        </p:nvSpPr>
        <p:spPr>
          <a:xfrm>
            <a:off x="504000" y="1769040"/>
            <a:ext cx="292068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3" name="PlaceHolder 3"/>
          <p:cNvSpPr>
            <a:spLocks noGrp="1"/>
          </p:cNvSpPr>
          <p:nvPr>
            <p:ph type="body"/>
          </p:nvPr>
        </p:nvSpPr>
        <p:spPr>
          <a:xfrm>
            <a:off x="3571200" y="1769040"/>
            <a:ext cx="292068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4" name="PlaceHolder 4"/>
          <p:cNvSpPr>
            <a:spLocks noGrp="1"/>
          </p:cNvSpPr>
          <p:nvPr>
            <p:ph type="body"/>
          </p:nvPr>
        </p:nvSpPr>
        <p:spPr>
          <a:xfrm>
            <a:off x="6638040" y="1769040"/>
            <a:ext cx="292068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5" name="PlaceHolder 5"/>
          <p:cNvSpPr>
            <a:spLocks noGrp="1"/>
          </p:cNvSpPr>
          <p:nvPr>
            <p:ph type="body"/>
          </p:nvPr>
        </p:nvSpPr>
        <p:spPr>
          <a:xfrm>
            <a:off x="6638040" y="4059000"/>
            <a:ext cx="292068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6" name="PlaceHolder 6"/>
          <p:cNvSpPr>
            <a:spLocks noGrp="1"/>
          </p:cNvSpPr>
          <p:nvPr>
            <p:ph type="body"/>
          </p:nvPr>
        </p:nvSpPr>
        <p:spPr>
          <a:xfrm>
            <a:off x="3571200" y="4059000"/>
            <a:ext cx="292068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7" name="PlaceHolder 7"/>
          <p:cNvSpPr>
            <a:spLocks noGrp="1"/>
          </p:cNvSpPr>
          <p:nvPr>
            <p:ph type="body"/>
          </p:nvPr>
        </p:nvSpPr>
        <p:spPr>
          <a:xfrm>
            <a:off x="504000" y="4059000"/>
            <a:ext cx="2920680" cy="20908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41" name="PlaceHolder 2"/>
          <p:cNvSpPr>
            <a:spLocks noGrp="1"/>
          </p:cNvSpPr>
          <p:nvPr>
            <p:ph type="subTitle"/>
          </p:nvPr>
        </p:nvSpPr>
        <p:spPr>
          <a:xfrm>
            <a:off x="504000" y="1769040"/>
            <a:ext cx="9071280" cy="438408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43" name="PlaceHolder 2"/>
          <p:cNvSpPr>
            <a:spLocks noGrp="1"/>
          </p:cNvSpPr>
          <p:nvPr>
            <p:ph type="body"/>
          </p:nvPr>
        </p:nvSpPr>
        <p:spPr>
          <a:xfrm>
            <a:off x="504000" y="1769040"/>
            <a:ext cx="9071280" cy="43840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45" name="PlaceHolder 2"/>
          <p:cNvSpPr>
            <a:spLocks noGrp="1"/>
          </p:cNvSpPr>
          <p:nvPr>
            <p:ph type="body"/>
          </p:nvPr>
        </p:nvSpPr>
        <p:spPr>
          <a:xfrm>
            <a:off x="504000" y="1769040"/>
            <a:ext cx="4426560" cy="43840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6" name="PlaceHolder 3"/>
          <p:cNvSpPr>
            <a:spLocks noGrp="1"/>
          </p:cNvSpPr>
          <p:nvPr>
            <p:ph type="body"/>
          </p:nvPr>
        </p:nvSpPr>
        <p:spPr>
          <a:xfrm>
            <a:off x="5152320" y="1769040"/>
            <a:ext cx="4426560" cy="43840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301320"/>
            <a:ext cx="9071280" cy="58503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50"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1" name="PlaceHolder 3"/>
          <p:cNvSpPr>
            <a:spLocks noGrp="1"/>
          </p:cNvSpPr>
          <p:nvPr>
            <p:ph type="body"/>
          </p:nvPr>
        </p:nvSpPr>
        <p:spPr>
          <a:xfrm>
            <a:off x="504000" y="405900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2" name="PlaceHolder 4"/>
          <p:cNvSpPr>
            <a:spLocks noGrp="1"/>
          </p:cNvSpPr>
          <p:nvPr>
            <p:ph type="body"/>
          </p:nvPr>
        </p:nvSpPr>
        <p:spPr>
          <a:xfrm>
            <a:off x="5152320" y="1769040"/>
            <a:ext cx="4426560" cy="43840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3" name="PlaceHolder 2"/>
          <p:cNvSpPr>
            <a:spLocks noGrp="1"/>
          </p:cNvSpPr>
          <p:nvPr>
            <p:ph type="subTitle"/>
          </p:nvPr>
        </p:nvSpPr>
        <p:spPr>
          <a:xfrm>
            <a:off x="504000" y="1769040"/>
            <a:ext cx="9071280" cy="438408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54" name="PlaceHolder 2"/>
          <p:cNvSpPr>
            <a:spLocks noGrp="1"/>
          </p:cNvSpPr>
          <p:nvPr>
            <p:ph type="body"/>
          </p:nvPr>
        </p:nvSpPr>
        <p:spPr>
          <a:xfrm>
            <a:off x="504000" y="1769040"/>
            <a:ext cx="4426560" cy="43840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5"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6" name="PlaceHolder 4"/>
          <p:cNvSpPr>
            <a:spLocks noGrp="1"/>
          </p:cNvSpPr>
          <p:nvPr>
            <p:ph type="body"/>
          </p:nvPr>
        </p:nvSpPr>
        <p:spPr>
          <a:xfrm>
            <a:off x="5152320" y="405900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58"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9"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60" name="PlaceHolder 4"/>
          <p:cNvSpPr>
            <a:spLocks noGrp="1"/>
          </p:cNvSpPr>
          <p:nvPr>
            <p:ph type="body"/>
          </p:nvPr>
        </p:nvSpPr>
        <p:spPr>
          <a:xfrm>
            <a:off x="504000" y="4059000"/>
            <a:ext cx="9071280" cy="20908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62" name="PlaceHolder 2"/>
          <p:cNvSpPr>
            <a:spLocks noGrp="1"/>
          </p:cNvSpPr>
          <p:nvPr>
            <p:ph type="body"/>
          </p:nvPr>
        </p:nvSpPr>
        <p:spPr>
          <a:xfrm>
            <a:off x="504000" y="1769040"/>
            <a:ext cx="907128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63" name="PlaceHolder 3"/>
          <p:cNvSpPr>
            <a:spLocks noGrp="1"/>
          </p:cNvSpPr>
          <p:nvPr>
            <p:ph type="body"/>
          </p:nvPr>
        </p:nvSpPr>
        <p:spPr>
          <a:xfrm>
            <a:off x="504000" y="4059000"/>
            <a:ext cx="9071280" cy="20908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65"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66"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67" name="PlaceHolder 4"/>
          <p:cNvSpPr>
            <a:spLocks noGrp="1"/>
          </p:cNvSpPr>
          <p:nvPr>
            <p:ph type="body"/>
          </p:nvPr>
        </p:nvSpPr>
        <p:spPr>
          <a:xfrm>
            <a:off x="5152320" y="405900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68" name="PlaceHolder 5"/>
          <p:cNvSpPr>
            <a:spLocks noGrp="1"/>
          </p:cNvSpPr>
          <p:nvPr>
            <p:ph type="body"/>
          </p:nvPr>
        </p:nvSpPr>
        <p:spPr>
          <a:xfrm>
            <a:off x="504000" y="405900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70" name="PlaceHolder 2"/>
          <p:cNvSpPr>
            <a:spLocks noGrp="1"/>
          </p:cNvSpPr>
          <p:nvPr>
            <p:ph type="body"/>
          </p:nvPr>
        </p:nvSpPr>
        <p:spPr>
          <a:xfrm>
            <a:off x="504000" y="1769040"/>
            <a:ext cx="292068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71" name="PlaceHolder 3"/>
          <p:cNvSpPr>
            <a:spLocks noGrp="1"/>
          </p:cNvSpPr>
          <p:nvPr>
            <p:ph type="body"/>
          </p:nvPr>
        </p:nvSpPr>
        <p:spPr>
          <a:xfrm>
            <a:off x="3571200" y="1769040"/>
            <a:ext cx="292068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72" name="PlaceHolder 4"/>
          <p:cNvSpPr>
            <a:spLocks noGrp="1"/>
          </p:cNvSpPr>
          <p:nvPr>
            <p:ph type="body"/>
          </p:nvPr>
        </p:nvSpPr>
        <p:spPr>
          <a:xfrm>
            <a:off x="6638040" y="1769040"/>
            <a:ext cx="292068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73" name="PlaceHolder 5"/>
          <p:cNvSpPr>
            <a:spLocks noGrp="1"/>
          </p:cNvSpPr>
          <p:nvPr>
            <p:ph type="body"/>
          </p:nvPr>
        </p:nvSpPr>
        <p:spPr>
          <a:xfrm>
            <a:off x="6638040" y="4059000"/>
            <a:ext cx="292068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74" name="PlaceHolder 6"/>
          <p:cNvSpPr>
            <a:spLocks noGrp="1"/>
          </p:cNvSpPr>
          <p:nvPr>
            <p:ph type="body"/>
          </p:nvPr>
        </p:nvSpPr>
        <p:spPr>
          <a:xfrm>
            <a:off x="3571200" y="4059000"/>
            <a:ext cx="292068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75" name="PlaceHolder 7"/>
          <p:cNvSpPr>
            <a:spLocks noGrp="1"/>
          </p:cNvSpPr>
          <p:nvPr>
            <p:ph type="body"/>
          </p:nvPr>
        </p:nvSpPr>
        <p:spPr>
          <a:xfrm>
            <a:off x="504000" y="4059000"/>
            <a:ext cx="2920680" cy="20908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5" name="PlaceHolder 2"/>
          <p:cNvSpPr>
            <a:spLocks noGrp="1"/>
          </p:cNvSpPr>
          <p:nvPr>
            <p:ph type="body"/>
          </p:nvPr>
        </p:nvSpPr>
        <p:spPr>
          <a:xfrm>
            <a:off x="504000" y="1769040"/>
            <a:ext cx="9071280" cy="43840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7" name="PlaceHolder 2"/>
          <p:cNvSpPr>
            <a:spLocks noGrp="1"/>
          </p:cNvSpPr>
          <p:nvPr>
            <p:ph type="body"/>
          </p:nvPr>
        </p:nvSpPr>
        <p:spPr>
          <a:xfrm>
            <a:off x="504000" y="1769040"/>
            <a:ext cx="4426560" cy="43840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8" name="PlaceHolder 3"/>
          <p:cNvSpPr>
            <a:spLocks noGrp="1"/>
          </p:cNvSpPr>
          <p:nvPr>
            <p:ph type="body"/>
          </p:nvPr>
        </p:nvSpPr>
        <p:spPr>
          <a:xfrm>
            <a:off x="5152320" y="1769040"/>
            <a:ext cx="4426560" cy="43840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1280" cy="58503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12"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3" name="PlaceHolder 3"/>
          <p:cNvSpPr>
            <a:spLocks noGrp="1"/>
          </p:cNvSpPr>
          <p:nvPr>
            <p:ph type="body"/>
          </p:nvPr>
        </p:nvSpPr>
        <p:spPr>
          <a:xfrm>
            <a:off x="504000" y="405900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4" name="PlaceHolder 4"/>
          <p:cNvSpPr>
            <a:spLocks noGrp="1"/>
          </p:cNvSpPr>
          <p:nvPr>
            <p:ph type="body"/>
          </p:nvPr>
        </p:nvSpPr>
        <p:spPr>
          <a:xfrm>
            <a:off x="5152320" y="1769040"/>
            <a:ext cx="4426560" cy="43840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16" name="PlaceHolder 2"/>
          <p:cNvSpPr>
            <a:spLocks noGrp="1"/>
          </p:cNvSpPr>
          <p:nvPr>
            <p:ph type="body"/>
          </p:nvPr>
        </p:nvSpPr>
        <p:spPr>
          <a:xfrm>
            <a:off x="504000" y="1769040"/>
            <a:ext cx="4426560" cy="43840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7"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8" name="PlaceHolder 4"/>
          <p:cNvSpPr>
            <a:spLocks noGrp="1"/>
          </p:cNvSpPr>
          <p:nvPr>
            <p:ph type="body"/>
          </p:nvPr>
        </p:nvSpPr>
        <p:spPr>
          <a:xfrm>
            <a:off x="5152320" y="405900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1280" cy="1261800"/>
          </a:xfrm>
          <a:prstGeom prst="rect">
            <a:avLst/>
          </a:prstGeom>
        </p:spPr>
        <p:txBody>
          <a:bodyPr lIns="0" tIns="0" rIns="0" bIns="0" anchor="ctr"/>
          <a:lstStyle/>
          <a:p>
            <a:endParaRPr lang="en-US" sz="1800" b="0" strike="noStrike" spc="-1">
              <a:solidFill>
                <a:srgbClr val="000000"/>
              </a:solidFill>
              <a:latin typeface="Arial"/>
            </a:endParaRPr>
          </a:p>
        </p:txBody>
      </p:sp>
      <p:sp>
        <p:nvSpPr>
          <p:cNvPr id="20" name="PlaceHolder 2"/>
          <p:cNvSpPr>
            <a:spLocks noGrp="1"/>
          </p:cNvSpPr>
          <p:nvPr>
            <p:ph type="body"/>
          </p:nvPr>
        </p:nvSpPr>
        <p:spPr>
          <a:xfrm>
            <a:off x="504000" y="176904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1" name="PlaceHolder 3"/>
          <p:cNvSpPr>
            <a:spLocks noGrp="1"/>
          </p:cNvSpPr>
          <p:nvPr>
            <p:ph type="body"/>
          </p:nvPr>
        </p:nvSpPr>
        <p:spPr>
          <a:xfrm>
            <a:off x="5152320" y="1769040"/>
            <a:ext cx="4426560" cy="20908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2" name="PlaceHolder 4"/>
          <p:cNvSpPr>
            <a:spLocks noGrp="1"/>
          </p:cNvSpPr>
          <p:nvPr>
            <p:ph type="body"/>
          </p:nvPr>
        </p:nvSpPr>
        <p:spPr>
          <a:xfrm>
            <a:off x="504000" y="4059000"/>
            <a:ext cx="9071280" cy="20908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1280" cy="126180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3" name="PlaceHolder 2"/>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1280" cy="126180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39" name="PlaceHolder 2"/>
          <p:cNvSpPr>
            <a:spLocks noGrp="1"/>
          </p:cNvSpPr>
          <p:nvPr>
            <p:ph type="body"/>
          </p:nvPr>
        </p:nvSpPr>
        <p:spPr>
          <a:xfrm>
            <a:off x="504000" y="1769040"/>
            <a:ext cx="907128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864720" y="274680"/>
            <a:ext cx="8595000" cy="91404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gn="ctr">
              <a:lnSpc>
                <a:spcPct val="100000"/>
              </a:lnSpc>
            </a:pPr>
            <a:r>
              <a:rPr lang="en-IN" sz="2400" b="1" strike="noStrike" spc="-1" dirty="0">
                <a:solidFill>
                  <a:srgbClr val="C00000"/>
                </a:solidFill>
                <a:latin typeface="+mj-lt"/>
                <a:ea typeface="DejaVu Sans"/>
              </a:rPr>
              <a:t>Evolution of Coronal Cavities </a:t>
            </a:r>
            <a:r>
              <a:rPr lang="en-US" sz="2400" b="1" dirty="0">
                <a:solidFill>
                  <a:srgbClr val="C00000"/>
                </a:solidFill>
                <a:latin typeface="+mj-lt"/>
              </a:rPr>
              <a:t>leading to CMEs</a:t>
            </a:r>
            <a:endParaRPr lang="en-IN" sz="2400" b="1" strike="noStrike" spc="-1" dirty="0">
              <a:solidFill>
                <a:srgbClr val="C00000"/>
              </a:solidFill>
              <a:latin typeface="+mj-lt"/>
            </a:endParaRPr>
          </a:p>
        </p:txBody>
      </p:sp>
      <p:sp>
        <p:nvSpPr>
          <p:cNvPr id="78" name="CustomShape 3"/>
          <p:cNvSpPr/>
          <p:nvPr/>
        </p:nvSpPr>
        <p:spPr>
          <a:xfrm>
            <a:off x="1001880" y="3017880"/>
            <a:ext cx="8762760" cy="83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0" strike="noStrike" spc="-1" dirty="0" err="1">
                <a:solidFill>
                  <a:srgbClr val="000000"/>
                </a:solidFill>
                <a:latin typeface="Arial"/>
                <a:ea typeface="DejaVu Sans"/>
              </a:rPr>
              <a:t>Ranadeep</a:t>
            </a:r>
            <a:r>
              <a:rPr lang="en-IN" sz="1800" b="0" strike="noStrike" spc="-1" dirty="0">
                <a:solidFill>
                  <a:srgbClr val="000000"/>
                </a:solidFill>
                <a:latin typeface="Arial"/>
                <a:ea typeface="DejaVu Sans"/>
              </a:rPr>
              <a:t> Sarkar and Nandita Srivastava</a:t>
            </a:r>
            <a:endParaRPr lang="en-IN" sz="1800" b="0" strike="noStrike" spc="-1" dirty="0">
              <a:latin typeface="Arial"/>
            </a:endParaRPr>
          </a:p>
        </p:txBody>
      </p:sp>
      <p:sp>
        <p:nvSpPr>
          <p:cNvPr id="79" name="CustomShape 4"/>
          <p:cNvSpPr/>
          <p:nvPr/>
        </p:nvSpPr>
        <p:spPr>
          <a:xfrm>
            <a:off x="1365840" y="3703680"/>
            <a:ext cx="7954920" cy="60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baseline="30000">
                <a:solidFill>
                  <a:srgbClr val="000000"/>
                </a:solidFill>
                <a:latin typeface="Arial"/>
                <a:ea typeface="DejaVu Sans"/>
              </a:rPr>
              <a:t>1 </a:t>
            </a:r>
            <a:r>
              <a:rPr lang="en-IN" sz="1800" b="0" strike="noStrike" spc="-1">
                <a:solidFill>
                  <a:srgbClr val="000000"/>
                </a:solidFill>
                <a:latin typeface="Arial"/>
                <a:ea typeface="DejaVu Sans"/>
              </a:rPr>
              <a:t>Udaipur Solar Observatory, Physical Research Laboratory, Udaipur, India</a:t>
            </a:r>
            <a:endParaRPr lang="en-IN" sz="1800" b="0" strike="noStrike" spc="-1">
              <a:latin typeface="Arial"/>
            </a:endParaRPr>
          </a:p>
        </p:txBody>
      </p:sp>
      <p:sp>
        <p:nvSpPr>
          <p:cNvPr id="80" name="CustomShape 5"/>
          <p:cNvSpPr/>
          <p:nvPr/>
        </p:nvSpPr>
        <p:spPr>
          <a:xfrm>
            <a:off x="3897360" y="4160880"/>
            <a:ext cx="35049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latin typeface="Arial"/>
                <a:ea typeface="DejaVu Sans"/>
              </a:rPr>
              <a:t>   In collaboration with</a:t>
            </a:r>
            <a:endParaRPr lang="en-IN" sz="1800" b="0" strike="noStrike" spc="-1">
              <a:latin typeface="Arial"/>
            </a:endParaRPr>
          </a:p>
        </p:txBody>
      </p:sp>
      <p:sp>
        <p:nvSpPr>
          <p:cNvPr id="81" name="CustomShape 6"/>
          <p:cNvSpPr/>
          <p:nvPr/>
        </p:nvSpPr>
        <p:spPr>
          <a:xfrm>
            <a:off x="2678040" y="4553640"/>
            <a:ext cx="64004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dirty="0" err="1">
                <a:solidFill>
                  <a:srgbClr val="000000"/>
                </a:solidFill>
                <a:latin typeface="Arial"/>
                <a:ea typeface="DejaVu Sans"/>
              </a:rPr>
              <a:t>Marilena</a:t>
            </a:r>
            <a:r>
              <a:rPr lang="en-IN" sz="1800" b="0" strike="noStrike" spc="-1" dirty="0">
                <a:solidFill>
                  <a:srgbClr val="000000"/>
                </a:solidFill>
                <a:latin typeface="Arial"/>
                <a:ea typeface="DejaVu Sans"/>
              </a:rPr>
              <a:t> Mierla</a:t>
            </a:r>
            <a:r>
              <a:rPr lang="en-IN" sz="1800" b="0" strike="noStrike" spc="-1" baseline="30000" dirty="0">
                <a:solidFill>
                  <a:srgbClr val="000000"/>
                </a:solidFill>
                <a:latin typeface="Arial"/>
                <a:ea typeface="DejaVu Sans"/>
              </a:rPr>
              <a:t>2</a:t>
            </a:r>
            <a:r>
              <a:rPr lang="en-IN" sz="1800" b="0" strike="noStrike" spc="-1" dirty="0">
                <a:solidFill>
                  <a:srgbClr val="000000"/>
                </a:solidFill>
                <a:latin typeface="Arial"/>
                <a:ea typeface="DejaVu Sans"/>
              </a:rPr>
              <a:t>, Matt West</a:t>
            </a:r>
            <a:r>
              <a:rPr lang="en-IN" sz="1800" b="0" strike="noStrike" spc="-1" baseline="30000" dirty="0">
                <a:solidFill>
                  <a:srgbClr val="000000"/>
                </a:solidFill>
                <a:latin typeface="Arial"/>
                <a:ea typeface="DejaVu Sans"/>
              </a:rPr>
              <a:t>2</a:t>
            </a:r>
            <a:r>
              <a:rPr lang="en-IN" sz="1800" b="0" strike="noStrike" spc="-1" dirty="0">
                <a:solidFill>
                  <a:srgbClr val="000000"/>
                </a:solidFill>
                <a:latin typeface="Arial"/>
                <a:ea typeface="DejaVu Sans"/>
              </a:rPr>
              <a:t> and Elke D’Huys</a:t>
            </a:r>
            <a:r>
              <a:rPr lang="en-IN" sz="1800" b="0" strike="noStrike" spc="-1" baseline="30000" dirty="0">
                <a:solidFill>
                  <a:srgbClr val="000000"/>
                </a:solidFill>
                <a:latin typeface="Arial"/>
                <a:ea typeface="DejaVu Sans"/>
              </a:rPr>
              <a:t>2</a:t>
            </a:r>
            <a:endParaRPr lang="en-IN" sz="1800" b="0" strike="noStrike" spc="-1" dirty="0">
              <a:latin typeface="Arial"/>
            </a:endParaRPr>
          </a:p>
        </p:txBody>
      </p:sp>
      <p:sp>
        <p:nvSpPr>
          <p:cNvPr id="82" name="CustomShape 7"/>
          <p:cNvSpPr/>
          <p:nvPr/>
        </p:nvSpPr>
        <p:spPr>
          <a:xfrm>
            <a:off x="2449440" y="5010840"/>
            <a:ext cx="73148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baseline="30000">
                <a:solidFill>
                  <a:srgbClr val="000000"/>
                </a:solidFill>
                <a:latin typeface="Arial"/>
                <a:ea typeface="DejaVu Sans"/>
              </a:rPr>
              <a:t>2</a:t>
            </a:r>
            <a:r>
              <a:rPr lang="en-IN" sz="1800" b="0" strike="noStrike" spc="-1">
                <a:solidFill>
                  <a:srgbClr val="000000"/>
                </a:solidFill>
                <a:latin typeface="Arial"/>
                <a:ea typeface="DejaVu Sans"/>
              </a:rPr>
              <a:t>Royal Observatory of Belgium, Brussels, Belgium</a:t>
            </a:r>
            <a:endParaRPr lang="en-IN"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163512" y="6218237"/>
            <a:ext cx="9509400" cy="60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dirty="0">
                <a:solidFill>
                  <a:srgbClr val="800000"/>
                </a:solidFill>
                <a:latin typeface="Arial"/>
                <a:ea typeface="DejaVu Sans"/>
              </a:rPr>
              <a:t>The two height-time profiles almost coincide. The bottom boundary of the cavity and the top most part of the prominence lie in a same boundary.</a:t>
            </a:r>
            <a:endParaRPr lang="en-IN" sz="1800" b="0" strike="noStrike" spc="-1" dirty="0">
              <a:latin typeface="Arial"/>
            </a:endParaRPr>
          </a:p>
        </p:txBody>
      </p:sp>
      <p:pic>
        <p:nvPicPr>
          <p:cNvPr id="120" name="Picture 119"/>
          <p:cNvPicPr/>
          <p:nvPr/>
        </p:nvPicPr>
        <p:blipFill>
          <a:blip r:embed="rId2"/>
          <a:stretch/>
        </p:blipFill>
        <p:spPr>
          <a:xfrm>
            <a:off x="432000" y="133920"/>
            <a:ext cx="8494512" cy="6084317"/>
          </a:xfrm>
          <a:prstGeom prst="rect">
            <a:avLst/>
          </a:prstGeom>
          <a:ln>
            <a:noFill/>
          </a:ln>
        </p:spPr>
      </p:pic>
      <p:sp>
        <p:nvSpPr>
          <p:cNvPr id="2" name="TextBox 1">
            <a:extLst>
              <a:ext uri="{FF2B5EF4-FFF2-40B4-BE49-F238E27FC236}">
                <a16:creationId xmlns:a16="http://schemas.microsoft.com/office/drawing/2014/main" id="{C1CAFEDF-6047-46BD-96A2-9405EF91B270}"/>
              </a:ext>
            </a:extLst>
          </p:cNvPr>
          <p:cNvSpPr txBox="1"/>
          <p:nvPr/>
        </p:nvSpPr>
        <p:spPr>
          <a:xfrm>
            <a:off x="6488112" y="5837237"/>
            <a:ext cx="762000" cy="307777"/>
          </a:xfrm>
          <a:prstGeom prst="rect">
            <a:avLst/>
          </a:prstGeom>
          <a:noFill/>
        </p:spPr>
        <p:txBody>
          <a:bodyPr wrap="square" rtlCol="0">
            <a:spAutoFit/>
          </a:bodyPr>
          <a:lstStyle/>
          <a:p>
            <a:r>
              <a:rPr lang="en-IN" sz="1400" dirty="0"/>
              <a:t>UT</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2"/>
          <p:cNvPicPr/>
          <p:nvPr/>
        </p:nvPicPr>
        <p:blipFill>
          <a:blip r:embed="rId2"/>
          <a:stretch/>
        </p:blipFill>
        <p:spPr>
          <a:xfrm>
            <a:off x="79200" y="122400"/>
            <a:ext cx="5189400" cy="7224480"/>
          </a:xfrm>
          <a:prstGeom prst="rect">
            <a:avLst/>
          </a:prstGeom>
          <a:ln>
            <a:noFill/>
          </a:ln>
        </p:spPr>
      </p:pic>
      <p:sp>
        <p:nvSpPr>
          <p:cNvPr id="122" name="CustomShape 1"/>
          <p:cNvSpPr/>
          <p:nvPr/>
        </p:nvSpPr>
        <p:spPr>
          <a:xfrm>
            <a:off x="5497560" y="293400"/>
            <a:ext cx="4266720" cy="118764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r>
              <a:rPr lang="en-IN" sz="1800" b="1" strike="noStrike" spc="-1">
                <a:solidFill>
                  <a:srgbClr val="000000"/>
                </a:solidFill>
                <a:latin typeface="Arial"/>
                <a:ea typeface="DejaVu Sans"/>
              </a:rPr>
              <a:t>Geometrical fitting to the cavity morphology in different time-steps during its eruptive phase within SWAP field-of-view </a:t>
            </a:r>
            <a:endParaRPr lang="en-IN" sz="1800" b="0" strike="noStrike" spc="-1">
              <a:latin typeface="Arial"/>
            </a:endParaRPr>
          </a:p>
        </p:txBody>
      </p:sp>
      <p:sp>
        <p:nvSpPr>
          <p:cNvPr id="123" name="CustomShape 2"/>
          <p:cNvSpPr/>
          <p:nvPr/>
        </p:nvSpPr>
        <p:spPr>
          <a:xfrm>
            <a:off x="5497560" y="2103480"/>
            <a:ext cx="4266720" cy="20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dirty="0">
                <a:solidFill>
                  <a:srgbClr val="000000"/>
                </a:solidFill>
                <a:latin typeface="Arial"/>
                <a:ea typeface="DejaVu Sans"/>
              </a:rPr>
              <a:t>In the AIA </a:t>
            </a:r>
            <a:r>
              <a:rPr lang="en-IN" spc="-1" dirty="0">
                <a:solidFill>
                  <a:srgbClr val="000000"/>
                </a:solidFill>
                <a:latin typeface="Arial"/>
                <a:ea typeface="DejaVu Sans"/>
              </a:rPr>
              <a:t>(17.1 nm ) f</a:t>
            </a:r>
            <a:r>
              <a:rPr lang="en-IN" sz="1800" b="0" strike="noStrike" spc="-1" dirty="0">
                <a:solidFill>
                  <a:srgbClr val="000000"/>
                </a:solidFill>
                <a:latin typeface="Arial"/>
                <a:ea typeface="DejaVu Sans"/>
              </a:rPr>
              <a:t>ield-of-view we could track the evolution of the cavity only up to 1.35 solar radii</a:t>
            </a:r>
            <a:endParaRPr lang="en-IN" sz="1800" b="0" strike="noStrike" spc="-1" dirty="0">
              <a:latin typeface="Arial"/>
            </a:endParaRPr>
          </a:p>
          <a:p>
            <a:pPr>
              <a:lnSpc>
                <a:spcPct val="100000"/>
              </a:lnSpc>
            </a:pPr>
            <a:endParaRPr lang="en-IN" sz="1800" b="0" strike="noStrike" spc="-1" dirty="0">
              <a:latin typeface="Arial"/>
            </a:endParaRPr>
          </a:p>
          <a:p>
            <a:pPr>
              <a:lnSpc>
                <a:spcPct val="100000"/>
              </a:lnSpc>
            </a:pPr>
            <a:r>
              <a:rPr lang="en-IN" sz="1800" b="0" strike="noStrike" spc="-1" dirty="0">
                <a:solidFill>
                  <a:srgbClr val="000000"/>
                </a:solidFill>
                <a:latin typeface="Arial"/>
                <a:ea typeface="DejaVu Sans"/>
              </a:rPr>
              <a:t>The extended field-of-view of SWAP(17.4 nm) gave an unique opportunity to track the cavity up to 1.7 solar radii    </a:t>
            </a:r>
            <a:endParaRPr lang="en-IN" sz="18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76320" y="426960"/>
            <a:ext cx="2449080" cy="10465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gn="ctr">
              <a:lnSpc>
                <a:spcPct val="100000"/>
              </a:lnSpc>
            </a:pPr>
            <a:r>
              <a:rPr lang="en-IN" sz="2000" b="1" strike="noStrike" spc="-1">
                <a:solidFill>
                  <a:srgbClr val="800000"/>
                </a:solidFill>
                <a:latin typeface="Arial"/>
                <a:ea typeface="DejaVu Sans"/>
              </a:rPr>
              <a:t>Evolution of the cavity in SWAP field-of-view</a:t>
            </a:r>
            <a:endParaRPr lang="en-IN" sz="2000" b="0" strike="noStrike" spc="-1">
              <a:latin typeface="Arial"/>
            </a:endParaRPr>
          </a:p>
        </p:txBody>
      </p:sp>
      <p:sp>
        <p:nvSpPr>
          <p:cNvPr id="125" name="CustomShape 2"/>
          <p:cNvSpPr/>
          <p:nvPr/>
        </p:nvSpPr>
        <p:spPr>
          <a:xfrm>
            <a:off x="163440" y="2939760"/>
            <a:ext cx="2361960" cy="173628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latin typeface="Arial"/>
                <a:ea typeface="DejaVu Sans"/>
              </a:rPr>
              <a:t>Non-radial motion at about 1.3 solar radii</a:t>
            </a:r>
            <a:endParaRPr lang="en-IN" sz="1800" b="0" strike="noStrike" spc="-1">
              <a:latin typeface="Arial"/>
            </a:endParaRPr>
          </a:p>
          <a:p>
            <a:pPr>
              <a:lnSpc>
                <a:spcPct val="100000"/>
              </a:lnSpc>
            </a:pPr>
            <a:endParaRPr lang="en-IN" sz="1800" b="0" strike="noStrike" spc="-1">
              <a:latin typeface="Arial"/>
            </a:endParaRPr>
          </a:p>
          <a:p>
            <a:pPr>
              <a:lnSpc>
                <a:spcPct val="100000"/>
              </a:lnSpc>
            </a:pPr>
            <a:r>
              <a:rPr lang="en-IN" sz="1800" b="0" strike="noStrike" spc="-1">
                <a:solidFill>
                  <a:srgbClr val="000000"/>
                </a:solidFill>
                <a:latin typeface="Arial"/>
                <a:ea typeface="DejaVu Sans"/>
              </a:rPr>
              <a:t>Position angle changes from 310 to 270 degrees</a:t>
            </a:r>
            <a:endParaRPr lang="en-IN" sz="1800" b="0" strike="noStrike" spc="-1">
              <a:latin typeface="Arial"/>
            </a:endParaRPr>
          </a:p>
        </p:txBody>
      </p:sp>
      <p:pic>
        <p:nvPicPr>
          <p:cNvPr id="126" name="Picture 2"/>
          <p:cNvPicPr/>
          <p:nvPr/>
        </p:nvPicPr>
        <p:blipFill>
          <a:blip r:embed="rId2"/>
          <a:stretch/>
        </p:blipFill>
        <p:spPr>
          <a:xfrm>
            <a:off x="2830680" y="33480"/>
            <a:ext cx="7038360" cy="7022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392112" y="350837"/>
            <a:ext cx="9525000" cy="65664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gn="ctr">
              <a:lnSpc>
                <a:spcPct val="100000"/>
              </a:lnSpc>
            </a:pPr>
            <a:r>
              <a:rPr lang="en-IN" sz="2000" b="1" strike="noStrike" spc="-1" dirty="0">
                <a:solidFill>
                  <a:srgbClr val="800000"/>
                </a:solidFill>
                <a:latin typeface="Arial"/>
                <a:ea typeface="DejaVu Sans"/>
              </a:rPr>
              <a:t>Fitting the cavity morphology in SWAP + LASCO C2 field-of-view (2-6 </a:t>
            </a:r>
            <a:r>
              <a:rPr lang="en-IN" sz="2000" b="1" strike="noStrike" spc="-1" dirty="0" err="1">
                <a:solidFill>
                  <a:srgbClr val="800000"/>
                </a:solidFill>
                <a:latin typeface="Arial"/>
                <a:ea typeface="DejaVu Sans"/>
              </a:rPr>
              <a:t>Rsun</a:t>
            </a:r>
            <a:r>
              <a:rPr lang="en-IN" sz="2000" b="1" strike="noStrike" spc="-1" dirty="0">
                <a:solidFill>
                  <a:srgbClr val="800000"/>
                </a:solidFill>
                <a:latin typeface="Arial"/>
                <a:ea typeface="DejaVu Sans"/>
              </a:rPr>
              <a:t>)</a:t>
            </a:r>
            <a:endParaRPr lang="en-IN" sz="2000" b="0" strike="noStrike" spc="-1" dirty="0">
              <a:latin typeface="Arial"/>
            </a:endParaRPr>
          </a:p>
        </p:txBody>
      </p:sp>
      <p:pic>
        <p:nvPicPr>
          <p:cNvPr id="128" name="Picture 2"/>
          <p:cNvPicPr/>
          <p:nvPr/>
        </p:nvPicPr>
        <p:blipFill>
          <a:blip r:embed="rId2"/>
          <a:stretch/>
        </p:blipFill>
        <p:spPr>
          <a:xfrm>
            <a:off x="87480" y="2070720"/>
            <a:ext cx="9915120" cy="3970800"/>
          </a:xfrm>
          <a:prstGeom prst="rect">
            <a:avLst/>
          </a:prstGeom>
          <a:ln>
            <a:noFill/>
          </a:ln>
        </p:spPr>
      </p:pic>
      <p:sp>
        <p:nvSpPr>
          <p:cNvPr id="2" name="TextBox 1">
            <a:extLst>
              <a:ext uri="{FF2B5EF4-FFF2-40B4-BE49-F238E27FC236}">
                <a16:creationId xmlns:a16="http://schemas.microsoft.com/office/drawing/2014/main" id="{05274A5B-B7C6-4CF6-9BA4-A85B891D9C77}"/>
              </a:ext>
            </a:extLst>
          </p:cNvPr>
          <p:cNvSpPr txBox="1"/>
          <p:nvPr/>
        </p:nvSpPr>
        <p:spPr>
          <a:xfrm>
            <a:off x="6488112" y="1265237"/>
            <a:ext cx="3352800" cy="369332"/>
          </a:xfrm>
          <a:prstGeom prst="rect">
            <a:avLst/>
          </a:prstGeom>
          <a:noFill/>
        </p:spPr>
        <p:txBody>
          <a:bodyPr wrap="square" rtlCol="0">
            <a:spAutoFit/>
          </a:bodyPr>
          <a:lstStyle/>
          <a:p>
            <a:r>
              <a:rPr lang="en-IN"/>
              <a:t>07:30 UT</a:t>
            </a:r>
            <a:endParaRPr lang="en-IN"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1015560" y="208800"/>
            <a:ext cx="7983360" cy="65664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gn="ctr">
              <a:lnSpc>
                <a:spcPct val="100000"/>
              </a:lnSpc>
            </a:pPr>
            <a:r>
              <a:rPr lang="en-IN" sz="2000" b="1" strike="noStrike" spc="-1">
                <a:solidFill>
                  <a:srgbClr val="800000"/>
                </a:solidFill>
                <a:latin typeface="Arial"/>
                <a:ea typeface="DejaVu Sans"/>
              </a:rPr>
              <a:t>Fitting the cavity morphology in SWAP + LASCO C2 field-of-view</a:t>
            </a:r>
            <a:endParaRPr lang="en-IN" sz="2000" b="0" strike="noStrike" spc="-1">
              <a:latin typeface="Arial"/>
            </a:endParaRPr>
          </a:p>
        </p:txBody>
      </p:sp>
      <p:pic>
        <p:nvPicPr>
          <p:cNvPr id="130" name="Picture 2"/>
          <p:cNvPicPr/>
          <p:nvPr/>
        </p:nvPicPr>
        <p:blipFill>
          <a:blip r:embed="rId2"/>
          <a:stretch/>
        </p:blipFill>
        <p:spPr>
          <a:xfrm>
            <a:off x="1800" y="1722600"/>
            <a:ext cx="10067400" cy="4114440"/>
          </a:xfrm>
          <a:prstGeom prst="rect">
            <a:avLst/>
          </a:prstGeom>
          <a:ln>
            <a:noFill/>
          </a:ln>
        </p:spPr>
      </p:pic>
      <p:sp>
        <p:nvSpPr>
          <p:cNvPr id="4" name="TextBox 3">
            <a:extLst>
              <a:ext uri="{FF2B5EF4-FFF2-40B4-BE49-F238E27FC236}">
                <a16:creationId xmlns:a16="http://schemas.microsoft.com/office/drawing/2014/main" id="{8C64E88D-5D78-4DDC-B915-3963DE586719}"/>
              </a:ext>
            </a:extLst>
          </p:cNvPr>
          <p:cNvSpPr txBox="1"/>
          <p:nvPr/>
        </p:nvSpPr>
        <p:spPr>
          <a:xfrm>
            <a:off x="6488112" y="1265237"/>
            <a:ext cx="3352800" cy="369332"/>
          </a:xfrm>
          <a:prstGeom prst="rect">
            <a:avLst/>
          </a:prstGeom>
          <a:noFill/>
        </p:spPr>
        <p:txBody>
          <a:bodyPr wrap="square" rtlCol="0">
            <a:spAutoFit/>
          </a:bodyPr>
          <a:lstStyle/>
          <a:p>
            <a:r>
              <a:rPr lang="en-IN" dirty="0"/>
              <a:t>09:30 UT</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1008720" y="198360"/>
            <a:ext cx="8412120" cy="65664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gn="ctr">
              <a:lnSpc>
                <a:spcPct val="100000"/>
              </a:lnSpc>
            </a:pPr>
            <a:r>
              <a:rPr lang="en-IN" sz="2000" b="1" strike="noStrike" spc="-1">
                <a:solidFill>
                  <a:srgbClr val="800000"/>
                </a:solidFill>
                <a:latin typeface="Arial"/>
                <a:ea typeface="DejaVu Sans"/>
              </a:rPr>
              <a:t>Evolution of the cavity in SWAP + LASCO C2 field-of-view</a:t>
            </a:r>
            <a:endParaRPr lang="en-IN" sz="2000" b="0" strike="noStrike" spc="-1">
              <a:latin typeface="Arial"/>
            </a:endParaRPr>
          </a:p>
        </p:txBody>
      </p:sp>
      <p:pic>
        <p:nvPicPr>
          <p:cNvPr id="132" name="Picture 2"/>
          <p:cNvPicPr/>
          <p:nvPr/>
        </p:nvPicPr>
        <p:blipFill>
          <a:blip r:embed="rId2"/>
          <a:stretch/>
        </p:blipFill>
        <p:spPr>
          <a:xfrm>
            <a:off x="11160" y="1197360"/>
            <a:ext cx="9943920" cy="5782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875520" y="664200"/>
            <a:ext cx="9117792" cy="65664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gn="ctr">
              <a:lnSpc>
                <a:spcPct val="100000"/>
              </a:lnSpc>
            </a:pPr>
            <a:r>
              <a:rPr lang="en-IN" sz="2000" b="1" strike="noStrike" spc="-1" dirty="0">
                <a:solidFill>
                  <a:srgbClr val="800000"/>
                </a:solidFill>
                <a:latin typeface="Arial"/>
                <a:ea typeface="DejaVu Sans"/>
              </a:rPr>
              <a:t>Fitting the cavity morphology in SWAP + LASCO C2 + C3 field-of-view (3-30 </a:t>
            </a:r>
            <a:r>
              <a:rPr lang="en-IN" sz="2000" b="1" strike="noStrike" spc="-1" dirty="0" err="1">
                <a:solidFill>
                  <a:srgbClr val="800000"/>
                </a:solidFill>
                <a:latin typeface="Arial"/>
                <a:ea typeface="DejaVu Sans"/>
              </a:rPr>
              <a:t>Rsun</a:t>
            </a:r>
            <a:r>
              <a:rPr lang="en-IN" sz="2000" b="1" strike="noStrike" spc="-1" dirty="0">
                <a:solidFill>
                  <a:srgbClr val="800000"/>
                </a:solidFill>
                <a:latin typeface="Arial"/>
                <a:ea typeface="DejaVu Sans"/>
              </a:rPr>
              <a:t>)</a:t>
            </a:r>
            <a:endParaRPr lang="en-IN" sz="2000" b="0" strike="noStrike" spc="-1" dirty="0">
              <a:latin typeface="Arial"/>
            </a:endParaRPr>
          </a:p>
        </p:txBody>
      </p:sp>
      <p:pic>
        <p:nvPicPr>
          <p:cNvPr id="134" name="Picture 2"/>
          <p:cNvPicPr/>
          <p:nvPr/>
        </p:nvPicPr>
        <p:blipFill>
          <a:blip r:embed="rId2"/>
          <a:stretch/>
        </p:blipFill>
        <p:spPr>
          <a:xfrm>
            <a:off x="-11160" y="1978920"/>
            <a:ext cx="10080360" cy="4086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789840" y="33840"/>
            <a:ext cx="8595000" cy="46908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gn="ctr">
              <a:lnSpc>
                <a:spcPct val="100000"/>
              </a:lnSpc>
            </a:pPr>
            <a:r>
              <a:rPr lang="en-IN" sz="2200" b="1" strike="noStrike" spc="-1">
                <a:solidFill>
                  <a:srgbClr val="800000"/>
                </a:solidFill>
                <a:latin typeface="Arial"/>
                <a:ea typeface="DejaVu Sans"/>
              </a:rPr>
              <a:t>Evolution of the cavity in SWAP + LASCO C2 + C3 field-of-view</a:t>
            </a:r>
            <a:endParaRPr lang="en-IN" sz="2200" b="0" strike="noStrike" spc="-1">
              <a:latin typeface="Arial"/>
            </a:endParaRPr>
          </a:p>
        </p:txBody>
      </p:sp>
      <p:pic>
        <p:nvPicPr>
          <p:cNvPr id="136" name="Picture 2"/>
          <p:cNvPicPr/>
          <p:nvPr/>
        </p:nvPicPr>
        <p:blipFill>
          <a:blip r:embed="rId2"/>
          <a:stretch/>
        </p:blipFill>
        <p:spPr>
          <a:xfrm>
            <a:off x="544680" y="715320"/>
            <a:ext cx="8919720" cy="6264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457200" y="274320"/>
            <a:ext cx="9235080" cy="3733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gn="ctr">
              <a:lnSpc>
                <a:spcPct val="100000"/>
              </a:lnSpc>
            </a:pPr>
            <a:r>
              <a:rPr lang="en-IN" sz="2000" b="1" strike="noStrike" spc="-1">
                <a:solidFill>
                  <a:srgbClr val="800000"/>
                </a:solidFill>
                <a:latin typeface="Arial"/>
                <a:ea typeface="DejaVu Sans"/>
              </a:rPr>
              <a:t>Aspect ratio vs height of the cavity-centroid plot</a:t>
            </a:r>
            <a:endParaRPr lang="en-IN" sz="2000" b="0" strike="noStrike" spc="-1">
              <a:latin typeface="Arial"/>
            </a:endParaRPr>
          </a:p>
        </p:txBody>
      </p:sp>
      <p:pic>
        <p:nvPicPr>
          <p:cNvPr id="138" name="Picture 2"/>
          <p:cNvPicPr/>
          <p:nvPr/>
        </p:nvPicPr>
        <p:blipFill>
          <a:blip r:embed="rId2"/>
          <a:stretch/>
        </p:blipFill>
        <p:spPr>
          <a:xfrm>
            <a:off x="87480" y="1283760"/>
            <a:ext cx="9919800" cy="5700960"/>
          </a:xfrm>
          <a:prstGeom prst="rect">
            <a:avLst/>
          </a:prstGeom>
          <a:ln>
            <a:noFill/>
          </a:ln>
        </p:spPr>
      </p:pic>
      <p:sp>
        <p:nvSpPr>
          <p:cNvPr id="2" name="TextBox 1">
            <a:extLst>
              <a:ext uri="{FF2B5EF4-FFF2-40B4-BE49-F238E27FC236}">
                <a16:creationId xmlns:a16="http://schemas.microsoft.com/office/drawing/2014/main" id="{D5ED5AF3-AABC-4653-A9BF-F90BD87D33BC}"/>
              </a:ext>
            </a:extLst>
          </p:cNvPr>
          <p:cNvSpPr txBox="1"/>
          <p:nvPr/>
        </p:nvSpPr>
        <p:spPr>
          <a:xfrm>
            <a:off x="1763712" y="884236"/>
            <a:ext cx="8077200" cy="369332"/>
          </a:xfrm>
          <a:prstGeom prst="rect">
            <a:avLst/>
          </a:prstGeom>
          <a:noFill/>
        </p:spPr>
        <p:txBody>
          <a:bodyPr wrap="square" rtlCol="0">
            <a:spAutoFit/>
          </a:bodyPr>
          <a:lstStyle/>
          <a:p>
            <a:r>
              <a:rPr lang="en-IN" dirty="0"/>
              <a:t>Aspect ratio: Ratio of Radius of cross section and the centroid height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2"/>
          <p:cNvPicPr/>
          <p:nvPr/>
        </p:nvPicPr>
        <p:blipFill>
          <a:blip r:embed="rId2"/>
          <a:stretch/>
        </p:blipFill>
        <p:spPr>
          <a:xfrm>
            <a:off x="163440" y="1265400"/>
            <a:ext cx="9743760" cy="5690880"/>
          </a:xfrm>
          <a:prstGeom prst="rect">
            <a:avLst/>
          </a:prstGeom>
          <a:ln>
            <a:noFill/>
          </a:ln>
        </p:spPr>
      </p:pic>
      <p:sp>
        <p:nvSpPr>
          <p:cNvPr id="140" name="CustomShape 1"/>
          <p:cNvSpPr/>
          <p:nvPr/>
        </p:nvSpPr>
        <p:spPr>
          <a:xfrm>
            <a:off x="316080" y="198360"/>
            <a:ext cx="9372240" cy="36468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gn="ctr">
              <a:lnSpc>
                <a:spcPct val="100000"/>
              </a:lnSpc>
            </a:pPr>
            <a:r>
              <a:rPr lang="en-IN" sz="1800" b="1" strike="noStrike" spc="-1">
                <a:solidFill>
                  <a:srgbClr val="800000"/>
                </a:solidFill>
                <a:latin typeface="Arial"/>
                <a:ea typeface="DejaVu Sans"/>
              </a:rPr>
              <a:t>Cavity diameter vs height of the cavity-centroid plot</a:t>
            </a:r>
            <a:endParaRPr lang="en-IN"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3059280" y="275717"/>
            <a:ext cx="3962160" cy="4561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gn="ctr">
              <a:lnSpc>
                <a:spcPct val="100000"/>
              </a:lnSpc>
            </a:pPr>
            <a:r>
              <a:rPr lang="en-IN" sz="2400" b="1" strike="noStrike" spc="-1">
                <a:solidFill>
                  <a:srgbClr val="000000"/>
                </a:solidFill>
                <a:latin typeface="Arial"/>
                <a:ea typeface="DejaVu Sans"/>
              </a:rPr>
              <a:t>Outline</a:t>
            </a:r>
            <a:endParaRPr lang="en-IN" sz="2400" b="0" strike="noStrike" spc="-1">
              <a:latin typeface="Arial"/>
            </a:endParaRPr>
          </a:p>
        </p:txBody>
      </p:sp>
      <p:sp>
        <p:nvSpPr>
          <p:cNvPr id="84" name="CustomShape 2"/>
          <p:cNvSpPr/>
          <p:nvPr/>
        </p:nvSpPr>
        <p:spPr>
          <a:xfrm>
            <a:off x="620712" y="1493837"/>
            <a:ext cx="8076960" cy="393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100000"/>
              </a:lnSpc>
              <a:buClr>
                <a:srgbClr val="000000"/>
              </a:buClr>
              <a:buFont typeface="Arial"/>
              <a:buChar char="•"/>
            </a:pPr>
            <a:r>
              <a:rPr lang="en-IN" sz="1800" b="1" strike="noStrike" spc="-1" dirty="0">
                <a:solidFill>
                  <a:srgbClr val="000000"/>
                </a:solidFill>
                <a:latin typeface="Arial"/>
                <a:ea typeface="DejaVu Sans"/>
              </a:rPr>
              <a:t> Introduction</a:t>
            </a:r>
            <a:endParaRPr lang="en-IN" sz="1800" b="0" strike="noStrike" spc="-1" dirty="0">
              <a:latin typeface="Arial"/>
            </a:endParaRPr>
          </a:p>
          <a:p>
            <a:pPr>
              <a:lnSpc>
                <a:spcPct val="100000"/>
              </a:lnSpc>
            </a:pPr>
            <a:endParaRPr lang="en-IN" sz="1800" b="0" strike="noStrike" spc="-1" dirty="0">
              <a:latin typeface="Arial"/>
            </a:endParaRPr>
          </a:p>
          <a:p>
            <a:pPr indent="-216000">
              <a:lnSpc>
                <a:spcPct val="100000"/>
              </a:lnSpc>
              <a:buClr>
                <a:srgbClr val="000000"/>
              </a:buClr>
              <a:buFont typeface="Arial"/>
              <a:buChar char="•"/>
            </a:pPr>
            <a:r>
              <a:rPr lang="en-IN" sz="1800" b="1" strike="noStrike" spc="-1" dirty="0">
                <a:solidFill>
                  <a:srgbClr val="000000"/>
                </a:solidFill>
                <a:latin typeface="Arial"/>
                <a:ea typeface="DejaVu Sans"/>
              </a:rPr>
              <a:t>Motivation of study</a:t>
            </a:r>
            <a:endParaRPr lang="en-IN" sz="1800" b="0" strike="noStrike" spc="-1" dirty="0">
              <a:latin typeface="Arial"/>
            </a:endParaRPr>
          </a:p>
          <a:p>
            <a:pPr>
              <a:lnSpc>
                <a:spcPct val="100000"/>
              </a:lnSpc>
            </a:pPr>
            <a:endParaRPr lang="en-IN" sz="1800" b="0" strike="noStrike" spc="-1" dirty="0">
              <a:latin typeface="Arial"/>
            </a:endParaRPr>
          </a:p>
          <a:p>
            <a:pPr indent="-216000">
              <a:lnSpc>
                <a:spcPct val="100000"/>
              </a:lnSpc>
              <a:buClr>
                <a:srgbClr val="000000"/>
              </a:buClr>
              <a:buFont typeface="Arial"/>
              <a:buChar char="•"/>
            </a:pPr>
            <a:r>
              <a:rPr lang="en-IN" sz="1800" b="1" strike="noStrike" spc="-1" dirty="0">
                <a:solidFill>
                  <a:srgbClr val="000000"/>
                </a:solidFill>
                <a:latin typeface="Arial"/>
                <a:ea typeface="DejaVu Sans"/>
              </a:rPr>
              <a:t> Observations of the morphological evolution of a coronal cavity during eruptive phase (SWAP/Proba2 observations)  </a:t>
            </a:r>
            <a:endParaRPr lang="en-IN" sz="1800" b="0" strike="noStrike" spc="-1" dirty="0">
              <a:latin typeface="Arial"/>
            </a:endParaRPr>
          </a:p>
          <a:p>
            <a:pPr>
              <a:lnSpc>
                <a:spcPct val="100000"/>
              </a:lnSpc>
            </a:pPr>
            <a:endParaRPr lang="en-IN" sz="1800" b="0" strike="noStrike" spc="-1" dirty="0">
              <a:latin typeface="Arial"/>
            </a:endParaRPr>
          </a:p>
          <a:p>
            <a:pPr indent="-216000">
              <a:lnSpc>
                <a:spcPct val="100000"/>
              </a:lnSpc>
              <a:buClr>
                <a:srgbClr val="000000"/>
              </a:buClr>
              <a:buFont typeface="Arial"/>
              <a:buChar char="•"/>
            </a:pPr>
            <a:r>
              <a:rPr lang="en-IN" sz="1800" b="1" strike="noStrike" spc="-1" dirty="0">
                <a:solidFill>
                  <a:srgbClr val="000000"/>
                </a:solidFill>
                <a:latin typeface="Arial"/>
                <a:ea typeface="DejaVu Sans"/>
              </a:rPr>
              <a:t> Pre-eruptive stability condition of the cavity in the context of torus instability</a:t>
            </a:r>
            <a:endParaRPr lang="en-IN" sz="1800" b="0" strike="noStrike" spc="-1" dirty="0">
              <a:latin typeface="Arial"/>
            </a:endParaRPr>
          </a:p>
          <a:p>
            <a:pPr>
              <a:lnSpc>
                <a:spcPct val="100000"/>
              </a:lnSpc>
            </a:pPr>
            <a:endParaRPr lang="en-IN" sz="1800" b="0" strike="noStrike" spc="-1" dirty="0">
              <a:latin typeface="Arial"/>
            </a:endParaRPr>
          </a:p>
          <a:p>
            <a:pPr indent="-216000">
              <a:lnSpc>
                <a:spcPct val="100000"/>
              </a:lnSpc>
              <a:buClr>
                <a:srgbClr val="000000"/>
              </a:buClr>
              <a:buFont typeface="Arial"/>
              <a:buChar char="•"/>
            </a:pPr>
            <a:r>
              <a:rPr lang="en-IN" sz="1800" b="1" strike="noStrike" spc="-1" dirty="0">
                <a:solidFill>
                  <a:srgbClr val="000000"/>
                </a:solidFill>
                <a:latin typeface="Arial"/>
                <a:ea typeface="DejaVu Sans"/>
              </a:rPr>
              <a:t> Results</a:t>
            </a:r>
            <a:endParaRPr lang="en-IN" sz="1800" b="0" strike="noStrike" spc="-1" dirty="0">
              <a:latin typeface="Arial"/>
            </a:endParaRPr>
          </a:p>
          <a:p>
            <a:pPr>
              <a:lnSpc>
                <a:spcPct val="100000"/>
              </a:lnSpc>
            </a:pPr>
            <a:endParaRPr lang="en-IN" sz="18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Picture 2"/>
          <p:cNvPicPr/>
          <p:nvPr/>
        </p:nvPicPr>
        <p:blipFill>
          <a:blip r:embed="rId2"/>
          <a:stretch/>
        </p:blipFill>
        <p:spPr>
          <a:xfrm>
            <a:off x="58680" y="1338120"/>
            <a:ext cx="9934200" cy="5584680"/>
          </a:xfrm>
          <a:prstGeom prst="rect">
            <a:avLst/>
          </a:prstGeom>
          <a:ln>
            <a:noFill/>
          </a:ln>
        </p:spPr>
      </p:pic>
      <p:sp>
        <p:nvSpPr>
          <p:cNvPr id="142" name="CustomShape 1"/>
          <p:cNvSpPr/>
          <p:nvPr/>
        </p:nvSpPr>
        <p:spPr>
          <a:xfrm>
            <a:off x="1077840" y="210240"/>
            <a:ext cx="8686440" cy="36468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r>
              <a:rPr lang="en-IN" sz="1800" b="1" strike="noStrike" spc="-1">
                <a:solidFill>
                  <a:srgbClr val="000000"/>
                </a:solidFill>
                <a:latin typeface="Arial"/>
                <a:ea typeface="DejaVu Sans"/>
              </a:rPr>
              <a:t>Height-time plot for individual cavity top, bottom and centroid</a:t>
            </a:r>
            <a:endParaRPr lang="en-IN"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icture 4"/>
          <p:cNvPicPr/>
          <p:nvPr/>
        </p:nvPicPr>
        <p:blipFill>
          <a:blip r:embed="rId2"/>
          <a:stretch/>
        </p:blipFill>
        <p:spPr>
          <a:xfrm>
            <a:off x="11160" y="731837"/>
            <a:ext cx="4952520" cy="3172320"/>
          </a:xfrm>
          <a:prstGeom prst="rect">
            <a:avLst/>
          </a:prstGeom>
          <a:ln>
            <a:noFill/>
          </a:ln>
        </p:spPr>
      </p:pic>
      <p:pic>
        <p:nvPicPr>
          <p:cNvPr id="157" name="Picture 5"/>
          <p:cNvPicPr/>
          <p:nvPr/>
        </p:nvPicPr>
        <p:blipFill>
          <a:blip r:embed="rId3"/>
          <a:stretch/>
        </p:blipFill>
        <p:spPr>
          <a:xfrm>
            <a:off x="5040360" y="731837"/>
            <a:ext cx="4995000" cy="3212640"/>
          </a:xfrm>
          <a:prstGeom prst="rect">
            <a:avLst/>
          </a:prstGeom>
          <a:ln>
            <a:noFill/>
          </a:ln>
        </p:spPr>
      </p:pic>
      <p:pic>
        <p:nvPicPr>
          <p:cNvPr id="158" name="Picture 6"/>
          <p:cNvPicPr/>
          <p:nvPr/>
        </p:nvPicPr>
        <p:blipFill>
          <a:blip r:embed="rId4"/>
          <a:stretch/>
        </p:blipFill>
        <p:spPr>
          <a:xfrm>
            <a:off x="3240" y="3932237"/>
            <a:ext cx="4960440" cy="3191040"/>
          </a:xfrm>
          <a:prstGeom prst="rect">
            <a:avLst/>
          </a:prstGeom>
          <a:ln>
            <a:noFill/>
          </a:ln>
        </p:spPr>
      </p:pic>
      <p:pic>
        <p:nvPicPr>
          <p:cNvPr id="159" name="Picture 7"/>
          <p:cNvPicPr/>
          <p:nvPr/>
        </p:nvPicPr>
        <p:blipFill>
          <a:blip r:embed="rId5"/>
          <a:stretch/>
        </p:blipFill>
        <p:spPr>
          <a:xfrm>
            <a:off x="5023440" y="4008437"/>
            <a:ext cx="4817472" cy="3114840"/>
          </a:xfrm>
          <a:prstGeom prst="rect">
            <a:avLst/>
          </a:prstGeom>
          <a:ln>
            <a:noFill/>
          </a:ln>
        </p:spPr>
      </p:pic>
      <p:sp>
        <p:nvSpPr>
          <p:cNvPr id="160" name="CustomShape 1"/>
          <p:cNvSpPr/>
          <p:nvPr/>
        </p:nvSpPr>
        <p:spPr>
          <a:xfrm>
            <a:off x="0" y="0"/>
            <a:ext cx="10080360" cy="69948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gn="ctr">
              <a:lnSpc>
                <a:spcPct val="100000"/>
              </a:lnSpc>
            </a:pPr>
            <a:r>
              <a:rPr lang="en-IN" sz="2000" b="1" strike="noStrike" spc="-1">
                <a:solidFill>
                  <a:srgbClr val="000000"/>
                </a:solidFill>
                <a:latin typeface="Comic Sans MS"/>
                <a:ea typeface="DejaVu Sans"/>
              </a:rPr>
              <a:t>Decay Index profiles for four different dates during the quiescent phase</a:t>
            </a:r>
            <a:endParaRPr lang="en-IN" sz="2000" b="0" strike="noStrike" spc="-1">
              <a:latin typeface="Arial"/>
            </a:endParaRPr>
          </a:p>
        </p:txBody>
      </p:sp>
      <p:sp>
        <p:nvSpPr>
          <p:cNvPr id="161" name="CustomShape 2"/>
          <p:cNvSpPr/>
          <p:nvPr/>
        </p:nvSpPr>
        <p:spPr>
          <a:xfrm>
            <a:off x="1001880" y="1036800"/>
            <a:ext cx="37335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4F81BD"/>
                </a:solidFill>
                <a:latin typeface="Arial"/>
                <a:ea typeface="DejaVu Sans"/>
              </a:rPr>
              <a:t>Cavity seen in the east-limb</a:t>
            </a:r>
            <a:endParaRPr lang="en-IN" sz="1800" b="0" strike="noStrike" spc="-1">
              <a:latin typeface="Arial"/>
            </a:endParaRPr>
          </a:p>
        </p:txBody>
      </p:sp>
      <p:sp>
        <p:nvSpPr>
          <p:cNvPr id="162" name="CustomShape 3"/>
          <p:cNvSpPr/>
          <p:nvPr/>
        </p:nvSpPr>
        <p:spPr>
          <a:xfrm>
            <a:off x="6048000" y="1048320"/>
            <a:ext cx="33692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1800" b="1" strike="noStrike" spc="-1">
                <a:solidFill>
                  <a:srgbClr val="4F81BD"/>
                </a:solidFill>
                <a:latin typeface="Arial"/>
                <a:ea typeface="DejaVu Sans"/>
              </a:rPr>
              <a:t>Cavity seen in the STEREO-A</a:t>
            </a:r>
            <a:endParaRPr lang="en-IN" sz="1800" b="0" strike="noStrike" spc="-1">
              <a:latin typeface="Arial"/>
            </a:endParaRPr>
          </a:p>
        </p:txBody>
      </p:sp>
      <p:sp>
        <p:nvSpPr>
          <p:cNvPr id="163" name="CustomShape 4"/>
          <p:cNvSpPr/>
          <p:nvPr/>
        </p:nvSpPr>
        <p:spPr>
          <a:xfrm>
            <a:off x="942480" y="4465800"/>
            <a:ext cx="33692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1800" b="1" strike="noStrike" spc="-1" dirty="0">
                <a:solidFill>
                  <a:srgbClr val="4F81BD"/>
                </a:solidFill>
                <a:latin typeface="Arial"/>
                <a:ea typeface="DejaVu Sans"/>
              </a:rPr>
              <a:t>Cavity seen in the STEREO-B</a:t>
            </a:r>
            <a:endParaRPr lang="en-IN" sz="1800" b="0" strike="noStrike" spc="-1" dirty="0">
              <a:latin typeface="Arial"/>
            </a:endParaRPr>
          </a:p>
        </p:txBody>
      </p:sp>
      <p:sp>
        <p:nvSpPr>
          <p:cNvPr id="164" name="CustomShape 5"/>
          <p:cNvSpPr/>
          <p:nvPr/>
        </p:nvSpPr>
        <p:spPr>
          <a:xfrm>
            <a:off x="6122880" y="4477320"/>
            <a:ext cx="32428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1800" b="1" strike="noStrike" spc="-1">
                <a:solidFill>
                  <a:srgbClr val="4F81BD"/>
                </a:solidFill>
                <a:latin typeface="Arial"/>
                <a:ea typeface="DejaVu Sans"/>
              </a:rPr>
              <a:t>Cavity seen in the west-limb</a:t>
            </a:r>
            <a:endParaRPr lang="en-IN"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457200" y="823277"/>
            <a:ext cx="9417960" cy="615696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r>
              <a:rPr lang="en-IN" sz="1800" b="0" strike="noStrike" spc="-1" dirty="0">
                <a:solidFill>
                  <a:srgbClr val="000000"/>
                </a:solidFill>
                <a:latin typeface="Arial"/>
                <a:ea typeface="DejaVu Sans"/>
              </a:rPr>
              <a:t>We have studied the morphological evolution of an erupting coronal cavity starting from its initiation </a:t>
            </a:r>
            <a:r>
              <a:rPr lang="en-IN" spc="-1" dirty="0">
                <a:solidFill>
                  <a:srgbClr val="000000"/>
                </a:solidFill>
                <a:latin typeface="Arial"/>
                <a:ea typeface="DejaVu Sans"/>
              </a:rPr>
              <a:t>in the </a:t>
            </a:r>
            <a:r>
              <a:rPr lang="en-IN" sz="1800" b="0" strike="noStrike" spc="-1" dirty="0">
                <a:solidFill>
                  <a:srgbClr val="000000"/>
                </a:solidFill>
                <a:latin typeface="Arial"/>
                <a:ea typeface="DejaVu Sans"/>
              </a:rPr>
              <a:t>lower corona up to the LASCO C2/C3 field-of-view. </a:t>
            </a:r>
            <a:endParaRPr lang="en-IN" sz="1800" b="0" strike="noStrike" spc="-1" dirty="0">
              <a:latin typeface="Arial"/>
            </a:endParaRPr>
          </a:p>
          <a:p>
            <a:pPr>
              <a:lnSpc>
                <a:spcPct val="100000"/>
              </a:lnSpc>
            </a:pPr>
            <a:endParaRPr lang="en-IN" sz="1800" b="0" strike="noStrike" spc="-1" dirty="0">
              <a:latin typeface="Arial"/>
            </a:endParaRPr>
          </a:p>
          <a:p>
            <a:pPr marL="285750" indent="-285750">
              <a:lnSpc>
                <a:spcPct val="100000"/>
              </a:lnSpc>
              <a:buFont typeface="Arial" panose="020B0604020202020204" pitchFamily="34" charset="0"/>
              <a:buChar char="•"/>
            </a:pPr>
            <a:r>
              <a:rPr lang="en-IN" sz="1800" b="0" strike="noStrike" spc="-1" dirty="0">
                <a:solidFill>
                  <a:srgbClr val="000000"/>
                </a:solidFill>
                <a:latin typeface="Arial"/>
                <a:ea typeface="DejaVu Sans"/>
              </a:rPr>
              <a:t>The height-time profiles for the top of the prominence material and the lower-most part of the cavity almost coincide.</a:t>
            </a:r>
            <a:endParaRPr lang="en-IN" sz="1800" b="0" strike="noStrike" spc="-1" dirty="0">
              <a:latin typeface="Arial"/>
            </a:endParaRPr>
          </a:p>
          <a:p>
            <a:pPr marL="285750" indent="-285750">
              <a:lnSpc>
                <a:spcPct val="100000"/>
              </a:lnSpc>
              <a:buFont typeface="Arial" panose="020B0604020202020204" pitchFamily="34" charset="0"/>
              <a:buChar char="•"/>
            </a:pPr>
            <a:endParaRPr lang="en-IN" sz="1800" b="0" strike="noStrike" spc="-1" dirty="0">
              <a:latin typeface="Arial"/>
            </a:endParaRPr>
          </a:p>
          <a:p>
            <a:pPr marL="285750" indent="-285750">
              <a:lnSpc>
                <a:spcPct val="100000"/>
              </a:lnSpc>
              <a:buFont typeface="Arial" panose="020B0604020202020204" pitchFamily="34" charset="0"/>
              <a:buChar char="•"/>
            </a:pPr>
            <a:r>
              <a:rPr lang="en-IN" sz="1800" b="0" strike="noStrike" spc="-1" dirty="0">
                <a:solidFill>
                  <a:srgbClr val="000000"/>
                </a:solidFill>
                <a:latin typeface="Arial"/>
                <a:ea typeface="DejaVu Sans"/>
              </a:rPr>
              <a:t>Up to almost 1.3 solar radii in SWAP field-of-view,  the cavity exhibits non-radial motion.  After approx. 1.3 solar radii,  it maintains same position angle (270</a:t>
            </a:r>
            <a:r>
              <a:rPr lang="en-IN" sz="1800" b="0" strike="noStrike" spc="-1" baseline="30000" dirty="0">
                <a:solidFill>
                  <a:srgbClr val="000000"/>
                </a:solidFill>
                <a:latin typeface="Arial"/>
                <a:ea typeface="DejaVu Sans"/>
              </a:rPr>
              <a:t>0</a:t>
            </a:r>
            <a:r>
              <a:rPr lang="en-IN" sz="1800" b="0" strike="noStrike" spc="-1" dirty="0">
                <a:solidFill>
                  <a:srgbClr val="000000"/>
                </a:solidFill>
                <a:latin typeface="Arial"/>
                <a:ea typeface="DejaVu Sans"/>
              </a:rPr>
              <a:t>).</a:t>
            </a:r>
            <a:endParaRPr lang="en-IN" sz="1800" b="0" strike="noStrike" spc="-1" dirty="0">
              <a:latin typeface="Arial"/>
            </a:endParaRPr>
          </a:p>
          <a:p>
            <a:pPr marL="285750" indent="-285750">
              <a:lnSpc>
                <a:spcPct val="100000"/>
              </a:lnSpc>
              <a:buFont typeface="Arial" panose="020B0604020202020204" pitchFamily="34" charset="0"/>
              <a:buChar char="•"/>
            </a:pPr>
            <a:endParaRPr lang="en-IN" sz="1800" b="0" strike="noStrike" spc="-1" dirty="0">
              <a:latin typeface="Arial"/>
            </a:endParaRPr>
          </a:p>
          <a:p>
            <a:pPr marL="285750" indent="-285750">
              <a:lnSpc>
                <a:spcPct val="100000"/>
              </a:lnSpc>
              <a:buFont typeface="Arial" panose="020B0604020202020204" pitchFamily="34" charset="0"/>
              <a:buChar char="•"/>
            </a:pPr>
            <a:r>
              <a:rPr lang="en-IN" sz="1800" b="0" strike="noStrike" spc="-1" dirty="0">
                <a:solidFill>
                  <a:srgbClr val="000000"/>
                </a:solidFill>
                <a:latin typeface="Arial"/>
                <a:ea typeface="DejaVu Sans"/>
              </a:rPr>
              <a:t>Up to almost 4 </a:t>
            </a:r>
            <a:r>
              <a:rPr lang="en-IN" sz="1800" b="0" strike="noStrike" spc="-1" dirty="0" err="1">
                <a:solidFill>
                  <a:srgbClr val="000000"/>
                </a:solidFill>
                <a:latin typeface="Arial"/>
                <a:ea typeface="DejaVu Sans"/>
              </a:rPr>
              <a:t>Rsun</a:t>
            </a:r>
            <a:r>
              <a:rPr lang="en-IN" sz="1800" b="0" strike="noStrike" spc="-1" dirty="0">
                <a:solidFill>
                  <a:srgbClr val="000000"/>
                </a:solidFill>
                <a:latin typeface="Arial"/>
                <a:ea typeface="DejaVu Sans"/>
              </a:rPr>
              <a:t> (LASCO-C2),  the cavity morphology is best fitted with an ellipse. In LASCO C3 field-of-view the cavity morphology attains  almost circular shape.</a:t>
            </a:r>
            <a:endParaRPr lang="en-IN" sz="1800" b="0" strike="noStrike" spc="-1" dirty="0">
              <a:latin typeface="Arial"/>
            </a:endParaRPr>
          </a:p>
          <a:p>
            <a:pPr marL="285750" indent="-285750">
              <a:lnSpc>
                <a:spcPct val="100000"/>
              </a:lnSpc>
              <a:buFont typeface="Arial" panose="020B0604020202020204" pitchFamily="34" charset="0"/>
              <a:buChar char="•"/>
            </a:pPr>
            <a:endParaRPr lang="en-IN" sz="1800" b="0" strike="noStrike" spc="-1" dirty="0">
              <a:latin typeface="Arial"/>
            </a:endParaRPr>
          </a:p>
          <a:p>
            <a:pPr marL="285750" indent="-285750">
              <a:lnSpc>
                <a:spcPct val="100000"/>
              </a:lnSpc>
              <a:buFont typeface="Arial" panose="020B0604020202020204" pitchFamily="34" charset="0"/>
              <a:buChar char="•"/>
            </a:pPr>
            <a:r>
              <a:rPr lang="en-IN" sz="1800" b="0" strike="noStrike" spc="-1" dirty="0">
                <a:solidFill>
                  <a:srgbClr val="000000"/>
                </a:solidFill>
                <a:latin typeface="Arial"/>
                <a:ea typeface="DejaVu Sans"/>
              </a:rPr>
              <a:t>After near about 2 solar radii,  the cavity maintains a constant value of  aspect ratio (</a:t>
            </a:r>
            <a:r>
              <a:rPr lang="en-IN" spc="-1" dirty="0">
                <a:solidFill>
                  <a:srgbClr val="000000"/>
                </a:solidFill>
                <a:latin typeface="Arial"/>
                <a:ea typeface="DejaVu Sans"/>
              </a:rPr>
              <a:t>approx.</a:t>
            </a:r>
            <a:r>
              <a:rPr lang="en-IN" sz="1800" b="0" strike="noStrike" spc="-1" dirty="0">
                <a:solidFill>
                  <a:srgbClr val="000000"/>
                </a:solidFill>
                <a:latin typeface="Arial"/>
                <a:ea typeface="DejaVu Sans"/>
              </a:rPr>
              <a:t> 0.25) and thus exhibits self-similar expansion.</a:t>
            </a:r>
            <a:endParaRPr lang="en-IN" sz="1800" b="0" strike="noStrike" spc="-1" dirty="0">
              <a:latin typeface="Arial"/>
            </a:endParaRPr>
          </a:p>
          <a:p>
            <a:pPr marL="285750" indent="-285750">
              <a:lnSpc>
                <a:spcPct val="100000"/>
              </a:lnSpc>
              <a:buFont typeface="Arial" panose="020B0604020202020204" pitchFamily="34" charset="0"/>
              <a:buChar char="•"/>
            </a:pPr>
            <a:endParaRPr lang="en-IN" sz="1800" b="0" strike="noStrike" spc="-1" dirty="0">
              <a:latin typeface="Arial"/>
            </a:endParaRPr>
          </a:p>
          <a:p>
            <a:pPr marL="285750" indent="-285750">
              <a:lnSpc>
                <a:spcPct val="100000"/>
              </a:lnSpc>
              <a:buFont typeface="Arial" panose="020B0604020202020204" pitchFamily="34" charset="0"/>
              <a:buChar char="•"/>
            </a:pPr>
            <a:r>
              <a:rPr lang="en-IN" sz="1800" b="0" strike="noStrike" spc="-1" dirty="0">
                <a:solidFill>
                  <a:srgbClr val="000000"/>
                </a:solidFill>
                <a:latin typeface="Arial"/>
                <a:ea typeface="DejaVu Sans"/>
              </a:rPr>
              <a:t>In the quiescent phase, the cavity centroid height slowly rises from 1.10 to 1.23 R</a:t>
            </a:r>
            <a:r>
              <a:rPr lang="en-IN" sz="1800" b="0" strike="noStrike" spc="-1" baseline="-25000" dirty="0">
                <a:solidFill>
                  <a:srgbClr val="000000"/>
                </a:solidFill>
                <a:latin typeface="Arial"/>
                <a:ea typeface="DejaVu Sans"/>
              </a:rPr>
              <a:t>S</a:t>
            </a:r>
            <a:r>
              <a:rPr lang="en-IN" sz="1800" b="0" strike="noStrike" spc="-1" dirty="0">
                <a:solidFill>
                  <a:srgbClr val="000000"/>
                </a:solidFill>
                <a:latin typeface="Arial"/>
                <a:ea typeface="DejaVu Sans"/>
              </a:rPr>
              <a:t> during its passage on the visible solar disc from May 30 to June 13, 2010 and its initial circular shaped morphology gradually expanded and evolved into elliptical shape prior to the eruption from the western solar limb.</a:t>
            </a:r>
            <a:endParaRPr lang="en-IN" sz="1800" b="0" strike="noStrike" spc="-1" dirty="0">
              <a:latin typeface="Arial"/>
            </a:endParaRPr>
          </a:p>
          <a:p>
            <a:pPr marL="285750" indent="-285750">
              <a:lnSpc>
                <a:spcPct val="100000"/>
              </a:lnSpc>
              <a:buFont typeface="Arial" panose="020B0604020202020204" pitchFamily="34" charset="0"/>
              <a:buChar char="•"/>
            </a:pPr>
            <a:endParaRPr lang="en-IN" sz="1800" b="0" strike="noStrike" spc="-1" dirty="0">
              <a:latin typeface="Arial"/>
            </a:endParaRPr>
          </a:p>
          <a:p>
            <a:pPr marL="285750" indent="-285750">
              <a:lnSpc>
                <a:spcPct val="100000"/>
              </a:lnSpc>
              <a:buFont typeface="Arial" panose="020B0604020202020204" pitchFamily="34" charset="0"/>
              <a:buChar char="•"/>
            </a:pPr>
            <a:r>
              <a:rPr lang="en-IN" sz="1800" b="0" strike="noStrike" spc="-1" dirty="0">
                <a:solidFill>
                  <a:srgbClr val="000000"/>
                </a:solidFill>
                <a:latin typeface="Arial"/>
                <a:ea typeface="DejaVu Sans"/>
              </a:rPr>
              <a:t>The cavity centroid undergoes acceleration after crossing the critical decay index value.</a:t>
            </a:r>
            <a:endParaRPr lang="en-IN" sz="1800" b="0" strike="noStrike" spc="-1" dirty="0">
              <a:latin typeface="Arial"/>
            </a:endParaRPr>
          </a:p>
          <a:p>
            <a:pPr>
              <a:lnSpc>
                <a:spcPct val="100000"/>
              </a:lnSpc>
            </a:pPr>
            <a:r>
              <a:rPr lang="en-IN" sz="1800" b="0" strike="noStrike" spc="-1" dirty="0">
                <a:solidFill>
                  <a:srgbClr val="000000"/>
                </a:solidFill>
                <a:latin typeface="Arial"/>
                <a:ea typeface="DejaVu Sans"/>
              </a:rPr>
              <a:t> </a:t>
            </a:r>
          </a:p>
          <a:p>
            <a:pPr>
              <a:lnSpc>
                <a:spcPct val="100000"/>
              </a:lnSpc>
            </a:pPr>
            <a:r>
              <a:rPr lang="en-IN" spc="-1" dirty="0">
                <a:solidFill>
                  <a:srgbClr val="000000"/>
                </a:solidFill>
                <a:latin typeface="Arial"/>
                <a:ea typeface="DejaVu Sans"/>
              </a:rPr>
              <a:t>					</a:t>
            </a:r>
          </a:p>
          <a:p>
            <a:pPr>
              <a:lnSpc>
                <a:spcPct val="100000"/>
              </a:lnSpc>
            </a:pPr>
            <a:r>
              <a:rPr lang="en-IN" sz="1800" b="1" strike="noStrike" spc="-1" dirty="0">
                <a:solidFill>
                  <a:srgbClr val="000000"/>
                </a:solidFill>
                <a:latin typeface="Arial"/>
                <a:ea typeface="DejaVu Sans"/>
              </a:rPr>
              <a:t>					</a:t>
            </a:r>
            <a:r>
              <a:rPr lang="en-IN" sz="1800" b="1" strike="noStrike" spc="-1" dirty="0">
                <a:solidFill>
                  <a:srgbClr val="990000"/>
                </a:solidFill>
                <a:latin typeface="Arial"/>
                <a:ea typeface="DejaVu Sans"/>
              </a:rPr>
              <a:t>THANKS!!</a:t>
            </a:r>
            <a:endParaRPr lang="en-IN" sz="1800" b="1" strike="noStrike" spc="-1" dirty="0">
              <a:solidFill>
                <a:srgbClr val="990000"/>
              </a:solidFill>
              <a:latin typeface="Arial"/>
            </a:endParaRPr>
          </a:p>
          <a:p>
            <a:pPr>
              <a:lnSpc>
                <a:spcPct val="100000"/>
              </a:lnSpc>
            </a:pPr>
            <a:endParaRPr lang="en-IN" sz="1800" b="0" strike="noStrike" spc="-1" dirty="0">
              <a:latin typeface="Arial"/>
            </a:endParaRPr>
          </a:p>
          <a:p>
            <a:pPr>
              <a:lnSpc>
                <a:spcPct val="100000"/>
              </a:lnSpc>
            </a:pPr>
            <a:endParaRPr lang="en-IN" sz="1800" b="0" strike="noStrike" spc="-1" dirty="0">
              <a:latin typeface="Arial"/>
            </a:endParaRPr>
          </a:p>
          <a:p>
            <a:pPr>
              <a:lnSpc>
                <a:spcPct val="100000"/>
              </a:lnSpc>
            </a:pPr>
            <a:endParaRPr lang="en-IN" sz="1800" b="0" strike="noStrike" spc="-1" dirty="0">
              <a:latin typeface="Arial"/>
            </a:endParaRPr>
          </a:p>
          <a:p>
            <a:pPr>
              <a:lnSpc>
                <a:spcPct val="100000"/>
              </a:lnSpc>
            </a:pPr>
            <a:r>
              <a:rPr lang="en-IN" sz="1800" b="0" strike="noStrike" spc="-1" dirty="0">
                <a:solidFill>
                  <a:srgbClr val="000000"/>
                </a:solidFill>
                <a:latin typeface="Arial"/>
                <a:ea typeface="DejaVu Sans"/>
              </a:rPr>
              <a:t>  </a:t>
            </a:r>
            <a:endParaRPr lang="en-IN" sz="1800" b="0" strike="noStrike" spc="-1" dirty="0">
              <a:latin typeface="Arial"/>
            </a:endParaRPr>
          </a:p>
          <a:p>
            <a:pPr>
              <a:lnSpc>
                <a:spcPct val="100000"/>
              </a:lnSpc>
            </a:pPr>
            <a:endParaRPr lang="en-IN" sz="1800" b="0" strike="noStrike" spc="-1" dirty="0">
              <a:latin typeface="Arial"/>
            </a:endParaRPr>
          </a:p>
          <a:p>
            <a:pPr>
              <a:lnSpc>
                <a:spcPct val="100000"/>
              </a:lnSpc>
            </a:pPr>
            <a:endParaRPr lang="en-IN" sz="1800" b="0" strike="noStrike" spc="-1" dirty="0">
              <a:latin typeface="Arial"/>
            </a:endParaRPr>
          </a:p>
          <a:p>
            <a:pPr>
              <a:lnSpc>
                <a:spcPct val="100000"/>
              </a:lnSpc>
            </a:pPr>
            <a:r>
              <a:rPr lang="en-IN" sz="1800" b="0" strike="noStrike" spc="-1" dirty="0">
                <a:solidFill>
                  <a:srgbClr val="000000"/>
                </a:solidFill>
                <a:latin typeface="Arial"/>
                <a:ea typeface="DejaVu Sans"/>
              </a:rPr>
              <a:t> </a:t>
            </a:r>
            <a:endParaRPr lang="en-IN" sz="1800" b="0" strike="noStrike" spc="-1" dirty="0">
              <a:latin typeface="Arial"/>
            </a:endParaRPr>
          </a:p>
          <a:p>
            <a:pPr>
              <a:lnSpc>
                <a:spcPct val="100000"/>
              </a:lnSpc>
            </a:pPr>
            <a:endParaRPr lang="en-IN" sz="1800" b="0" strike="noStrike" spc="-1" dirty="0">
              <a:latin typeface="Arial"/>
            </a:endParaRPr>
          </a:p>
        </p:txBody>
      </p:sp>
      <p:sp>
        <p:nvSpPr>
          <p:cNvPr id="4" name="CustomShape 1">
            <a:extLst>
              <a:ext uri="{FF2B5EF4-FFF2-40B4-BE49-F238E27FC236}">
                <a16:creationId xmlns:a16="http://schemas.microsoft.com/office/drawing/2014/main" id="{92982069-2A86-46EF-8A5E-2E4FD0750AC5}"/>
              </a:ext>
            </a:extLst>
          </p:cNvPr>
          <p:cNvSpPr/>
          <p:nvPr/>
        </p:nvSpPr>
        <p:spPr>
          <a:xfrm>
            <a:off x="316080" y="198360"/>
            <a:ext cx="9372240" cy="36468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gn="ctr">
              <a:lnSpc>
                <a:spcPct val="100000"/>
              </a:lnSpc>
            </a:pPr>
            <a:r>
              <a:rPr lang="en-IN" sz="1800" b="1" strike="noStrike" spc="-1" dirty="0">
                <a:solidFill>
                  <a:srgbClr val="800000"/>
                </a:solidFill>
                <a:latin typeface="Arial"/>
                <a:ea typeface="DejaVu Sans"/>
              </a:rPr>
              <a:t>Results </a:t>
            </a:r>
            <a:endParaRPr lang="en-IN" sz="18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049640" y="102960"/>
            <a:ext cx="2373120" cy="39528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gn="ctr">
              <a:lnSpc>
                <a:spcPct val="100000"/>
              </a:lnSpc>
            </a:pPr>
            <a:r>
              <a:rPr lang="en-IN" sz="2000" b="1" strike="noStrike" spc="-1" dirty="0">
                <a:solidFill>
                  <a:srgbClr val="000000"/>
                </a:solidFill>
                <a:latin typeface="Comic Sans MS"/>
                <a:ea typeface="DejaVu Sans"/>
              </a:rPr>
              <a:t>Coronal Cavity</a:t>
            </a:r>
            <a:endParaRPr lang="en-IN" sz="2000" b="0" strike="noStrike" spc="-1" dirty="0">
              <a:latin typeface="Arial"/>
            </a:endParaRPr>
          </a:p>
        </p:txBody>
      </p:sp>
      <p:sp>
        <p:nvSpPr>
          <p:cNvPr id="86" name="CustomShape 2"/>
          <p:cNvSpPr/>
          <p:nvPr/>
        </p:nvSpPr>
        <p:spPr>
          <a:xfrm>
            <a:off x="0" y="731880"/>
            <a:ext cx="10080360" cy="146196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IN" sz="1800" b="0" strike="noStrike" spc="-1">
                <a:solidFill>
                  <a:srgbClr val="000000"/>
                </a:solidFill>
                <a:latin typeface="Arial"/>
                <a:ea typeface="DejaVu Sans"/>
              </a:rPr>
              <a:t>Cavities appear as dark features over the solar limb and are believed to be the density depleted cross-sections of the magnetic flux ropes, where the magnetic field strength attains a much higher value compared to the background corona. Cavities may last for days or even weeks and evolve as the dark core part of the CME during the eruptive phase. </a:t>
            </a:r>
            <a:endParaRPr lang="en-IN" sz="1800" b="0" strike="noStrike" spc="-1">
              <a:latin typeface="Arial"/>
            </a:endParaRPr>
          </a:p>
          <a:p>
            <a:pPr algn="just">
              <a:lnSpc>
                <a:spcPct val="100000"/>
              </a:lnSpc>
            </a:pPr>
            <a:r>
              <a:rPr lang="en-IN" sz="1800" b="0" strike="noStrike" spc="-1">
                <a:solidFill>
                  <a:srgbClr val="000000"/>
                </a:solidFill>
                <a:latin typeface="Arial"/>
                <a:ea typeface="DejaVu Sans"/>
              </a:rPr>
              <a:t>(Low and Hundhausen, 1995;  Gibson and Fan, 2006)</a:t>
            </a:r>
            <a:endParaRPr lang="en-IN" sz="1800" b="0" strike="noStrike" spc="-1">
              <a:latin typeface="Arial"/>
            </a:endParaRPr>
          </a:p>
        </p:txBody>
      </p:sp>
      <p:pic>
        <p:nvPicPr>
          <p:cNvPr id="87" name="Picture 2"/>
          <p:cNvPicPr/>
          <p:nvPr/>
        </p:nvPicPr>
        <p:blipFill>
          <a:blip r:embed="rId2"/>
          <a:stretch/>
        </p:blipFill>
        <p:spPr>
          <a:xfrm>
            <a:off x="11160" y="2329200"/>
            <a:ext cx="7894440" cy="1830960"/>
          </a:xfrm>
          <a:prstGeom prst="rect">
            <a:avLst/>
          </a:prstGeom>
          <a:ln>
            <a:noFill/>
          </a:ln>
        </p:spPr>
      </p:pic>
      <p:pic>
        <p:nvPicPr>
          <p:cNvPr id="88" name="Picture 3"/>
          <p:cNvPicPr/>
          <p:nvPr/>
        </p:nvPicPr>
        <p:blipFill>
          <a:blip r:embed="rId3"/>
          <a:stretch/>
        </p:blipFill>
        <p:spPr>
          <a:xfrm>
            <a:off x="3363840" y="4618080"/>
            <a:ext cx="6594480" cy="2742840"/>
          </a:xfrm>
          <a:prstGeom prst="rect">
            <a:avLst/>
          </a:prstGeom>
          <a:ln>
            <a:noFill/>
          </a:ln>
        </p:spPr>
      </p:pic>
      <p:sp>
        <p:nvSpPr>
          <p:cNvPr id="89" name="CustomShape 3"/>
          <p:cNvSpPr/>
          <p:nvPr/>
        </p:nvSpPr>
        <p:spPr>
          <a:xfrm>
            <a:off x="8012160" y="2332080"/>
            <a:ext cx="1980720" cy="173628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latin typeface="Arial"/>
                <a:ea typeface="DejaVu Sans"/>
              </a:rPr>
              <a:t>PCF observed in Hα by BBSO on July 2002 (right):</a:t>
            </a:r>
            <a:endParaRPr lang="en-IN" sz="1800" b="0" strike="noStrike" spc="-1">
              <a:latin typeface="Arial"/>
            </a:endParaRPr>
          </a:p>
          <a:p>
            <a:pPr>
              <a:lnSpc>
                <a:spcPct val="100000"/>
              </a:lnSpc>
            </a:pPr>
            <a:r>
              <a:rPr lang="en-IN" sz="1800" b="0" strike="noStrike" spc="-1">
                <a:solidFill>
                  <a:srgbClr val="000000"/>
                </a:solidFill>
                <a:latin typeface="Arial"/>
                <a:ea typeface="DejaVu Sans"/>
              </a:rPr>
              <a:t>White light  cavity  observed by MLSO/MK4</a:t>
            </a:r>
            <a:endParaRPr lang="en-IN" sz="1800" b="0" strike="noStrike" spc="-1">
              <a:latin typeface="Arial"/>
            </a:endParaRPr>
          </a:p>
        </p:txBody>
      </p:sp>
      <p:sp>
        <p:nvSpPr>
          <p:cNvPr id="90" name="CustomShape 4"/>
          <p:cNvSpPr/>
          <p:nvPr/>
        </p:nvSpPr>
        <p:spPr>
          <a:xfrm>
            <a:off x="7309440" y="4237200"/>
            <a:ext cx="27442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1800" b="0" strike="noStrike" spc="-1" dirty="0">
                <a:solidFill>
                  <a:srgbClr val="000000"/>
                </a:solidFill>
                <a:latin typeface="Arial"/>
                <a:ea typeface="DejaVu Sans"/>
              </a:rPr>
              <a:t>[Gibson 2017]</a:t>
            </a:r>
            <a:endParaRPr lang="en-IN" sz="1800" b="0" strike="noStrike" spc="-1" dirty="0">
              <a:latin typeface="Arial"/>
            </a:endParaRPr>
          </a:p>
        </p:txBody>
      </p:sp>
      <p:sp>
        <p:nvSpPr>
          <p:cNvPr id="91" name="CustomShape 5"/>
          <p:cNvSpPr/>
          <p:nvPr/>
        </p:nvSpPr>
        <p:spPr>
          <a:xfrm>
            <a:off x="239760" y="4694400"/>
            <a:ext cx="2895120" cy="913320"/>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dirty="0">
                <a:solidFill>
                  <a:srgbClr val="000000"/>
                </a:solidFill>
                <a:latin typeface="Arial"/>
                <a:ea typeface="DejaVu Sans"/>
              </a:rPr>
              <a:t>EUV Cavity observed from AIA 193 channel</a:t>
            </a:r>
            <a:endParaRPr lang="en-IN" sz="1800" b="0" strike="noStrike" spc="-1" dirty="0">
              <a:latin typeface="Arial"/>
            </a:endParaRPr>
          </a:p>
          <a:p>
            <a:pPr>
              <a:lnSpc>
                <a:spcPct val="100000"/>
              </a:lnSpc>
            </a:pPr>
            <a:r>
              <a:rPr lang="en-IN" sz="1800" b="0" strike="noStrike" spc="-1" dirty="0">
                <a:solidFill>
                  <a:srgbClr val="000000"/>
                </a:solidFill>
                <a:latin typeface="Arial"/>
                <a:ea typeface="DejaVu Sans"/>
              </a:rPr>
              <a:t>on 29 May 2013 </a:t>
            </a:r>
            <a:endParaRPr lang="en-IN" sz="1800" b="0" strike="noStrike" spc="-1" dirty="0">
              <a:latin typeface="Arial"/>
            </a:endParaRPr>
          </a:p>
        </p:txBody>
      </p:sp>
      <p:sp>
        <p:nvSpPr>
          <p:cNvPr id="92" name="CustomShape 6"/>
          <p:cNvSpPr/>
          <p:nvPr/>
        </p:nvSpPr>
        <p:spPr>
          <a:xfrm>
            <a:off x="156960" y="6370560"/>
            <a:ext cx="31896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1800" b="0" strike="noStrike" spc="-1" dirty="0">
                <a:solidFill>
                  <a:srgbClr val="000000"/>
                </a:solidFill>
                <a:latin typeface="Arial"/>
                <a:ea typeface="DejaVu Sans"/>
              </a:rPr>
              <a:t>[Karna et al. 2017]</a:t>
            </a:r>
            <a:endParaRPr lang="en-IN" sz="18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163440" y="122400"/>
            <a:ext cx="4484160" cy="4479480"/>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000000"/>
                </a:solidFill>
                <a:latin typeface="Arial"/>
                <a:ea typeface="DejaVu Sans"/>
              </a:rPr>
              <a:t>Morphological pre-cursors for cavity eruption:</a:t>
            </a:r>
            <a:endParaRPr lang="en-IN" sz="1800" b="0" strike="noStrike" spc="-1">
              <a:latin typeface="Arial"/>
            </a:endParaRPr>
          </a:p>
          <a:p>
            <a:pPr>
              <a:lnSpc>
                <a:spcPct val="100000"/>
              </a:lnSpc>
            </a:pPr>
            <a:endParaRPr lang="en-IN" sz="1800" b="0" strike="noStrike" spc="-1">
              <a:latin typeface="Arial"/>
            </a:endParaRPr>
          </a:p>
          <a:p>
            <a:pPr>
              <a:lnSpc>
                <a:spcPct val="100000"/>
              </a:lnSpc>
            </a:pPr>
            <a:r>
              <a:rPr lang="en-IN" sz="1800" b="0" strike="noStrike" spc="-1">
                <a:solidFill>
                  <a:srgbClr val="000000"/>
                </a:solidFill>
                <a:latin typeface="Arial"/>
                <a:ea typeface="DejaVu Sans"/>
              </a:rPr>
              <a:t>Cavity morphology can be observed as semi-circular, elliptical or tear-drop shape.</a:t>
            </a:r>
            <a:endParaRPr lang="en-IN" sz="1800" b="0" strike="noStrike" spc="-1">
              <a:latin typeface="Arial"/>
            </a:endParaRPr>
          </a:p>
          <a:p>
            <a:pPr>
              <a:lnSpc>
                <a:spcPct val="100000"/>
              </a:lnSpc>
            </a:pPr>
            <a:endParaRPr lang="en-IN" sz="1800" b="0" strike="noStrike" spc="-1">
              <a:latin typeface="Arial"/>
            </a:endParaRPr>
          </a:p>
          <a:p>
            <a:pPr>
              <a:lnSpc>
                <a:spcPct val="100000"/>
              </a:lnSpc>
            </a:pPr>
            <a:r>
              <a:rPr lang="en-IN" sz="1800" b="0" strike="noStrike" spc="-1">
                <a:solidFill>
                  <a:srgbClr val="000000"/>
                </a:solidFill>
                <a:latin typeface="Arial"/>
                <a:ea typeface="DejaVu Sans"/>
              </a:rPr>
              <a:t>Forland et al. 2013, identified 129 cavities during June 2010 to December 2019 from the data obtained from AIA 193 channel </a:t>
            </a:r>
            <a:endParaRPr lang="en-IN" sz="1800" b="0" strike="noStrike" spc="-1">
              <a:latin typeface="Arial"/>
            </a:endParaRPr>
          </a:p>
          <a:p>
            <a:pPr>
              <a:lnSpc>
                <a:spcPct val="100000"/>
              </a:lnSpc>
            </a:pPr>
            <a:endParaRPr lang="en-IN" sz="1800" b="0" strike="noStrike" spc="-1">
              <a:latin typeface="Arial"/>
            </a:endParaRPr>
          </a:p>
          <a:p>
            <a:pPr>
              <a:lnSpc>
                <a:spcPct val="100000"/>
              </a:lnSpc>
            </a:pPr>
            <a:r>
              <a:rPr lang="en-IN" sz="1800" b="0" strike="noStrike" spc="-1">
                <a:solidFill>
                  <a:srgbClr val="000000"/>
                </a:solidFill>
                <a:latin typeface="Arial"/>
                <a:ea typeface="DejaVu Sans"/>
              </a:rPr>
              <a:t>Of these 129 cavities, 28 % were eruptive.</a:t>
            </a:r>
            <a:endParaRPr lang="en-IN" sz="1800" b="0" strike="noStrike" spc="-1">
              <a:latin typeface="Arial"/>
            </a:endParaRPr>
          </a:p>
          <a:p>
            <a:pPr>
              <a:lnSpc>
                <a:spcPct val="100000"/>
              </a:lnSpc>
            </a:pPr>
            <a:endParaRPr lang="en-IN" sz="1800" b="0" strike="noStrike" spc="-1">
              <a:latin typeface="Arial"/>
            </a:endParaRPr>
          </a:p>
          <a:p>
            <a:pPr>
              <a:lnSpc>
                <a:spcPct val="100000"/>
              </a:lnSpc>
            </a:pPr>
            <a:r>
              <a:rPr lang="en-IN" sz="1800" b="0" strike="noStrike" spc="-1">
                <a:solidFill>
                  <a:srgbClr val="000000"/>
                </a:solidFill>
                <a:latin typeface="Arial"/>
                <a:ea typeface="DejaVu Sans"/>
              </a:rPr>
              <a:t>61% of all the eruptive cavities have been found to be in tear-drop shape before the eruption. </a:t>
            </a:r>
            <a:endParaRPr lang="en-IN" sz="1800" b="0" strike="noStrike" spc="-1">
              <a:latin typeface="Arial"/>
            </a:endParaRPr>
          </a:p>
          <a:p>
            <a:pPr>
              <a:lnSpc>
                <a:spcPct val="100000"/>
              </a:lnSpc>
            </a:pPr>
            <a:endParaRPr lang="en-IN" sz="1800" b="0" strike="noStrike" spc="-1">
              <a:latin typeface="Arial"/>
            </a:endParaRPr>
          </a:p>
        </p:txBody>
      </p:sp>
      <p:pic>
        <p:nvPicPr>
          <p:cNvPr id="94" name="Picture 3"/>
          <p:cNvPicPr/>
          <p:nvPr/>
        </p:nvPicPr>
        <p:blipFill>
          <a:blip r:embed="rId2"/>
          <a:stretch/>
        </p:blipFill>
        <p:spPr>
          <a:xfrm>
            <a:off x="5574444" y="4465637"/>
            <a:ext cx="4412880" cy="2917080"/>
          </a:xfrm>
          <a:prstGeom prst="rect">
            <a:avLst/>
          </a:prstGeom>
          <a:ln>
            <a:noFill/>
          </a:ln>
        </p:spPr>
      </p:pic>
      <p:pic>
        <p:nvPicPr>
          <p:cNvPr id="95" name="Picture 4"/>
          <p:cNvPicPr/>
          <p:nvPr/>
        </p:nvPicPr>
        <p:blipFill>
          <a:blip r:embed="rId3"/>
          <a:stretch/>
        </p:blipFill>
        <p:spPr>
          <a:xfrm>
            <a:off x="4628160" y="274680"/>
            <a:ext cx="5452200" cy="4080960"/>
          </a:xfrm>
          <a:prstGeom prst="rect">
            <a:avLst/>
          </a:prstGeom>
          <a:ln>
            <a:noFill/>
          </a:ln>
        </p:spPr>
      </p:pic>
      <p:sp>
        <p:nvSpPr>
          <p:cNvPr id="96" name="CustomShape 2"/>
          <p:cNvSpPr/>
          <p:nvPr/>
        </p:nvSpPr>
        <p:spPr>
          <a:xfrm>
            <a:off x="87480" y="5151600"/>
            <a:ext cx="5410032" cy="1736280"/>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dirty="0">
                <a:solidFill>
                  <a:srgbClr val="000000"/>
                </a:solidFill>
                <a:latin typeface="Arial"/>
                <a:ea typeface="DejaVu Sans"/>
              </a:rPr>
              <a:t>Stability study of coronal cavities:</a:t>
            </a:r>
            <a:endParaRPr lang="en-IN" sz="1800" b="0" strike="noStrike" spc="-1" dirty="0">
              <a:latin typeface="Arial"/>
            </a:endParaRPr>
          </a:p>
          <a:p>
            <a:pPr>
              <a:lnSpc>
                <a:spcPct val="100000"/>
              </a:lnSpc>
            </a:pPr>
            <a:endParaRPr lang="en-IN" sz="1800" b="0" strike="noStrike" spc="-1" dirty="0">
              <a:latin typeface="Arial"/>
            </a:endParaRPr>
          </a:p>
          <a:p>
            <a:pPr>
              <a:lnSpc>
                <a:spcPct val="100000"/>
              </a:lnSpc>
            </a:pPr>
            <a:r>
              <a:rPr lang="en-IN" spc="-1" dirty="0">
                <a:solidFill>
                  <a:srgbClr val="000000"/>
                </a:solidFill>
                <a:latin typeface="Arial"/>
                <a:ea typeface="DejaVu Sans"/>
              </a:rPr>
              <a:t>D</a:t>
            </a:r>
            <a:r>
              <a:rPr lang="en-IN" sz="1800" b="0" strike="noStrike" spc="-1" dirty="0">
                <a:solidFill>
                  <a:srgbClr val="000000"/>
                </a:solidFill>
                <a:latin typeface="Arial"/>
                <a:ea typeface="DejaVu Sans"/>
              </a:rPr>
              <a:t>ecay index values for the non-eruptive cavities at the height of its centroid mostly lie below the 1.0 value</a:t>
            </a:r>
            <a:r>
              <a:rPr lang="en-IN" spc="-1" dirty="0">
                <a:solidFill>
                  <a:srgbClr val="000000"/>
                </a:solidFill>
              </a:rPr>
              <a:t>. (de Toma &amp;  Gibson 2018) </a:t>
            </a:r>
            <a:endParaRPr lang="en-IN" sz="18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3287712" y="274637"/>
            <a:ext cx="3363480" cy="36468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gn="ctr">
              <a:lnSpc>
                <a:spcPct val="100000"/>
              </a:lnSpc>
            </a:pPr>
            <a:r>
              <a:rPr lang="en-IN" sz="1800" b="1" strike="noStrike" spc="-1">
                <a:solidFill>
                  <a:srgbClr val="000000"/>
                </a:solidFill>
                <a:latin typeface="Arial"/>
                <a:ea typeface="DejaVu Sans"/>
              </a:rPr>
              <a:t>Motivation</a:t>
            </a:r>
            <a:endParaRPr lang="en-IN" sz="1800" b="0" strike="noStrike" spc="-1">
              <a:latin typeface="Arial"/>
            </a:endParaRPr>
          </a:p>
        </p:txBody>
      </p:sp>
      <p:sp>
        <p:nvSpPr>
          <p:cNvPr id="98" name="CustomShape 2"/>
          <p:cNvSpPr/>
          <p:nvPr/>
        </p:nvSpPr>
        <p:spPr>
          <a:xfrm>
            <a:off x="-11160" y="808200"/>
            <a:ext cx="10080360" cy="506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dirty="0">
                <a:solidFill>
                  <a:srgbClr val="000000"/>
                </a:solidFill>
                <a:latin typeface="Arial"/>
                <a:ea typeface="DejaVu Sans"/>
              </a:rPr>
              <a:t>Continuous tracking of an eruptive coronal cavity  starting from its EUV counterpart  in lower corona up to the white-light cavity morphology seen in LASCO C2/C3  field-of-view has not been</a:t>
            </a:r>
            <a:endParaRPr lang="en-IN" sz="1800" b="0" strike="noStrike" spc="-1" dirty="0">
              <a:latin typeface="Arial"/>
            </a:endParaRPr>
          </a:p>
          <a:p>
            <a:pPr>
              <a:lnSpc>
                <a:spcPct val="100000"/>
              </a:lnSpc>
            </a:pPr>
            <a:r>
              <a:rPr lang="en-IN" sz="1800" b="0" strike="noStrike" spc="-1" dirty="0">
                <a:solidFill>
                  <a:srgbClr val="000000"/>
                </a:solidFill>
                <a:latin typeface="Arial"/>
                <a:ea typeface="DejaVu Sans"/>
              </a:rPr>
              <a:t>studied earlier due to the observational gap between 1.3 to 2 solar radii. The extended field-of-view of SWAP/PROBA2 EUV Imager fills the observational gap between 1 to 2 R</a:t>
            </a:r>
            <a:r>
              <a:rPr lang="en-IN" sz="1800" b="0" strike="noStrike" spc="-1" baseline="-25000" dirty="0">
                <a:solidFill>
                  <a:srgbClr val="000000"/>
                </a:solidFill>
                <a:latin typeface="Arial"/>
                <a:ea typeface="DejaVu Sans"/>
              </a:rPr>
              <a:t>S. </a:t>
            </a:r>
            <a:r>
              <a:rPr lang="en-IN" sz="1800" b="0" strike="noStrike" spc="-1" dirty="0">
                <a:solidFill>
                  <a:srgbClr val="000000"/>
                </a:solidFill>
                <a:latin typeface="Arial"/>
                <a:ea typeface="DejaVu Sans"/>
              </a:rPr>
              <a:t>Therefore, it enables us to track the complete morphological evolution of the coronal cavity in order to address the following key problems regarding the initiation mechanism  of CMEs at lower corona</a:t>
            </a:r>
            <a:endParaRPr lang="en-IN" sz="1800" b="0" strike="noStrike" spc="-1" dirty="0">
              <a:latin typeface="Arial"/>
            </a:endParaRPr>
          </a:p>
          <a:p>
            <a:pPr>
              <a:lnSpc>
                <a:spcPct val="100000"/>
              </a:lnSpc>
            </a:pPr>
            <a:endParaRPr lang="en-IN" sz="1800" b="0" strike="noStrike" spc="-1" dirty="0">
              <a:latin typeface="Arial"/>
            </a:endParaRPr>
          </a:p>
          <a:p>
            <a:pPr indent="-216000">
              <a:lnSpc>
                <a:spcPct val="100000"/>
              </a:lnSpc>
              <a:buClr>
                <a:srgbClr val="000000"/>
              </a:buClr>
              <a:buFont typeface="Arial"/>
              <a:buChar char="•"/>
            </a:pPr>
            <a:r>
              <a:rPr lang="en-IN" sz="1800" b="0" strike="noStrike" spc="-1" dirty="0">
                <a:solidFill>
                  <a:srgbClr val="000000"/>
                </a:solidFill>
                <a:latin typeface="Arial"/>
                <a:ea typeface="DejaVu Sans"/>
              </a:rPr>
              <a:t>    The initiation height of the CME</a:t>
            </a:r>
            <a:endParaRPr lang="en-IN" sz="1800" b="0" strike="noStrike" spc="-1" dirty="0">
              <a:latin typeface="Arial"/>
            </a:endParaRPr>
          </a:p>
          <a:p>
            <a:pPr>
              <a:lnSpc>
                <a:spcPct val="100000"/>
              </a:lnSpc>
            </a:pPr>
            <a:endParaRPr lang="en-IN" sz="1800" b="0" strike="noStrike" spc="-1" dirty="0">
              <a:latin typeface="Arial"/>
            </a:endParaRPr>
          </a:p>
          <a:p>
            <a:pPr indent="-216000">
              <a:lnSpc>
                <a:spcPct val="100000"/>
              </a:lnSpc>
              <a:buClr>
                <a:srgbClr val="000000"/>
              </a:buClr>
              <a:buFont typeface="Arial"/>
              <a:buChar char="•"/>
            </a:pPr>
            <a:r>
              <a:rPr lang="en-IN" sz="1800" b="0" strike="noStrike" spc="-1" dirty="0">
                <a:solidFill>
                  <a:srgbClr val="000000"/>
                </a:solidFill>
                <a:latin typeface="Arial"/>
                <a:ea typeface="DejaVu Sans"/>
              </a:rPr>
              <a:t>    Morphological pre-cursor of CME initiation</a:t>
            </a:r>
            <a:endParaRPr lang="en-IN" sz="1800" b="0" strike="noStrike" spc="-1" dirty="0">
              <a:latin typeface="Arial"/>
            </a:endParaRPr>
          </a:p>
          <a:p>
            <a:pPr>
              <a:lnSpc>
                <a:spcPct val="100000"/>
              </a:lnSpc>
            </a:pPr>
            <a:endParaRPr lang="en-IN" sz="1800" b="0" strike="noStrike" spc="-1" dirty="0">
              <a:latin typeface="Arial"/>
            </a:endParaRPr>
          </a:p>
          <a:p>
            <a:pPr indent="-216000">
              <a:lnSpc>
                <a:spcPct val="100000"/>
              </a:lnSpc>
              <a:buClr>
                <a:srgbClr val="000000"/>
              </a:buClr>
              <a:buFont typeface="Arial"/>
              <a:buChar char="•"/>
            </a:pPr>
            <a:r>
              <a:rPr lang="en-IN" sz="1800" b="0" strike="noStrike" spc="-1" dirty="0">
                <a:solidFill>
                  <a:srgbClr val="000000"/>
                </a:solidFill>
                <a:latin typeface="Arial"/>
                <a:ea typeface="DejaVu Sans"/>
              </a:rPr>
              <a:t>    Correspondence between the EUV cavities seen in lower corona  and the white light cavities  seen during the CME eruption</a:t>
            </a:r>
            <a:endParaRPr lang="en-IN" sz="1800" b="0" strike="noStrike" spc="-1" dirty="0">
              <a:latin typeface="Arial"/>
            </a:endParaRPr>
          </a:p>
          <a:p>
            <a:pPr>
              <a:lnSpc>
                <a:spcPct val="100000"/>
              </a:lnSpc>
            </a:pPr>
            <a:endParaRPr lang="en-IN" sz="1800" b="0" strike="noStrike" spc="-1" dirty="0">
              <a:latin typeface="Arial"/>
            </a:endParaRPr>
          </a:p>
          <a:p>
            <a:pPr indent="-216000">
              <a:lnSpc>
                <a:spcPct val="100000"/>
              </a:lnSpc>
              <a:buClr>
                <a:srgbClr val="000000"/>
              </a:buClr>
              <a:buFont typeface="Arial"/>
              <a:buChar char="•"/>
            </a:pPr>
            <a:r>
              <a:rPr lang="en-IN" sz="1800" b="0" strike="noStrike" spc="-1" dirty="0">
                <a:solidFill>
                  <a:srgbClr val="000000"/>
                </a:solidFill>
                <a:latin typeface="Arial"/>
                <a:ea typeface="DejaVu Sans"/>
              </a:rPr>
              <a:t>    Self-similar expansion of CMEs: Starting from the initiation height whether the CMEs exhibit self-similar expansion or not. If not, then what is the critical height above which it shows the self-similar expansion.</a:t>
            </a:r>
            <a:endParaRPr lang="en-IN" sz="1800" b="0" strike="noStrike" spc="-1" dirty="0">
              <a:latin typeface="Arial"/>
            </a:endParaRPr>
          </a:p>
          <a:p>
            <a:pPr>
              <a:lnSpc>
                <a:spcPct val="100000"/>
              </a:lnSpc>
            </a:pPr>
            <a:endParaRPr lang="en-IN" sz="1800" b="0" strike="noStrike" spc="-1" dirty="0">
              <a:latin typeface="Arial"/>
            </a:endParaRPr>
          </a:p>
          <a:p>
            <a:pPr indent="-216000">
              <a:lnSpc>
                <a:spcPct val="100000"/>
              </a:lnSpc>
              <a:buClr>
                <a:srgbClr val="000000"/>
              </a:buClr>
              <a:buFont typeface="Arial"/>
              <a:buChar char="•"/>
            </a:pPr>
            <a:r>
              <a:rPr lang="en-IN" sz="1800" b="0" strike="noStrike" spc="-1" dirty="0">
                <a:solidFill>
                  <a:srgbClr val="000000"/>
                </a:solidFill>
                <a:latin typeface="Arial"/>
                <a:ea typeface="DejaVu Sans"/>
              </a:rPr>
              <a:t>    Role of ideal MHD instabilities to trigger the CME eruption</a:t>
            </a:r>
            <a:endParaRPr lang="en-IN" sz="18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274320" y="274320"/>
            <a:ext cx="9692280" cy="3733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gn="ctr">
              <a:lnSpc>
                <a:spcPct val="100000"/>
              </a:lnSpc>
            </a:pPr>
            <a:r>
              <a:rPr lang="en-IN" sz="2000" b="1" strike="noStrike" spc="-1" dirty="0">
                <a:solidFill>
                  <a:srgbClr val="000000"/>
                </a:solidFill>
                <a:latin typeface="Arial"/>
                <a:ea typeface="DejaVu Sans"/>
              </a:rPr>
              <a:t>13 June 2010: Cavity morphology as seen in SWAP before eruption</a:t>
            </a:r>
            <a:endParaRPr lang="en-IN" sz="2000" b="0" strike="noStrike" spc="-1" dirty="0">
              <a:latin typeface="Arial"/>
            </a:endParaRPr>
          </a:p>
        </p:txBody>
      </p:sp>
      <p:sp>
        <p:nvSpPr>
          <p:cNvPr id="100" name="CustomShape 2"/>
          <p:cNvSpPr/>
          <p:nvPr/>
        </p:nvSpPr>
        <p:spPr>
          <a:xfrm>
            <a:off x="623520" y="881280"/>
            <a:ext cx="7040520" cy="61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latin typeface="Arial"/>
                <a:ea typeface="DejaVu Sans"/>
              </a:rPr>
              <a:t>Eruption time –  around 06:30 UT on 13 June,  2010</a:t>
            </a:r>
            <a:endParaRPr lang="en-IN" sz="1800" b="0" strike="noStrike" spc="-1">
              <a:latin typeface="Arial"/>
            </a:endParaRPr>
          </a:p>
          <a:p>
            <a:pPr>
              <a:lnSpc>
                <a:spcPct val="100000"/>
              </a:lnSpc>
            </a:pPr>
            <a:r>
              <a:rPr lang="en-IN" sz="1800" b="0" strike="noStrike" spc="-1">
                <a:solidFill>
                  <a:srgbClr val="000000"/>
                </a:solidFill>
                <a:latin typeface="Arial"/>
                <a:ea typeface="DejaVu Sans"/>
              </a:rPr>
              <a:t>Location -          North-West solar-limb </a:t>
            </a:r>
            <a:endParaRPr lang="en-IN" sz="1800" b="0" strike="noStrike" spc="-1">
              <a:latin typeface="Arial"/>
            </a:endParaRPr>
          </a:p>
        </p:txBody>
      </p:sp>
      <p:sp>
        <p:nvSpPr>
          <p:cNvPr id="101" name="CustomShape 3"/>
          <p:cNvSpPr/>
          <p:nvPr/>
        </p:nvSpPr>
        <p:spPr>
          <a:xfrm>
            <a:off x="532080" y="6675120"/>
            <a:ext cx="9052200" cy="34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dirty="0">
                <a:solidFill>
                  <a:srgbClr val="000000"/>
                </a:solidFill>
                <a:latin typeface="Arial"/>
                <a:ea typeface="DejaVu Sans"/>
              </a:rPr>
              <a:t>Axis height of the cavity is near about 1.23 solar radii prior to eruption</a:t>
            </a:r>
            <a:endParaRPr lang="en-IN" sz="1800" b="0" strike="noStrike" spc="-1" dirty="0">
              <a:latin typeface="Arial"/>
            </a:endParaRPr>
          </a:p>
        </p:txBody>
      </p:sp>
      <p:pic>
        <p:nvPicPr>
          <p:cNvPr id="102" name="Picture 2"/>
          <p:cNvPicPr/>
          <p:nvPr/>
        </p:nvPicPr>
        <p:blipFill>
          <a:blip r:embed="rId2"/>
          <a:stretch/>
        </p:blipFill>
        <p:spPr>
          <a:xfrm>
            <a:off x="11160" y="1656360"/>
            <a:ext cx="10024560" cy="4713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p:cNvPicPr/>
          <p:nvPr/>
        </p:nvPicPr>
        <p:blipFill>
          <a:blip r:embed="rId2"/>
          <a:stretch/>
        </p:blipFill>
        <p:spPr>
          <a:xfrm>
            <a:off x="6480" y="1152000"/>
            <a:ext cx="2945520" cy="6251040"/>
          </a:xfrm>
          <a:prstGeom prst="rect">
            <a:avLst/>
          </a:prstGeom>
          <a:ln>
            <a:noFill/>
          </a:ln>
        </p:spPr>
      </p:pic>
      <p:pic>
        <p:nvPicPr>
          <p:cNvPr id="104" name="Picture 103"/>
          <p:cNvPicPr/>
          <p:nvPr/>
        </p:nvPicPr>
        <p:blipFill>
          <a:blip r:embed="rId3"/>
          <a:stretch/>
        </p:blipFill>
        <p:spPr>
          <a:xfrm>
            <a:off x="5120280" y="1152000"/>
            <a:ext cx="4960440" cy="6264000"/>
          </a:xfrm>
          <a:prstGeom prst="rect">
            <a:avLst/>
          </a:prstGeom>
          <a:ln>
            <a:noFill/>
          </a:ln>
        </p:spPr>
      </p:pic>
      <p:pic>
        <p:nvPicPr>
          <p:cNvPr id="105" name="Picture 104"/>
          <p:cNvPicPr/>
          <p:nvPr/>
        </p:nvPicPr>
        <p:blipFill>
          <a:blip r:embed="rId4"/>
          <a:srcRect l="2171" r="5099"/>
          <a:stretch/>
        </p:blipFill>
        <p:spPr>
          <a:xfrm>
            <a:off x="2906712" y="427037"/>
            <a:ext cx="2428920" cy="4559040"/>
          </a:xfrm>
          <a:prstGeom prst="rect">
            <a:avLst/>
          </a:prstGeom>
          <a:ln>
            <a:noFill/>
          </a:ln>
        </p:spPr>
      </p:pic>
      <p:sp>
        <p:nvSpPr>
          <p:cNvPr id="5" name="TextBox 4"/>
          <p:cNvSpPr txBox="1"/>
          <p:nvPr/>
        </p:nvSpPr>
        <p:spPr>
          <a:xfrm>
            <a:off x="0" y="0"/>
            <a:ext cx="10080625"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latin typeface="Comic Sans MS" pitchFamily="66" charset="0"/>
              </a:rPr>
              <a:t>Evolution of the cavity during quiescent phase</a:t>
            </a:r>
          </a:p>
        </p:txBody>
      </p:sp>
      <p:sp>
        <p:nvSpPr>
          <p:cNvPr id="6" name="TextBox 5"/>
          <p:cNvSpPr txBox="1"/>
          <p:nvPr/>
        </p:nvSpPr>
        <p:spPr>
          <a:xfrm>
            <a:off x="392112" y="579437"/>
            <a:ext cx="2514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a:t>East limb</a:t>
            </a:r>
          </a:p>
        </p:txBody>
      </p:sp>
      <p:sp>
        <p:nvSpPr>
          <p:cNvPr id="7" name="TextBox 6"/>
          <p:cNvSpPr txBox="1"/>
          <p:nvPr/>
        </p:nvSpPr>
        <p:spPr>
          <a:xfrm>
            <a:off x="5573712" y="579437"/>
            <a:ext cx="21336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t>POS along 18° east from central meridian</a:t>
            </a:r>
          </a:p>
        </p:txBody>
      </p:sp>
      <p:sp>
        <p:nvSpPr>
          <p:cNvPr id="8" name="TextBox 7"/>
          <p:cNvSpPr txBox="1"/>
          <p:nvPr/>
        </p:nvSpPr>
        <p:spPr>
          <a:xfrm>
            <a:off x="8012112" y="579437"/>
            <a:ext cx="20574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t>POS along 20° west from central meridian</a:t>
            </a:r>
          </a:p>
        </p:txBody>
      </p:sp>
      <p:graphicFrame>
        <p:nvGraphicFramePr>
          <p:cNvPr id="9" name="Table 8"/>
          <p:cNvGraphicFramePr>
            <a:graphicFrameLocks noGrp="1"/>
          </p:cNvGraphicFramePr>
          <p:nvPr/>
        </p:nvGraphicFramePr>
        <p:xfrm>
          <a:off x="3135312" y="4999037"/>
          <a:ext cx="2209800" cy="1737360"/>
        </p:xfrm>
        <a:graphic>
          <a:graphicData uri="http://schemas.openxmlformats.org/drawingml/2006/table">
            <a:tbl>
              <a:tblPr firstRow="1" bandRow="1">
                <a:tableStyleId>{00A15C55-8517-42AA-B614-E9B94910E393}</a:tableStyleId>
              </a:tblPr>
              <a:tblGrid>
                <a:gridCol w="11049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tblGrid>
              <a:tr h="670560">
                <a:tc>
                  <a:txBody>
                    <a:bodyPr/>
                    <a:lstStyle/>
                    <a:p>
                      <a:pPr algn="ctr"/>
                      <a:r>
                        <a:rPr lang="en-US" sz="1400" dirty="0"/>
                        <a:t>Longitude</a:t>
                      </a:r>
                    </a:p>
                    <a:p>
                      <a:pPr algn="ctr"/>
                      <a:r>
                        <a:rPr lang="en-US" sz="1400" b="1" baseline="0" dirty="0" err="1"/>
                        <a:t>w.r.t</a:t>
                      </a:r>
                      <a:r>
                        <a:rPr lang="en-US" sz="1400" b="1" baseline="0" dirty="0"/>
                        <a:t> CM</a:t>
                      </a:r>
                      <a:endParaRPr lang="en-US" sz="1400" b="1" dirty="0"/>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400" dirty="0"/>
                        <a:t>Cavity </a:t>
                      </a:r>
                      <a:r>
                        <a:rPr lang="en-US" sz="1400" dirty="0" err="1"/>
                        <a:t>centroid</a:t>
                      </a:r>
                      <a:r>
                        <a:rPr lang="en-US" sz="1400" dirty="0"/>
                        <a:t> height (R</a:t>
                      </a:r>
                      <a:r>
                        <a:rPr lang="en-US" sz="1400" baseline="-25000" dirty="0"/>
                        <a:t>S</a:t>
                      </a:r>
                      <a:r>
                        <a:rPr lang="en-US" sz="1400" dirty="0"/>
                        <a:t>)</a:t>
                      </a:r>
                      <a:endParaRPr lang="en-US" sz="1400" b="1" dirty="0"/>
                    </a:p>
                  </a:txBody>
                  <a:tcPr/>
                </a:tc>
                <a:extLst>
                  <a:ext uri="{0D108BD9-81ED-4DB2-BD59-A6C34878D82A}">
                    <a16:rowId xmlns:a16="http://schemas.microsoft.com/office/drawing/2014/main" val="10000"/>
                  </a:ext>
                </a:extLst>
              </a:tr>
              <a:tr h="335280">
                <a:tc>
                  <a:txBody>
                    <a:bodyPr/>
                    <a:lstStyle/>
                    <a:p>
                      <a:pPr algn="ctr"/>
                      <a:r>
                        <a:rPr lang="en-US" sz="1600" b="1" dirty="0"/>
                        <a:t>90°</a:t>
                      </a:r>
                    </a:p>
                  </a:txBody>
                  <a:tcPr/>
                </a:tc>
                <a:tc>
                  <a:txBody>
                    <a:bodyPr/>
                    <a:lstStyle/>
                    <a:p>
                      <a:pPr algn="ctr"/>
                      <a:r>
                        <a:rPr lang="en-US" sz="1600" b="1" dirty="0"/>
                        <a:t>1.10</a:t>
                      </a:r>
                    </a:p>
                  </a:txBody>
                  <a:tcPr/>
                </a:tc>
                <a:extLst>
                  <a:ext uri="{0D108BD9-81ED-4DB2-BD59-A6C34878D82A}">
                    <a16:rowId xmlns:a16="http://schemas.microsoft.com/office/drawing/2014/main" val="10001"/>
                  </a:ext>
                </a:extLst>
              </a:tr>
              <a:tr h="335280">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a:t>18°</a:t>
                      </a:r>
                    </a:p>
                  </a:txBody>
                  <a:tcPr/>
                </a:tc>
                <a:tc>
                  <a:txBody>
                    <a:bodyPr/>
                    <a:lstStyle/>
                    <a:p>
                      <a:pPr algn="ctr"/>
                      <a:r>
                        <a:rPr lang="en-US" sz="1600" b="1" dirty="0"/>
                        <a:t>1.13</a:t>
                      </a:r>
                    </a:p>
                  </a:txBody>
                  <a:tcPr/>
                </a:tc>
                <a:extLst>
                  <a:ext uri="{0D108BD9-81ED-4DB2-BD59-A6C34878D82A}">
                    <a16:rowId xmlns:a16="http://schemas.microsoft.com/office/drawing/2014/main" val="10002"/>
                  </a:ext>
                </a:extLst>
              </a:tr>
              <a:tr h="335280">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a:t>-20°</a:t>
                      </a:r>
                    </a:p>
                  </a:txBody>
                  <a:tcPr/>
                </a:tc>
                <a:tc>
                  <a:txBody>
                    <a:bodyPr/>
                    <a:lstStyle/>
                    <a:p>
                      <a:pPr algn="ctr"/>
                      <a:r>
                        <a:rPr lang="en-US" sz="1600" b="1" dirty="0"/>
                        <a:t>1.17</a:t>
                      </a:r>
                    </a:p>
                  </a:txBody>
                  <a:tcPr/>
                </a:tc>
                <a:extLst>
                  <a:ext uri="{0D108BD9-81ED-4DB2-BD59-A6C34878D82A}">
                    <a16:rowId xmlns:a16="http://schemas.microsoft.com/office/drawing/2014/main" val="10003"/>
                  </a:ext>
                </a:extLst>
              </a:tr>
            </a:tbl>
          </a:graphicData>
        </a:graphic>
      </p:graphicFrame>
      <p:sp>
        <p:nvSpPr>
          <p:cNvPr id="11" name="TextBox 10"/>
          <p:cNvSpPr txBox="1"/>
          <p:nvPr/>
        </p:nvSpPr>
        <p:spPr>
          <a:xfrm>
            <a:off x="3125832" y="6978749"/>
            <a:ext cx="2209800"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400" b="1" dirty="0"/>
              <a:t>Shape is ~ circular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11160" y="426960"/>
            <a:ext cx="10079640" cy="65664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r>
              <a:rPr lang="en-IN" sz="1800" b="1" strike="noStrike" spc="-1">
                <a:solidFill>
                  <a:srgbClr val="000000"/>
                </a:solidFill>
                <a:latin typeface="Arial"/>
                <a:ea typeface="DejaVu Sans"/>
              </a:rPr>
              <a:t>Overlap of coronal cavities seen in SWAP and the prominence material seen in AIA 304   </a:t>
            </a:r>
            <a:endParaRPr lang="en-IN" sz="1800" b="0" strike="noStrike" spc="-1">
              <a:latin typeface="Arial"/>
            </a:endParaRPr>
          </a:p>
        </p:txBody>
      </p:sp>
      <p:sp>
        <p:nvSpPr>
          <p:cNvPr id="107" name="CustomShape 2"/>
          <p:cNvSpPr/>
          <p:nvPr/>
        </p:nvSpPr>
        <p:spPr>
          <a:xfrm>
            <a:off x="398880" y="5669280"/>
            <a:ext cx="9509400" cy="60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dirty="0">
                <a:solidFill>
                  <a:srgbClr val="000000"/>
                </a:solidFill>
                <a:latin typeface="Arial"/>
                <a:ea typeface="DejaVu Sans"/>
              </a:rPr>
              <a:t>The top of the prominence material and the lower-most part of the cavity coincide well.</a:t>
            </a:r>
            <a:endParaRPr lang="en-IN" sz="1800" b="0" strike="noStrike" spc="-1" dirty="0">
              <a:latin typeface="Arial"/>
            </a:endParaRPr>
          </a:p>
        </p:txBody>
      </p:sp>
      <p:sp>
        <p:nvSpPr>
          <p:cNvPr id="108" name="CustomShape 3"/>
          <p:cNvSpPr/>
          <p:nvPr/>
        </p:nvSpPr>
        <p:spPr>
          <a:xfrm>
            <a:off x="457200" y="6492240"/>
            <a:ext cx="9235080" cy="34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latin typeface="Arial"/>
                <a:ea typeface="DejaVu Sans"/>
              </a:rPr>
              <a:t>Do they maintain this trend during the eruption also ? </a:t>
            </a:r>
            <a:endParaRPr lang="en-IN" sz="1800" b="0" strike="noStrike" spc="-1">
              <a:latin typeface="Arial"/>
            </a:endParaRPr>
          </a:p>
        </p:txBody>
      </p:sp>
      <p:pic>
        <p:nvPicPr>
          <p:cNvPr id="109" name="Picture 108"/>
          <p:cNvPicPr/>
          <p:nvPr/>
        </p:nvPicPr>
        <p:blipFill>
          <a:blip r:embed="rId2"/>
          <a:stretch/>
        </p:blipFill>
        <p:spPr>
          <a:xfrm>
            <a:off x="36000" y="1297080"/>
            <a:ext cx="9939960" cy="3855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6945312" y="731837"/>
            <a:ext cx="3124200" cy="2819400"/>
          </a:xfrm>
          <a:prstGeom prst="rect">
            <a:avLst/>
          </a:prstGeom>
          <a:ln/>
        </p:spPr>
        <p:style>
          <a:lnRef idx="1">
            <a:schemeClr val="accent4"/>
          </a:lnRef>
          <a:fillRef idx="2">
            <a:schemeClr val="accent4"/>
          </a:fillRef>
          <a:effectRef idx="1">
            <a:schemeClr val="accent4"/>
          </a:effectRef>
          <a:fontRef idx="minor">
            <a:schemeClr val="dk1"/>
          </a:fontRef>
        </p:style>
        <p:txBody>
          <a:bodyPr lIns="90000" tIns="45000" rIns="90000" bIns="45000"/>
          <a:lstStyle/>
          <a:p>
            <a:pPr>
              <a:lnSpc>
                <a:spcPct val="100000"/>
              </a:lnSpc>
            </a:pPr>
            <a:r>
              <a:rPr lang="en-IN" sz="1600" b="1" strike="noStrike" spc="-1" dirty="0">
                <a:latin typeface="Arial"/>
                <a:ea typeface="DejaVu Sans"/>
              </a:rPr>
              <a:t>Positions of the slits on SWAP and AIA images along which the height-time profile for the lower-most boundary of the cavity and the top-most part of the prominence have been  evaluated</a:t>
            </a:r>
          </a:p>
          <a:p>
            <a:endParaRPr lang="en-IN" sz="1600" b="1" spc="-1" dirty="0"/>
          </a:p>
          <a:p>
            <a:r>
              <a:rPr lang="en-IN" sz="1600" b="1" spc="-1" dirty="0"/>
              <a:t>Both the slits are taken along the same position angle</a:t>
            </a:r>
          </a:p>
          <a:p>
            <a:pPr algn="ctr">
              <a:lnSpc>
                <a:spcPct val="100000"/>
              </a:lnSpc>
            </a:pPr>
            <a:endParaRPr lang="en-IN" sz="1800" b="0" strike="noStrike" spc="-1" dirty="0">
              <a:latin typeface="Arial"/>
            </a:endParaRPr>
          </a:p>
        </p:txBody>
      </p:sp>
      <p:sp>
        <p:nvSpPr>
          <p:cNvPr id="112" name="CustomShape 2"/>
          <p:cNvSpPr/>
          <p:nvPr/>
        </p:nvSpPr>
        <p:spPr>
          <a:xfrm>
            <a:off x="642960" y="6472800"/>
            <a:ext cx="8777880" cy="345960"/>
          </a:xfrm>
          <a:prstGeom prst="rect">
            <a:avLst/>
          </a:prstGeom>
          <a:noFill/>
          <a:ln>
            <a:noFill/>
          </a:ln>
        </p:spPr>
        <p:style>
          <a:lnRef idx="0">
            <a:scrgbClr r="0" g="0" b="0"/>
          </a:lnRef>
          <a:fillRef idx="0">
            <a:scrgbClr r="0" g="0" b="0"/>
          </a:fillRef>
          <a:effectRef idx="0">
            <a:scrgbClr r="0" g="0" b="0"/>
          </a:effectRef>
          <a:fontRef idx="minor"/>
        </p:style>
      </p:sp>
      <p:pic>
        <p:nvPicPr>
          <p:cNvPr id="113" name="Picture 112"/>
          <p:cNvPicPr/>
          <p:nvPr/>
        </p:nvPicPr>
        <p:blipFill>
          <a:blip r:embed="rId2"/>
          <a:stretch/>
        </p:blipFill>
        <p:spPr>
          <a:xfrm>
            <a:off x="118080" y="727037"/>
            <a:ext cx="6289920" cy="6253200"/>
          </a:xfrm>
          <a:prstGeom prst="rect">
            <a:avLst/>
          </a:prstGeom>
          <a:ln>
            <a:noFill/>
          </a:ln>
        </p:spPr>
      </p:pic>
      <p:sp>
        <p:nvSpPr>
          <p:cNvPr id="114" name="TextShape 3"/>
          <p:cNvSpPr txBox="1"/>
          <p:nvPr/>
        </p:nvSpPr>
        <p:spPr>
          <a:xfrm>
            <a:off x="6716712" y="6142037"/>
            <a:ext cx="3200400" cy="1044437"/>
          </a:xfrm>
          <a:prstGeom prst="rect">
            <a:avLst/>
          </a:prstGeom>
          <a:ln/>
        </p:spPr>
        <p:style>
          <a:lnRef idx="1">
            <a:schemeClr val="accent4"/>
          </a:lnRef>
          <a:fillRef idx="2">
            <a:schemeClr val="accent4"/>
          </a:fillRef>
          <a:effectRef idx="1">
            <a:schemeClr val="accent4"/>
          </a:effectRef>
          <a:fontRef idx="minor">
            <a:schemeClr val="dk1"/>
          </a:fontRef>
        </p:style>
        <p:txBody>
          <a:bodyPr lIns="90000" tIns="45000" rIns="90000" bIns="45000"/>
          <a:lstStyle/>
          <a:p>
            <a:pPr>
              <a:lnSpc>
                <a:spcPct val="100000"/>
              </a:lnSpc>
            </a:pPr>
            <a:r>
              <a:rPr lang="en-IN" b="1" spc="-1" dirty="0">
                <a:solidFill>
                  <a:srgbClr val="000000"/>
                </a:solidFill>
              </a:rPr>
              <a:t>Do these two height-time profiles match with each other?</a:t>
            </a:r>
            <a:endParaRPr lang="en-IN" b="1" spc="-1" dirty="0"/>
          </a:p>
        </p:txBody>
      </p:sp>
      <p:sp>
        <p:nvSpPr>
          <p:cNvPr id="7" name="CustomShape 1"/>
          <p:cNvSpPr/>
          <p:nvPr/>
        </p:nvSpPr>
        <p:spPr>
          <a:xfrm>
            <a:off x="6945312" y="4160837"/>
            <a:ext cx="3124200" cy="144780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gn="ctr">
              <a:lnSpc>
                <a:spcPct val="100000"/>
              </a:lnSpc>
            </a:pPr>
            <a:r>
              <a:rPr lang="en-IN" b="1" strike="noStrike" spc="-1" dirty="0">
                <a:solidFill>
                  <a:srgbClr val="800000"/>
                </a:solidFill>
                <a:latin typeface="Arial"/>
                <a:ea typeface="DejaVu Sans"/>
              </a:rPr>
              <a:t>Height-time plot for the lower-most boundary of the cavity and the top-most part of the prominence</a:t>
            </a:r>
            <a:endParaRPr lang="en-IN" b="0" strike="noStrike" spc="-1" dirty="0">
              <a:latin typeface="Arial"/>
            </a:endParaRPr>
          </a:p>
        </p:txBody>
      </p:sp>
      <p:sp>
        <p:nvSpPr>
          <p:cNvPr id="8" name="Right Arrow 7"/>
          <p:cNvSpPr/>
          <p:nvPr/>
        </p:nvSpPr>
        <p:spPr>
          <a:xfrm rot="10800000">
            <a:off x="5878512" y="1570037"/>
            <a:ext cx="1066800" cy="350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5878513" y="4724717"/>
            <a:ext cx="1066800" cy="350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0"/>
            <a:ext cx="10080625"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t>Spatial relationship between prominence and cavity during eruptive phase</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1725</TotalTime>
  <Words>1148</Words>
  <Application>Microsoft Office PowerPoint</Application>
  <PresentationFormat>Custom</PresentationFormat>
  <Paragraphs>127</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Comic Sans MS</vt:lpstr>
      <vt:lpstr>DejaVu Sans</vt:lpstr>
      <vt:lpstr>Symbol</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Nandita Srivastava</dc:creator>
  <dc:description/>
  <cp:lastModifiedBy>Nandita Srivastava</cp:lastModifiedBy>
  <cp:revision>52</cp:revision>
  <dcterms:created xsi:type="dcterms:W3CDTF">2018-04-26T10:57:29Z</dcterms:created>
  <dcterms:modified xsi:type="dcterms:W3CDTF">2018-09-24T13:11:38Z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26</vt:i4>
  </property>
</Properties>
</file>