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9" r:id="rId6"/>
    <p:sldId id="274" r:id="rId7"/>
    <p:sldId id="258" r:id="rId8"/>
    <p:sldId id="272" r:id="rId9"/>
    <p:sldId id="270" r:id="rId10"/>
    <p:sldId id="271" r:id="rId11"/>
    <p:sldId id="279" r:id="rId12"/>
    <p:sldId id="278" r:id="rId13"/>
    <p:sldId id="282" r:id="rId14"/>
    <p:sldId id="286" r:id="rId15"/>
    <p:sldId id="283" r:id="rId16"/>
    <p:sldId id="277" r:id="rId17"/>
    <p:sldId id="281" r:id="rId18"/>
    <p:sldId id="284" r:id="rId19"/>
    <p:sldId id="285" r:id="rId20"/>
    <p:sldId id="276" r:id="rId21"/>
    <p:sldId id="287" r:id="rId22"/>
    <p:sldId id="260" r:id="rId23"/>
    <p:sldId id="263" r:id="rId24"/>
    <p:sldId id="280" r:id="rId25"/>
    <p:sldId id="27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90CE34-59C6-48DC-BF5E-EF9880E2AF96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B6600C-6629-45C7-A6BA-6D3A11767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9318B5-5254-48D8-94FF-E34F6B985125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FDA56C-BDD6-4D11-9CC2-6A6954D6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SCOSTEP has declared the year 2013 – as the Year of MiniMax24</a:t>
            </a:r>
          </a:p>
          <a:p>
            <a:pPr defTabSz="931774">
              <a:defRPr/>
            </a:pPr>
            <a:r>
              <a:rPr lang="en-US" dirty="0" smtClean="0">
                <a:solidFill>
                  <a:srgbClr val="0000FF"/>
                </a:solidFill>
              </a:rPr>
              <a:t>MiniMax24 is a year-long SCOSTEP campaign on Sun-Earth Connection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Marks that we are in the maximum phase of solar cycle 24</a:t>
            </a:r>
          </a:p>
          <a:p>
            <a:r>
              <a:rPr lang="en-US" dirty="0" smtClean="0"/>
              <a:t>Marks that the activity level of cycle 24 is relatively low</a:t>
            </a:r>
          </a:p>
          <a:p>
            <a:r>
              <a:rPr lang="en-US" dirty="0" smtClean="0"/>
              <a:t>Low activity means weaker space weather effects</a:t>
            </a:r>
          </a:p>
          <a:p>
            <a:r>
              <a:rPr lang="en-US" dirty="0" smtClean="0"/>
              <a:t>Less radiation received at Earth: climate implications</a:t>
            </a:r>
          </a:p>
          <a:p>
            <a:r>
              <a:rPr lang="en-US" dirty="0" smtClean="0"/>
              <a:t>The MiniMax24 campaign is intended to coordinate solar-terrestrial observations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5EE5-E79C-403A-A8F1-69BE7D8024F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4616-60EA-4932-B8CA-96B55BFDBE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4A35-D9A1-4B4F-992B-E7CA16E9DA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0D71-9628-4723-982C-03951AEBA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FC36-7B4A-4952-B3E0-C9A808FE3C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E395-E1D2-448A-952E-61C5D786CF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05E5-4BB2-4076-9864-87034F0E0F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DC9B-1293-47C3-94F2-31B5EDF1F0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B0C0-E103-4F9C-AC8F-1258C9DB6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651B-006B-4D2C-A7DF-4E1DD5604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5AF-5210-41D7-8AA4-B97BEBE5F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3896-6DC5-48E5-A6CF-2CE73B4A2C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A736-F2F5-4425-BD4C-0F23EF3788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01A7-0FF4-44CF-A0C6-2EA4CE586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34C2-E376-4056-835A-114BF1014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E307-5200-4B16-BDE0-C1A357B084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CD5A-C296-4816-8AF1-1C5CDB1C90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8D2F-A6FD-4449-92C5-E0384C9AC4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04A2-B1DE-4E7D-8314-321FA9932A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6EAD4-8A84-4F7B-A587-469A9D3CDA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1B1F-FE9E-414B-A7E9-F5C4E8819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2BD3-FF1C-4942-8D78-938BD69A5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D0CC-E408-4755-9F69-315BDDA1EF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4121-29A2-4EBE-99D0-CEBF820BB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F02F45D-166D-411C-A6F0-F29FDA6592CC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29C85-0642-4C09-9633-438F96AF9F7A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TamithaSkov" TargetMode="External"/><Relationship Id="rId2" Type="http://schemas.openxmlformats.org/officeDocument/2006/relationships/hyperlink" Target="https://www.youtube.com/user/SpWxf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olar.gmu.edu/heliophysics/index.php/Working_Group_4" TargetMode="Externa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ebbd\Documents\STP-13%20Symp\Webb%20ISEST%20WG4%20talk\nrt_aia_0193_rdiff_512_640_20140910_16.mov" TargetMode="Externa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" y="1066800"/>
            <a:ext cx="87630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Study of Earth-affecting Solar CMEs: Report from ISEST/MiniMax24 WG 4 on Campaign Events</a:t>
            </a:r>
            <a:r>
              <a:rPr lang="en-US" b="1" dirty="0" smtClean="0">
                <a:solidFill>
                  <a:srgbClr val="3359F9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rgbClr val="3359F9"/>
                </a:solidFill>
                <a:cs typeface="Arial" charset="0"/>
              </a:rPr>
            </a:br>
            <a:endParaRPr lang="en-US" dirty="0" smtClean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667000"/>
            <a:ext cx="7772400" cy="1143000"/>
          </a:xfrm>
        </p:spPr>
        <p:txBody>
          <a:bodyPr rtlCol="0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David F. Webb</a:t>
            </a:r>
          </a:p>
          <a:p>
            <a:pPr lvl="0" algn="l">
              <a:spcBef>
                <a:spcPct val="0"/>
              </a:spcBef>
              <a:defRPr/>
            </a:pPr>
            <a:r>
              <a:rPr lang="en-US" sz="1600" baseline="30000" dirty="0" smtClean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lvl="0" algn="l">
              <a:spcBef>
                <a:spcPct val="0"/>
              </a:spcBef>
              <a:defRPr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 pitchFamily="34" charset="0"/>
              </a:rPr>
              <a:t>Institute for Scientific Research/Boston College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 pitchFamily="34" charset="0"/>
              </a:rPr>
              <a:t>Chestnut Hill, MA, USA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447800" y="6186488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4800600" y="4790182"/>
            <a:ext cx="403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800000"/>
                </a:solidFill>
                <a:latin typeface="Arial" charset="0"/>
              </a:rPr>
              <a:t>STP-13 - ISEST-MiniMax24 Workshop</a:t>
            </a:r>
            <a:endParaRPr lang="en-US" sz="1600" b="1" dirty="0">
              <a:solidFill>
                <a:srgbClr val="800000"/>
              </a:solidFill>
              <a:latin typeface="Arial" charset="0"/>
            </a:endParaRP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800000"/>
                </a:solidFill>
                <a:latin typeface="Arial" charset="0"/>
              </a:rPr>
              <a:t>Xian, China</a:t>
            </a:r>
            <a:endParaRPr lang="en-US" sz="1600" b="1" dirty="0">
              <a:solidFill>
                <a:srgbClr val="800000"/>
              </a:solidFill>
              <a:latin typeface="Arial" charset="0"/>
            </a:endParaRP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800000"/>
                </a:solidFill>
                <a:latin typeface="Arial" charset="0"/>
              </a:rPr>
              <a:t>18 October 2014</a:t>
            </a:r>
            <a:endParaRPr lang="en-US" sz="1600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2054" name="Picture 9" descr="is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84675"/>
            <a:ext cx="42036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pic>
        <p:nvPicPr>
          <p:cNvPr id="4" name="Picture 3" descr="ACEMag_24h_normal2.png"/>
          <p:cNvPicPr>
            <a:picLocks noChangeAspect="1"/>
          </p:cNvPicPr>
          <p:nvPr/>
        </p:nvPicPr>
        <p:blipFill>
          <a:blip r:embed="rId2" cstate="print"/>
          <a:srcRect r="17692"/>
          <a:stretch>
            <a:fillRect/>
          </a:stretch>
        </p:blipFill>
        <p:spPr>
          <a:xfrm>
            <a:off x="914400" y="670302"/>
            <a:ext cx="7317914" cy="5349498"/>
          </a:xfrm>
          <a:prstGeom prst="rect">
            <a:avLst/>
          </a:prstGeom>
        </p:spPr>
      </p:pic>
      <p:pic>
        <p:nvPicPr>
          <p:cNvPr id="5" name="Picture 4" descr="20140913_satenv.gif"/>
          <p:cNvPicPr>
            <a:picLocks noChangeAspect="1"/>
          </p:cNvPicPr>
          <p:nvPr/>
        </p:nvPicPr>
        <p:blipFill>
          <a:blip r:embed="rId3" cstate="print"/>
          <a:srcRect t="68889"/>
          <a:stretch>
            <a:fillRect/>
          </a:stretch>
        </p:blipFill>
        <p:spPr>
          <a:xfrm>
            <a:off x="2362200" y="6019800"/>
            <a:ext cx="4572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CEMag_24h_flip2.png"/>
          <p:cNvPicPr>
            <a:picLocks noChangeAspect="1"/>
          </p:cNvPicPr>
          <p:nvPr/>
        </p:nvPicPr>
        <p:blipFill>
          <a:blip r:embed="rId2" cstate="print"/>
          <a:srcRect r="17692"/>
          <a:stretch>
            <a:fillRect/>
          </a:stretch>
        </p:blipFill>
        <p:spPr>
          <a:xfrm>
            <a:off x="914400" y="670302"/>
            <a:ext cx="7317914" cy="534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717" y="5105400"/>
            <a:ext cx="777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From a YouTube video in a series being produced by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Tamitha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Skov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(Mulligan).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See: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hlinkClick r:id="rId2"/>
              </a:rPr>
              <a:t>https://www.youtube.com/user/SpWxfx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Follow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Tamitha’s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daily updates on twitter: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hlinkClick r:id="rId3"/>
              </a:rPr>
              <a:t>http://twitter.com/TamithaSkov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003_oct29-30_final.png"/>
          <p:cNvPicPr>
            <a:picLocks noChangeAspect="1"/>
          </p:cNvPicPr>
          <p:nvPr/>
        </p:nvPicPr>
        <p:blipFill>
          <a:blip r:embed="rId4" cstate="print"/>
          <a:srcRect l="2190"/>
          <a:stretch>
            <a:fillRect/>
          </a:stretch>
        </p:blipFill>
        <p:spPr>
          <a:xfrm>
            <a:off x="1176753" y="932732"/>
            <a:ext cx="6595647" cy="348686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589" y="990600"/>
            <a:ext cx="4003411" cy="50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M_20040910_FRp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5160264" cy="2578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505200"/>
            <a:ext cx="5105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C. Moestl: “the erupting flux rope is Left-Handed and, if it rotated, it should do so anticlockwise on the order of 100° so that the axial field points toward south if the cloud hits Earth.”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V. Bothmer: the expected rope should be horizontal, not vertical, with possible kinks. There is no flux rope rotation, resulting in a LH, SEN FR according to Bothmer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Schwenn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0" t="53656" r="9626" b="17325"/>
          <a:stretch>
            <a:fillRect/>
          </a:stretch>
        </p:blipFill>
        <p:spPr>
          <a:xfrm>
            <a:off x="1447800" y="5029200"/>
            <a:ext cx="3352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28600"/>
            <a:ext cx="575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Flux Rope Fits for 10 Sept. 2014 Event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K.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Marubashi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fits the MC as 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torus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with these parameters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1719484">
            <a:off x="4679248" y="6091558"/>
            <a:ext cx="585228" cy="31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8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7935"/>
            <a:ext cx="707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3) A Recent “Problem” Event: 7-9 January 2014</a:t>
            </a:r>
          </a:p>
        </p:txBody>
      </p:sp>
      <p:pic>
        <p:nvPicPr>
          <p:cNvPr id="3" name="Picture 2" descr="20140110_satenv.gif"/>
          <p:cNvPicPr>
            <a:picLocks noChangeAspect="1"/>
          </p:cNvPicPr>
          <p:nvPr/>
        </p:nvPicPr>
        <p:blipFill>
          <a:blip r:embed="rId2" cstate="print"/>
          <a:srcRect t="69048"/>
          <a:stretch>
            <a:fillRect/>
          </a:stretch>
        </p:blipFill>
        <p:spPr>
          <a:xfrm>
            <a:off x="4419600" y="4724400"/>
            <a:ext cx="4267200" cy="99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495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On 7 January 2014: X1.2 flare, onset 18:04 UT, at ~S15°W11° in AR1944 . Very fast LASCO halo CME; speed &gt;2000 km/s. SEP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event.  A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shock hit Earth on 9 January but there was only a weak ICME and no storm. </a:t>
            </a:r>
          </a:p>
        </p:txBody>
      </p:sp>
      <p:pic>
        <p:nvPicPr>
          <p:cNvPr id="10" name="Picture 9" descr="20140107_181506_aia_1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" y="810768"/>
            <a:ext cx="3608832" cy="3608832"/>
          </a:xfrm>
          <a:prstGeom prst="rect">
            <a:avLst/>
          </a:prstGeom>
        </p:spPr>
      </p:pic>
      <p:pic>
        <p:nvPicPr>
          <p:cNvPr id="11" name="Picture 10" descr="20140107_190005_c2rdif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3168" y="810768"/>
            <a:ext cx="3608832" cy="3608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096000"/>
            <a:ext cx="885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What happened to the CME? Possible deflection by coronal hole or during propagation? </a:t>
            </a:r>
          </a:p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Something else?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D04A2-B1DE-4E7D-8314-321FA9932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Predictions_Feb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155556" cy="4939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-4465"/>
            <a:ext cx="780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STEREO </a:t>
            </a:r>
            <a:r>
              <a:rPr lang="en-US" sz="2400" b="1" dirty="0" err="1" smtClean="0">
                <a:solidFill>
                  <a:srgbClr val="C00000"/>
                </a:solidFill>
                <a:latin typeface="Arial" charset="0"/>
              </a:rPr>
              <a:t>SWx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 Group Forecasting of Feb. 2011 Event</a:t>
            </a:r>
            <a:endParaRPr lang="en-US" sz="2400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0502" y="3886200"/>
            <a:ext cx="186249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C0504D"/>
                </a:solidFill>
                <a:latin typeface="Arial" charset="0"/>
              </a:rPr>
              <a:t>Courtesy T. Howard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C0504D"/>
                </a:solidFill>
                <a:latin typeface="Arial" charset="0"/>
              </a:rPr>
              <a:t>See Webb (2014)</a:t>
            </a:r>
            <a:endParaRPr lang="en-US" sz="1400" b="1" i="1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562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Comparison of different forecast model runs for a Sun-to-Earth event. Compares prediction “accuracy”, predicted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actual Arrival Time (usually shock AT), with the time the prediction was made. NASA Space Weather Research Center (SWRC) now routinely collecting such forecast runs. I have these for most of WG4 events – not plotted yet.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i="0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 sz="1600" i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z="1600" i="0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sz="1600" i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moestl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4388"/>
            <a:ext cx="8146874" cy="4569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</a:rPr>
              <a:t>Using geometrical methods to predict ATs for 22 CMEs with STEREO HI data, </a:t>
            </a:r>
            <a:r>
              <a:rPr lang="en-US" b="1" i="1" dirty="0" err="1" smtClean="0">
                <a:solidFill>
                  <a:srgbClr val="C00000"/>
                </a:solidFill>
                <a:latin typeface="Arial" charset="0"/>
              </a:rPr>
              <a:t>Möstl</a:t>
            </a:r>
            <a:r>
              <a:rPr lang="en-US" b="1" i="1" dirty="0" smtClean="0">
                <a:solidFill>
                  <a:srgbClr val="C00000"/>
                </a:solidFill>
                <a:latin typeface="Arial" charset="0"/>
              </a:rPr>
              <a:t> et al., </a:t>
            </a:r>
            <a:r>
              <a:rPr lang="en-US" b="1" i="1" dirty="0" err="1" smtClean="0">
                <a:solidFill>
                  <a:srgbClr val="C00000"/>
                </a:solidFill>
                <a:latin typeface="Arial" charset="0"/>
              </a:rPr>
              <a:t>ApJ</a:t>
            </a:r>
            <a:r>
              <a:rPr lang="en-US" b="1" i="1" dirty="0" smtClean="0">
                <a:solidFill>
                  <a:srgbClr val="C00000"/>
                </a:solidFill>
                <a:latin typeface="Arial" charset="0"/>
              </a:rPr>
              <a:t> (2014),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</a:rPr>
              <a:t> had an “accuracy” of 8 ± 6 hr., with a prediction lead time of 26 ± 15 hrs, similar to previous studies using STEREO data.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52400"/>
            <a:ext cx="772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Forecast Arrival Time Accuracy for 22 CMEs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da l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78180"/>
            <a:ext cx="7208520" cy="6027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190" y="152400"/>
            <a:ext cx="8849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Flare/Filament Eruption Data from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Hida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Obs., Japan (courtesy A. Asai)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929" y="228600"/>
            <a:ext cx="435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Conclusions for WG4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96290"/>
            <a:ext cx="86868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Integrate observations, theory and simulations to understand chain of cause-effect dynamics from Sun to Earth/1 AU for carefully selected events.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Develop/improve the prediction capability for these transients' arrival and their potential impacts at Earth.</a:t>
            </a:r>
          </a:p>
          <a:p>
            <a:endPara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Textbook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cases:  Complete chain of a well-observed event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Understood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cases: Something missing in the chain, but we understand why.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cases: The chain is not complete and we do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understand why.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- Such events are an important focus of WG4.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- Stealth events considered a subset of Problem events.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- ~20% of important 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geostorms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have CMEs-ICMEs but no compelling signatures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in low corona or at Sun’s surface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need to solve this!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10% due to CIR-HSSs. The shock sheath region is also important!</a:t>
            </a:r>
          </a:p>
          <a:p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WG4 works with the other ISEST WGs. WG4 has a wiki site that will be updated:  </a:t>
            </a:r>
            <a:r>
              <a:rPr lang="en-US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2"/>
              </a:rPr>
              <a:t>http://solar.gmu.edu/heliophysics/index.php/Working_Group_4</a:t>
            </a:r>
            <a:endParaRPr lang="en-US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en-US" sz="9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- 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Solicite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your inputs for the ISEST Events or to add new events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- 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Solicite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your inputs for WG4, especially on the wiki site.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- Create an account and add your comments and data.</a:t>
            </a:r>
          </a:p>
          <a:p>
            <a:endParaRPr lang="en-US" sz="9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WG4 encourages collaboration with the four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VarSITI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-wide campaign studies.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Please contact Dave Webb.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s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96" y="4579736"/>
            <a:ext cx="4112504" cy="189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WG4 Contributors: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000" b="1" i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Asai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N. </a:t>
            </a:r>
            <a:r>
              <a:rPr lang="en-US" sz="2000" b="1" i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Gopalswamy</a:t>
            </a: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B. Jackson, T. Nieves-Chinchil, N. Nitta</a:t>
            </a: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Y. Liu, B. Schmieder, M. Temmer, Y. Wang</a:t>
            </a: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J. Zhang</a:t>
            </a: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and C. </a:t>
            </a:r>
            <a:r>
              <a:rPr lang="en-US" sz="2000" b="1" i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Moestl</a:t>
            </a:r>
            <a:endParaRPr lang="en-US" sz="20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endParaRPr lang="en-US" sz="20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 = Meet at lunch today to discuss WG4?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876800" y="5224046"/>
            <a:ext cx="365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800000"/>
                </a:solidFill>
                <a:latin typeface="Arial" charset="0"/>
              </a:rPr>
              <a:t>david.webb@bc.edu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29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ISEST (International Study of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Earth-affecting Solar Transients)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ISEST Goals and Research Approach</a:t>
            </a:r>
          </a:p>
          <a:p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• To improve the scientific understanding of the origin, propagation and evolution of solar transients through the space between the Sun and the Earth.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- Enabled by continuous observations of Sun and 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heliosphere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from an array of spacecraft and ground-based instruments, global numerical simulations of the system, and theoretical analysis.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• To develop/improve the prediction capability for these transients' arrival and potential impacts at Earth.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Issues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include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transit times of CMEs and shocks from the Sun to their arrival at Earth and their impacts. Effects of impact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arrival speed, magnetic field orientation (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and its complexity.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To study all the factors and place results in a global picture, ISEST has several working groups (WGs), as discussed.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- Here I review WG4 on Campaign Events</a:t>
            </a:r>
          </a:p>
          <a:p>
            <a:pPr>
              <a:tabLst>
                <a:tab pos="457200" algn="l"/>
              </a:tabLs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ISEST Wiki created for data repository, discussion forum &amp; education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tabLst>
                <a:tab pos="457200" algn="l"/>
              </a:tabLst>
            </a:pPr>
            <a:r>
              <a:rPr lang="en-US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http://solar.gmu.edu/heliophysics/index.php/Main_Page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79389" y="1916113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>
                <a:sym typeface="Wingdings" pitchFamily="2" charset="2"/>
              </a:rPr>
              <a:t> a</a:t>
            </a:r>
            <a:r>
              <a:rPr lang="en-US" altLang="de-DE" sz="2000"/>
              <a:t> year-long SCOSTEP campaign on Sun-Earth connection</a:t>
            </a:r>
            <a:endParaRPr lang="de-AT" altLang="de-DE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179389" y="2524125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>
                <a:sym typeface="Wingdings" pitchFamily="2" charset="2"/>
              </a:rPr>
              <a:t> </a:t>
            </a:r>
            <a:r>
              <a:rPr lang="en-US" altLang="de-DE" sz="2000"/>
              <a:t>intended to coordinate solar-terrestrial observations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-6350" y="3403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altLang="de-DE" sz="2800" b="1" dirty="0" err="1">
                <a:solidFill>
                  <a:srgbClr val="0000FF"/>
                </a:solidFill>
                <a:latin typeface="+mn-lt"/>
              </a:rPr>
              <a:t>Why</a:t>
            </a:r>
            <a:r>
              <a:rPr lang="de-AT" altLang="de-DE" sz="2800" b="1" dirty="0">
                <a:solidFill>
                  <a:srgbClr val="0000FF"/>
                </a:solidFill>
                <a:latin typeface="+mn-lt"/>
              </a:rPr>
              <a:t> „MiniMax24</a:t>
            </a:r>
            <a:r>
              <a:rPr lang="de-AT" altLang="de-DE" sz="2800" b="1" dirty="0" smtClean="0">
                <a:solidFill>
                  <a:srgbClr val="0000FF"/>
                </a:solidFill>
                <a:latin typeface="+mn-lt"/>
              </a:rPr>
              <a:t>“?</a:t>
            </a:r>
            <a:endParaRPr lang="de-AT" altLang="de-DE" sz="2800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" name="Gruppieren 15"/>
          <p:cNvGrpSpPr>
            <a:grpSpLocks/>
          </p:cNvGrpSpPr>
          <p:nvPr/>
        </p:nvGrpSpPr>
        <p:grpSpPr bwMode="auto">
          <a:xfrm>
            <a:off x="228600" y="838200"/>
            <a:ext cx="8534400" cy="4316412"/>
            <a:chOff x="681038" y="1608931"/>
            <a:chExt cx="7781925" cy="4216078"/>
          </a:xfrm>
        </p:grpSpPr>
        <p:pic>
          <p:nvPicPr>
            <p:cNvPr id="51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8" y="1608931"/>
              <a:ext cx="7781925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feld 17"/>
            <p:cNvSpPr txBox="1">
              <a:spLocks noChangeArrowheads="1"/>
            </p:cNvSpPr>
            <p:nvPr/>
          </p:nvSpPr>
          <p:spPr bwMode="auto">
            <a:xfrm>
              <a:off x="4463989" y="5517232"/>
              <a:ext cx="39244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de-DE" sz="1400" dirty="0"/>
                <a:t>(data from </a:t>
              </a:r>
              <a:r>
                <a:rPr lang="en-US" altLang="de-DE" sz="1400" dirty="0" err="1"/>
                <a:t>Kanzelhöhe</a:t>
              </a:r>
              <a:r>
                <a:rPr lang="en-US" altLang="de-DE" sz="1400" dirty="0"/>
                <a:t> Observatory, UNI Graz)</a:t>
              </a:r>
            </a:p>
          </p:txBody>
        </p:sp>
        <p:sp>
          <p:nvSpPr>
            <p:cNvPr id="5130" name="Textfeld 18"/>
            <p:cNvSpPr txBox="1">
              <a:spLocks noChangeArrowheads="1"/>
            </p:cNvSpPr>
            <p:nvPr/>
          </p:nvSpPr>
          <p:spPr bwMode="auto">
            <a:xfrm>
              <a:off x="4247965" y="4149080"/>
              <a:ext cx="50405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AT" altLang="de-DE" b="1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5131" name="Textfeld 19"/>
            <p:cNvSpPr txBox="1">
              <a:spLocks noChangeArrowheads="1"/>
            </p:cNvSpPr>
            <p:nvPr/>
          </p:nvSpPr>
          <p:spPr bwMode="auto">
            <a:xfrm>
              <a:off x="5868144" y="4149080"/>
              <a:ext cx="50405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AT" altLang="de-DE" b="1">
                  <a:solidFill>
                    <a:srgbClr val="FF0000"/>
                  </a:solidFill>
                </a:rPr>
                <a:t>23</a:t>
              </a:r>
            </a:p>
          </p:txBody>
        </p:sp>
        <p:sp>
          <p:nvSpPr>
            <p:cNvPr id="5132" name="Textfeld 20"/>
            <p:cNvSpPr txBox="1">
              <a:spLocks noChangeArrowheads="1"/>
            </p:cNvSpPr>
            <p:nvPr/>
          </p:nvSpPr>
          <p:spPr bwMode="auto">
            <a:xfrm>
              <a:off x="7740352" y="4556447"/>
              <a:ext cx="50405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AT" altLang="de-DE" b="1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5133" name="Textfeld 21"/>
            <p:cNvSpPr txBox="1">
              <a:spLocks noChangeArrowheads="1"/>
            </p:cNvSpPr>
            <p:nvPr/>
          </p:nvSpPr>
          <p:spPr bwMode="auto">
            <a:xfrm>
              <a:off x="2627784" y="4149080"/>
              <a:ext cx="50405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AT" altLang="de-DE" b="1">
                  <a:solidFill>
                    <a:srgbClr val="FF0000"/>
                  </a:solidFill>
                </a:rPr>
                <a:t>21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MiniMax24?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228272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2013 is supposedly the year of solar cycle 24 maximum, so MiniMax24 is a year-long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SCOSTEP campaign on Sun-Earth Connections.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The activity level of cycle 24 is relatively low, suggesting weaker space weather effects.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Less radiation received at Earth may have climate implications.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The MiniMax24 campaign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focus is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to coordinate solar-terrestrial observations.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44A35-D9A1-4B4F-992B-E7CA16E9D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-S sche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808" y="1673352"/>
            <a:ext cx="6120384" cy="3511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Webb, STP13-ISEST, Oct.2014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984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>
              <a:tabLst>
                <a:tab pos="457200" algn="l"/>
              </a:tabLs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Example of a "stealth" or problem event:</a:t>
            </a:r>
          </a:p>
          <a:p>
            <a:pPr defTabSz="571500">
              <a:tabLst>
                <a:tab pos="457200" algn="l"/>
              </a:tabLs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- A clear, bright CME and an ICME; drove small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geostorm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defTabSz="571500">
              <a:tabLst>
                <a:tab pos="457200" algn="l"/>
              </a:tabLs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- But no or very weak surface signatures (e.g., flares,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dimmings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filament eruptions, etc.).</a:t>
            </a:r>
          </a:p>
          <a:p>
            <a:pPr defTabSz="571500">
              <a:tabLst>
                <a:tab pos="457200" algn="l"/>
              </a:tabLs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Also, there were multiple, weak eruptions. </a:t>
            </a:r>
          </a:p>
        </p:txBody>
      </p:sp>
      <p:pic>
        <p:nvPicPr>
          <p:cNvPr id="4" name="Picture 3" descr="20121005_071206_lasc2rdf_aia193r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75104"/>
            <a:ext cx="3511296" cy="3511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76200"/>
            <a:ext cx="547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Problem Event: 4 - 9 October 2012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343403" y="1673550"/>
            <a:ext cx="3987162" cy="4041450"/>
            <a:chOff x="4343400" y="2207554"/>
            <a:chExt cx="4287272" cy="4345645"/>
          </a:xfrm>
        </p:grpSpPr>
        <p:pic>
          <p:nvPicPr>
            <p:cNvPr id="3" name="Picture 2" descr="300px-Plot_sw_mag_plasma_2012100700.png"/>
            <p:cNvPicPr>
              <a:picLocks noChangeAspect="1"/>
            </p:cNvPicPr>
            <p:nvPr/>
          </p:nvPicPr>
          <p:blipFill>
            <a:blip r:embed="rId3" cstate="print"/>
            <a:srcRect t="10345" b="28333"/>
            <a:stretch>
              <a:fillRect/>
            </a:stretch>
          </p:blipFill>
          <p:spPr>
            <a:xfrm>
              <a:off x="4648200" y="2207554"/>
              <a:ext cx="3543300" cy="43456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19600" y="24384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9600" y="24500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Bz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32766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4050268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Np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4800600"/>
              <a:ext cx="404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Tp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9600" y="5638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5715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1500"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~20% of important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geostorms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have CMEs-ICMEs but no compelling signatures in low corona or at </a:t>
            </a:r>
          </a:p>
          <a:p>
            <a:pPr lvl="0" defTabSz="571500"/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Sun’s surface.</a:t>
            </a:r>
          </a:p>
          <a:p>
            <a:pPr lvl="0" defTabSz="571500"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Finding the sources of very slowly evolving CMEs is particularly difficult, even with multiple views. </a:t>
            </a:r>
          </a:p>
          <a:p>
            <a:pPr lvl="0" defTabSz="571500"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challenge for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SWx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forecasting!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9321"/>
            <a:ext cx="8763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Participants try to integrate observations, theory and simulations to understand chain of cause-effect dynamics from Sun to Earth/1 AU for a few carefully selected events.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Sun-to-Earth events expected to be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geoeffective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are analyzed and made available to the other ISEST WGs, all of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VarSITI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and the community. We identify 3 types of events:</a:t>
            </a:r>
          </a:p>
          <a:p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-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Textbook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(“classic”) cases:  Complete chain of a well-observed event from solar source, through IP propagation, to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geoeffects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 Illustrates the scientific and prediction questions related to space weather.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- Not Textbook but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Understood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cases: Something missing in the chain of a well-observed  event, but we understand why. These are generally not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geoeffective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-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cases: The chain is not complete and we do not understand why.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ICME and storm but source is faint or missing (a “stealth” CME) or multiple sources   OR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 is expected to be </a:t>
            </a:r>
            <a:r>
              <a:rPr lang="en-US" sz="1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geoeffective</a:t>
            </a:r>
            <a:r>
              <a:rPr lang="en-US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but is not.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A focus of WG4 is to examine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these problem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 controversial events to better understand how they are produced and propagate.</a:t>
            </a:r>
          </a:p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         - Analyze the complications that arise when linking CMEs to ICMEs.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         - Focus on controversial Earth-Affecting CME/ICME pairs during the STEREO and SDO eras </a:t>
            </a:r>
          </a:p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	(STEREO from 2007; SDO from 2010)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WG4 interacts with the four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VarSITI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-wide campaign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projects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WG4 has a wiki site that will be updated:  </a:t>
            </a:r>
            <a:r>
              <a:rPr lang="en-US" sz="16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http://solar.gmu.edu/heliophysics/index.php/Working_Group_4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76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Progress and future plans of the ISEST/Minimax24 WG4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Campaign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991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b="1" u="sng" dirty="0" smtClean="0">
                <a:latin typeface="Arial" pitchFamily="34" charset="0"/>
                <a:cs typeface="Arial" pitchFamily="34" charset="0"/>
              </a:rPr>
              <a:t>Dates		Source			Geo-response 		Dst	Type                      </a:t>
            </a:r>
            <a:endParaRPr lang="de-DE" sz="1600" b="1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Possible VarSITI-wide Campaign Study Events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sz="9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kumimoji="0" 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July 12-14	X1 flare, fast CME		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Shk, MC, </a:t>
            </a:r>
            <a:r>
              <a:rPr lang="de-DE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strong storm 	-127	TB</a:t>
            </a:r>
            <a:endParaRPr kumimoji="0" lang="de-DE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 Oct. 4-8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CME,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multiple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weak surface signatures, </a:t>
            </a:r>
            <a:r>
              <a:rPr kumimoji="0" 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slow 				propagation to Earth	Smaller storm 		-105	</a:t>
            </a:r>
            <a:r>
              <a:rPr kumimoji="0" lang="de-DE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lang="de-DE" sz="1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2013 March 15-17	M1 fl, EP, IV, fast halo	Shk, MC?, SEP, </a:t>
            </a:r>
            <a:r>
              <a:rPr lang="de-DE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strong stm	-132	TB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latin typeface="Arial" pitchFamily="34" charset="0"/>
                <a:cs typeface="Arial" pitchFamily="34" charset="0"/>
              </a:rPr>
              <a:t>2013 June 1	Slow CME on 27 May? CH influence? Cause of big storm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latin typeface="Arial" pitchFamily="34" charset="0"/>
                <a:cs typeface="Arial" pitchFamily="34" charset="0"/>
              </a:rPr>
              <a:t>					unclear			-119	</a:t>
            </a:r>
            <a:r>
              <a:rPr lang="da-DK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Other ISEST/MiniMax</a:t>
            </a:r>
            <a:r>
              <a:rPr kumimoji="0" lang="de-DE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Study Events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900" b="1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2008 Sep. 12-19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Stealth CME; deflected prop. to 1 AU. 			No	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2009 August 25	Source unclear; deflected prop.; flank hits Earth?	No	</a:t>
            </a:r>
            <a:r>
              <a:rPr lang="de-DE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9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 Jan. 19-23 	M3 fl, II, 			Skh, ICME		</a:t>
            </a:r>
            <a:r>
              <a:rPr lang="de-DE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-69	TB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 Jan. 23-25	M9 fl, II, 			Skh, ICME missed L1?	-73	</a:t>
            </a:r>
            <a:r>
              <a:rPr lang="de-DE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 March 7-9	X5 fl, wave, fast CME	Shock, MC, </a:t>
            </a:r>
            <a:r>
              <a:rPr lang="de-DE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strong storm 	-131	TB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 July 23-24	2 fls, EPs	        	Extreme ST-A event; </a:t>
            </a:r>
            <a:r>
              <a:rPr lang="de-DE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strong storm 	Carr.-typeTB?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2012 Sep 28-Oct 1	2 CMEs			Shk, complex ejecta	-119	</a:t>
            </a:r>
            <a:r>
              <a:rPr lang="de-DE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2014 Jan. 7-9	A “problem” event being studied for an AGU session. 	No	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2014 Sep. 10-13	X2 fl, wave, sym halo. Evolution of source AR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also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of interest. 	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MC, small storm	-73	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___________________________________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See: http://solar.gmu.edu/heliophysics/index.php/The_ISEST_Event_List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Type: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TB = textbook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understand chain;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P = problem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ISEST / MiniMax Event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"/>
            <a:ext cx="585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A “Textbook” Event: 12-14 July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8610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Complete chain of a well-observed Sun-to-Earth event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from solar source, through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IP propagation, to its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geoeffects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 Illustrates the scientific and prediction questions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related to space weather.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On 12 July 2012: X1.4 flare at ~S17°W08° in NOAA AR 11520 (arrow). LASCO full halo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CME with initial speed ~1300 km/s.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On 14 July ICME arrived at L1/Earth with a shock, sheath, and 2-day long MC.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Strong southward IMF in the MC produced a strong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geostorm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(peak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= -127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with beautiful aurora over the Earth, extending into the 15th.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Papers: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Moestl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ApJ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2014) – Propagation kinematics; Hess &amp; Zhang (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ApJ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2014) – Propagation, drag; Cheng et al. (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ApJ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2014) – FR eruption;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Shen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 (JGR, 2014 – 3D MHD; and several posters this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meteing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4July2012_SatEn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261360"/>
            <a:ext cx="4389120" cy="3291840"/>
          </a:xfrm>
          <a:prstGeom prst="rect">
            <a:avLst/>
          </a:prstGeom>
        </p:spPr>
      </p:pic>
      <p:pic>
        <p:nvPicPr>
          <p:cNvPr id="5" name="Picture 4" descr="20120712_172405_lasc2rdf_aia193rdf.png"/>
          <p:cNvPicPr>
            <a:picLocks noChangeAspect="1"/>
          </p:cNvPicPr>
          <p:nvPr/>
        </p:nvPicPr>
        <p:blipFill>
          <a:blip r:embed="rId3" cstate="print"/>
          <a:srcRect l="3906" t="5859" r="8203"/>
          <a:stretch>
            <a:fillRect/>
          </a:stretch>
        </p:blipFill>
        <p:spPr>
          <a:xfrm>
            <a:off x="533400" y="3355073"/>
            <a:ext cx="2914663" cy="312192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9356519">
            <a:off x="1853621" y="4399660"/>
            <a:ext cx="181624" cy="38539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ling_july20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5842" y="134112"/>
            <a:ext cx="2943758" cy="6571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5041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Modeling Comparison – 12-14 July 2012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Event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4953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latin typeface="Arial" pitchFamily="34" charset="0"/>
                <a:cs typeface="Arial" pitchFamily="34" charset="0"/>
              </a:rPr>
              <a:t>Above: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Thernisien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et al. (2009) croissant Flux-Rope model fitted to SOHO LASCO C3 and STEREO COR2 observations 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(courtesy Robin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Colaninno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NRL)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i="1" u="sng" dirty="0" smtClean="0">
                <a:latin typeface="Arial" pitchFamily="34" charset="0"/>
                <a:cs typeface="Arial" pitchFamily="34" charset="0"/>
              </a:rPr>
              <a:t>Right: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Results of different modeling techniques for fitting the tracks of CME in STEREO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heliospheric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imaging data. CME had non-radial deflection due to coronal holes, which needs to be accounted for in models 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(see Gopalswamy et al., SW, 2013).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Moestl et al. (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ApJ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2014)  </a:t>
            </a:r>
          </a:p>
        </p:txBody>
      </p:sp>
      <p:pic>
        <p:nvPicPr>
          <p:cNvPr id="6" name="Picture 5" descr="croissant_july20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71550"/>
            <a:ext cx="4743450" cy="33718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45391"/>
            <a:ext cx="243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In-situ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data at Wind spacecraft at L1.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Note strong, prolonged southward IMF (arrow) that drove storm.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MC of WSE type; Right-handed; highly inclined to the ecliptic plane. </a:t>
            </a:r>
          </a:p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Bulk speed = 549 km/s</a:t>
            </a:r>
          </a:p>
          <a:p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FR radius = 0.227 AU</a:t>
            </a:r>
          </a:p>
          <a:p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Bo = 50.4 </a:t>
            </a:r>
            <a:r>
              <a:rPr lang="en-US" altLang="ja-JP" sz="1400" b="1" dirty="0" err="1" smtClean="0">
                <a:latin typeface="Arial" pitchFamily="34" charset="0"/>
                <a:cs typeface="Arial" pitchFamily="34" charset="0"/>
              </a:rPr>
              <a:t>nT</a:t>
            </a:r>
            <a:endParaRPr lang="en-US" altLang="ja-JP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P = 0.985</a:t>
            </a:r>
          </a:p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(C. </a:t>
            </a:r>
            <a:r>
              <a:rPr kumimoji="1" lang="en-US" altLang="ja-JP" sz="1400" b="1" dirty="0" err="1" smtClean="0">
                <a:latin typeface="Arial" pitchFamily="34" charset="0"/>
                <a:cs typeface="Arial" pitchFamily="34" charset="0"/>
              </a:rPr>
              <a:t>Moestl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; K. </a:t>
            </a:r>
            <a:r>
              <a:rPr kumimoji="1" lang="en-US" altLang="ja-JP" sz="1400" b="1" dirty="0" err="1" smtClean="0">
                <a:latin typeface="Arial" pitchFamily="34" charset="0"/>
                <a:cs typeface="Arial" pitchFamily="34" charset="0"/>
              </a:rPr>
              <a:t>Marubashi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Predicted arrival times (vertical bars) and speeds (horizontal bars) shown in colors. 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93264" y="303276"/>
            <a:ext cx="6269736" cy="6554724"/>
            <a:chOff x="2493264" y="303276"/>
            <a:chExt cx="6269736" cy="6554724"/>
          </a:xfrm>
        </p:grpSpPr>
        <p:pic>
          <p:nvPicPr>
            <p:cNvPr id="2" name="Picture 1" descr="in-situ_July201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3264" y="303276"/>
              <a:ext cx="6269736" cy="6554724"/>
            </a:xfrm>
            <a:prstGeom prst="rect">
              <a:avLst/>
            </a:prstGeom>
          </p:spPr>
        </p:pic>
        <p:sp>
          <p:nvSpPr>
            <p:cNvPr id="4" name="Down Arrow 3"/>
            <p:cNvSpPr/>
            <p:nvPr/>
          </p:nvSpPr>
          <p:spPr>
            <a:xfrm>
              <a:off x="5867400" y="1600200"/>
              <a:ext cx="152400" cy="457200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rt_aia_0193_rdiff_512_640_20140910_16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762000"/>
            <a:ext cx="3902075" cy="4876800"/>
          </a:xfrm>
          <a:prstGeom prst="rect">
            <a:avLst/>
          </a:prstGeom>
        </p:spPr>
      </p:pic>
      <p:pic>
        <p:nvPicPr>
          <p:cNvPr id="5" name="Picture 4" descr="20140910_183605_c2rdif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752600"/>
            <a:ext cx="3901440" cy="3901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52400"/>
            <a:ext cx="8213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10-12 Sept. 2014 – Not “Textbook” but “Understood”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19800"/>
            <a:ext cx="709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X1.6 LDE flare, location N14°E05°,  AR 12158, onset 17:21 UT. 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Webb, STP13-ISEST, Oct.2014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638800"/>
            <a:ext cx="6829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AIA 193A RD. Courtesy N. Nitta		SOHO LASCO C2 RD</a:t>
            </a:r>
            <a:endParaRPr lang="en-US" sz="1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bd\Documents\webb main computer\Documents\CAWSES II- VarSITI\STP-13 Symp\Webb ISEST WG4 talk\20140910_181800_ncmes1_sims18_LIHUE079_anim_tim-de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96000" cy="3810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21-29A2-4EBE-99D0-CEBF820BBC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Webb, STP13-ISEST, Oct.2014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85800"/>
            <a:ext cx="46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ENLIL MHD model run from NASA SWRC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1534</Words>
  <Application>Microsoft Office PowerPoint</Application>
  <PresentationFormat>On-screen Show (4:3)</PresentationFormat>
  <Paragraphs>230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1_Office Theme</vt:lpstr>
      <vt:lpstr>2_Custom Design</vt:lpstr>
      <vt:lpstr>4_Office Theme</vt:lpstr>
      <vt:lpstr>Study of Earth-affecting Solar CMEs: Report from ISEST/MiniMax24 WG 4 on Campaign Events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What is MiniMax24?</vt:lpstr>
      <vt:lpstr>Slide 21</vt:lpstr>
      <vt:lpstr>Slide 22</vt:lpstr>
    </vt:vector>
  </TitlesOfParts>
  <Company>Boston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Studies for the ISEST &amp; MiniMax24 Programs</dc:title>
  <dc:creator>Davd Webb</dc:creator>
  <cp:lastModifiedBy>WEBBD</cp:lastModifiedBy>
  <cp:revision>210</cp:revision>
  <dcterms:created xsi:type="dcterms:W3CDTF">2013-11-08T21:55:13Z</dcterms:created>
  <dcterms:modified xsi:type="dcterms:W3CDTF">2014-10-18T02:20:14Z</dcterms:modified>
</cp:coreProperties>
</file>