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1" r:id="rId2"/>
    <p:sldId id="286" r:id="rId3"/>
    <p:sldId id="284" r:id="rId4"/>
    <p:sldId id="289" r:id="rId5"/>
    <p:sldId id="290" r:id="rId6"/>
    <p:sldId id="291" r:id="rId7"/>
    <p:sldId id="292" r:id="rId8"/>
    <p:sldId id="293" r:id="rId9"/>
    <p:sldId id="287" r:id="rId10"/>
    <p:sldId id="294" r:id="rId11"/>
    <p:sldId id="295" r:id="rId12"/>
    <p:sldId id="288" r:id="rId13"/>
    <p:sldId id="283" r:id="rId14"/>
    <p:sldId id="285" r:id="rId15"/>
    <p:sldId id="296" r:id="rId16"/>
    <p:sldId id="297" r:id="rId17"/>
    <p:sldId id="298" r:id="rId1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5" d="100"/>
          <a:sy n="115" d="100"/>
        </p:scale>
        <p:origin x="-1376"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2E4B5155-AD96-4096-903C-8C1FF178CFB2}" type="datetimeFigureOut">
              <a:rPr lang="en-US" smtClean="0"/>
              <a:t>15.10.14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B4712566-657C-46C4-B804-8DD4012F5E2C}" type="slidenum">
              <a:rPr lang="en-US" smtClean="0"/>
              <a:t>‹#›</a:t>
            </a:fld>
            <a:endParaRPr lang="en-US"/>
          </a:p>
        </p:txBody>
      </p:sp>
    </p:spTree>
    <p:extLst>
      <p:ext uri="{BB962C8B-B14F-4D97-AF65-F5344CB8AC3E}">
        <p14:creationId xmlns:p14="http://schemas.microsoft.com/office/powerpoint/2010/main" val="2469624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70A669-1993-BB4C-A28D-78467F166FE6}" type="slidenum">
              <a:rPr lang="en-US"/>
              <a:pPr/>
              <a:t>2</a:t>
            </a:fld>
            <a:endParaRPr lang="en-US"/>
          </a:p>
        </p:txBody>
      </p:sp>
      <p:sp>
        <p:nvSpPr>
          <p:cNvPr id="179202" name="Rectangle 2"/>
          <p:cNvSpPr>
            <a:spLocks noGrp="1" noRot="1" noChangeAspect="1" noChangeArrowheads="1"/>
          </p:cNvSpPr>
          <p:nvPr>
            <p:ph type="sldImg"/>
          </p:nvPr>
        </p:nvSpPr>
        <p:spPr bwMode="auto">
          <a:xfrm>
            <a:off x="1182688" y="696913"/>
            <a:ext cx="4645025" cy="3484562"/>
          </a:xfrm>
          <a:prstGeom prst="rect">
            <a:avLst/>
          </a:prstGeom>
          <a:solidFill>
            <a:srgbClr val="FFFFFF"/>
          </a:solidFill>
          <a:ln>
            <a:solidFill>
              <a:srgbClr val="000000"/>
            </a:solidFill>
            <a:miter lim="800000"/>
            <a:headEnd/>
            <a:tailEnd/>
          </a:ln>
        </p:spPr>
      </p:sp>
      <p:sp>
        <p:nvSpPr>
          <p:cNvPr id="179203" name="Rectangle 3"/>
          <p:cNvSpPr>
            <a:spLocks noGrp="1" noChangeArrowheads="1"/>
          </p:cNvSpPr>
          <p:nvPr>
            <p:ph type="body" idx="1"/>
          </p:nvPr>
        </p:nvSpPr>
        <p:spPr bwMode="auto">
          <a:xfrm>
            <a:off x="935634" y="4416099"/>
            <a:ext cx="5139134" cy="4182457"/>
          </a:xfrm>
          <a:prstGeom prst="rect">
            <a:avLst/>
          </a:prstGeom>
          <a:solidFill>
            <a:srgbClr val="FFFFFF"/>
          </a:solidFill>
          <a:ln>
            <a:solidFill>
              <a:srgbClr val="000000"/>
            </a:solidFill>
            <a:miter lim="800000"/>
            <a:headEnd/>
            <a:tailEnd/>
          </a:ln>
        </p:spPr>
        <p:txBody>
          <a:bodyPr>
            <a:prstTxWarp prst="textNoShape">
              <a:avLst/>
            </a:prstTxWarp>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70A669-1993-BB4C-A28D-78467F166FE6}" type="slidenum">
              <a:rPr lang="en-US"/>
              <a:pPr/>
              <a:t>9</a:t>
            </a:fld>
            <a:endParaRPr lang="en-US"/>
          </a:p>
        </p:txBody>
      </p:sp>
      <p:sp>
        <p:nvSpPr>
          <p:cNvPr id="179202" name="Rectangle 2"/>
          <p:cNvSpPr>
            <a:spLocks noGrp="1" noRot="1" noChangeAspect="1" noChangeArrowheads="1"/>
          </p:cNvSpPr>
          <p:nvPr>
            <p:ph type="sldImg"/>
          </p:nvPr>
        </p:nvSpPr>
        <p:spPr bwMode="auto">
          <a:xfrm>
            <a:off x="1182688" y="696913"/>
            <a:ext cx="4645025" cy="3484562"/>
          </a:xfrm>
          <a:prstGeom prst="rect">
            <a:avLst/>
          </a:prstGeom>
          <a:solidFill>
            <a:srgbClr val="FFFFFF"/>
          </a:solidFill>
          <a:ln>
            <a:solidFill>
              <a:srgbClr val="000000"/>
            </a:solidFill>
            <a:miter lim="800000"/>
            <a:headEnd/>
            <a:tailEnd/>
          </a:ln>
        </p:spPr>
      </p:sp>
      <p:sp>
        <p:nvSpPr>
          <p:cNvPr id="179203" name="Rectangle 3"/>
          <p:cNvSpPr>
            <a:spLocks noGrp="1" noChangeArrowheads="1"/>
          </p:cNvSpPr>
          <p:nvPr>
            <p:ph type="body" idx="1"/>
          </p:nvPr>
        </p:nvSpPr>
        <p:spPr bwMode="auto">
          <a:xfrm>
            <a:off x="935634" y="4416099"/>
            <a:ext cx="5139134" cy="4182457"/>
          </a:xfrm>
          <a:prstGeom prst="rect">
            <a:avLst/>
          </a:prstGeom>
          <a:solidFill>
            <a:srgbClr val="FFFFFF"/>
          </a:solidFill>
          <a:ln>
            <a:solidFill>
              <a:srgbClr val="000000"/>
            </a:solidFill>
            <a:miter lim="800000"/>
            <a:headEnd/>
            <a:tailEnd/>
          </a:ln>
        </p:spPr>
        <p:txBody>
          <a:bodyPr>
            <a:prstTxWarp prst="textNoShape">
              <a:avLst/>
            </a:prstTxWarp>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70A669-1993-BB4C-A28D-78467F166FE6}" type="slidenum">
              <a:rPr lang="en-US"/>
              <a:pPr/>
              <a:t>10</a:t>
            </a:fld>
            <a:endParaRPr lang="en-US"/>
          </a:p>
        </p:txBody>
      </p:sp>
      <p:sp>
        <p:nvSpPr>
          <p:cNvPr id="179202" name="Rectangle 2"/>
          <p:cNvSpPr>
            <a:spLocks noGrp="1" noRot="1" noChangeAspect="1" noChangeArrowheads="1"/>
          </p:cNvSpPr>
          <p:nvPr>
            <p:ph type="sldImg"/>
          </p:nvPr>
        </p:nvSpPr>
        <p:spPr bwMode="auto">
          <a:xfrm>
            <a:off x="1182688" y="696913"/>
            <a:ext cx="4645025" cy="3484562"/>
          </a:xfrm>
          <a:prstGeom prst="rect">
            <a:avLst/>
          </a:prstGeom>
          <a:solidFill>
            <a:srgbClr val="FFFFFF"/>
          </a:solidFill>
          <a:ln>
            <a:solidFill>
              <a:srgbClr val="000000"/>
            </a:solidFill>
            <a:miter lim="800000"/>
            <a:headEnd/>
            <a:tailEnd/>
          </a:ln>
        </p:spPr>
      </p:sp>
      <p:sp>
        <p:nvSpPr>
          <p:cNvPr id="179203" name="Rectangle 3"/>
          <p:cNvSpPr>
            <a:spLocks noGrp="1" noChangeArrowheads="1"/>
          </p:cNvSpPr>
          <p:nvPr>
            <p:ph type="body" idx="1"/>
          </p:nvPr>
        </p:nvSpPr>
        <p:spPr bwMode="auto">
          <a:xfrm>
            <a:off x="935634" y="4416099"/>
            <a:ext cx="5139134" cy="4182457"/>
          </a:xfrm>
          <a:prstGeom prst="rect">
            <a:avLst/>
          </a:prstGeom>
          <a:solidFill>
            <a:srgbClr val="FFFFFF"/>
          </a:solidFill>
          <a:ln>
            <a:solidFill>
              <a:srgbClr val="000000"/>
            </a:solidFill>
            <a:miter lim="800000"/>
            <a:headEnd/>
            <a:tailEnd/>
          </a:ln>
        </p:spPr>
        <p:txBody>
          <a:bodyPr>
            <a:prstTxWarp prst="textNoShape">
              <a:avLst/>
            </a:prstTxWarp>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70A669-1993-BB4C-A28D-78467F166FE6}" type="slidenum">
              <a:rPr lang="en-US"/>
              <a:pPr/>
              <a:t>11</a:t>
            </a:fld>
            <a:endParaRPr lang="en-US"/>
          </a:p>
        </p:txBody>
      </p:sp>
      <p:sp>
        <p:nvSpPr>
          <p:cNvPr id="179202" name="Rectangle 2"/>
          <p:cNvSpPr>
            <a:spLocks noGrp="1" noRot="1" noChangeAspect="1" noChangeArrowheads="1"/>
          </p:cNvSpPr>
          <p:nvPr>
            <p:ph type="sldImg"/>
          </p:nvPr>
        </p:nvSpPr>
        <p:spPr bwMode="auto">
          <a:xfrm>
            <a:off x="1182688" y="696913"/>
            <a:ext cx="4645025" cy="3484562"/>
          </a:xfrm>
          <a:prstGeom prst="rect">
            <a:avLst/>
          </a:prstGeom>
          <a:solidFill>
            <a:srgbClr val="FFFFFF"/>
          </a:solidFill>
          <a:ln>
            <a:solidFill>
              <a:srgbClr val="000000"/>
            </a:solidFill>
            <a:miter lim="800000"/>
            <a:headEnd/>
            <a:tailEnd/>
          </a:ln>
        </p:spPr>
      </p:sp>
      <p:sp>
        <p:nvSpPr>
          <p:cNvPr id="179203" name="Rectangle 3"/>
          <p:cNvSpPr>
            <a:spLocks noGrp="1" noChangeArrowheads="1"/>
          </p:cNvSpPr>
          <p:nvPr>
            <p:ph type="body" idx="1"/>
          </p:nvPr>
        </p:nvSpPr>
        <p:spPr bwMode="auto">
          <a:xfrm>
            <a:off x="935634" y="4416099"/>
            <a:ext cx="5139134" cy="4182457"/>
          </a:xfrm>
          <a:prstGeom prst="rect">
            <a:avLst/>
          </a:prstGeom>
          <a:solidFill>
            <a:srgbClr val="FFFFFF"/>
          </a:solidFill>
          <a:ln>
            <a:solidFill>
              <a:srgbClr val="000000"/>
            </a:solidFill>
            <a:miter lim="800000"/>
            <a:headEnd/>
            <a:tailEnd/>
          </a:ln>
        </p:spPr>
        <p:txBody>
          <a:bodyPr>
            <a:prstTxWarp prst="textNoShape">
              <a:avLst/>
            </a:prstTxWarp>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70A669-1993-BB4C-A28D-78467F166FE6}" type="slidenum">
              <a:rPr lang="en-US"/>
              <a:pPr/>
              <a:t>14</a:t>
            </a:fld>
            <a:endParaRPr lang="en-US"/>
          </a:p>
        </p:txBody>
      </p:sp>
      <p:sp>
        <p:nvSpPr>
          <p:cNvPr id="179202" name="Rectangle 2"/>
          <p:cNvSpPr>
            <a:spLocks noGrp="1" noRot="1" noChangeAspect="1" noChangeArrowheads="1"/>
          </p:cNvSpPr>
          <p:nvPr>
            <p:ph type="sldImg"/>
          </p:nvPr>
        </p:nvSpPr>
        <p:spPr bwMode="auto">
          <a:xfrm>
            <a:off x="1182688" y="696913"/>
            <a:ext cx="4645025" cy="3484562"/>
          </a:xfrm>
          <a:prstGeom prst="rect">
            <a:avLst/>
          </a:prstGeom>
          <a:solidFill>
            <a:srgbClr val="FFFFFF"/>
          </a:solidFill>
          <a:ln>
            <a:solidFill>
              <a:srgbClr val="000000"/>
            </a:solidFill>
            <a:miter lim="800000"/>
            <a:headEnd/>
            <a:tailEnd/>
          </a:ln>
        </p:spPr>
      </p:sp>
      <p:sp>
        <p:nvSpPr>
          <p:cNvPr id="179203" name="Rectangle 3"/>
          <p:cNvSpPr>
            <a:spLocks noGrp="1" noChangeArrowheads="1"/>
          </p:cNvSpPr>
          <p:nvPr>
            <p:ph type="body" idx="1"/>
          </p:nvPr>
        </p:nvSpPr>
        <p:spPr bwMode="auto">
          <a:xfrm>
            <a:off x="935634" y="4416099"/>
            <a:ext cx="5139134" cy="4182457"/>
          </a:xfrm>
          <a:prstGeom prst="rect">
            <a:avLst/>
          </a:prstGeom>
          <a:solidFill>
            <a:srgbClr val="FFFFFF"/>
          </a:solidFill>
          <a:ln>
            <a:solidFill>
              <a:srgbClr val="000000"/>
            </a:solidFill>
            <a:miter lim="800000"/>
            <a:headEnd/>
            <a:tailEnd/>
          </a:ln>
        </p:spPr>
        <p:txBody>
          <a:bodyPr>
            <a:prstTxWarp prst="textNoShape">
              <a:avLst/>
            </a:prstTxWarp>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70A669-1993-BB4C-A28D-78467F166FE6}" type="slidenum">
              <a:rPr lang="en-US"/>
              <a:pPr/>
              <a:t>15</a:t>
            </a:fld>
            <a:endParaRPr lang="en-US"/>
          </a:p>
        </p:txBody>
      </p:sp>
      <p:sp>
        <p:nvSpPr>
          <p:cNvPr id="179202" name="Rectangle 2"/>
          <p:cNvSpPr>
            <a:spLocks noGrp="1" noRot="1" noChangeAspect="1" noChangeArrowheads="1"/>
          </p:cNvSpPr>
          <p:nvPr>
            <p:ph type="sldImg"/>
          </p:nvPr>
        </p:nvSpPr>
        <p:spPr bwMode="auto">
          <a:xfrm>
            <a:off x="1182688" y="696913"/>
            <a:ext cx="4645025" cy="3484562"/>
          </a:xfrm>
          <a:prstGeom prst="rect">
            <a:avLst/>
          </a:prstGeom>
          <a:solidFill>
            <a:srgbClr val="FFFFFF"/>
          </a:solidFill>
          <a:ln>
            <a:solidFill>
              <a:srgbClr val="000000"/>
            </a:solidFill>
            <a:miter lim="800000"/>
            <a:headEnd/>
            <a:tailEnd/>
          </a:ln>
        </p:spPr>
      </p:sp>
      <p:sp>
        <p:nvSpPr>
          <p:cNvPr id="179203" name="Rectangle 3"/>
          <p:cNvSpPr>
            <a:spLocks noGrp="1" noChangeArrowheads="1"/>
          </p:cNvSpPr>
          <p:nvPr>
            <p:ph type="body" idx="1"/>
          </p:nvPr>
        </p:nvSpPr>
        <p:spPr bwMode="auto">
          <a:xfrm>
            <a:off x="935634" y="4416099"/>
            <a:ext cx="5139134" cy="4182457"/>
          </a:xfrm>
          <a:prstGeom prst="rect">
            <a:avLst/>
          </a:prstGeom>
          <a:solidFill>
            <a:srgbClr val="FFFFFF"/>
          </a:solidFill>
          <a:ln>
            <a:solidFill>
              <a:srgbClr val="000000"/>
            </a:solidFill>
            <a:miter lim="800000"/>
            <a:headEnd/>
            <a:tailEnd/>
          </a:ln>
        </p:spPr>
        <p:txBody>
          <a:bodyPr>
            <a:prstTxWarp prst="textNoShape">
              <a:avLst/>
            </a:prstTxWarp>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70A669-1993-BB4C-A28D-78467F166FE6}" type="slidenum">
              <a:rPr lang="en-US"/>
              <a:pPr/>
              <a:t>16</a:t>
            </a:fld>
            <a:endParaRPr lang="en-US"/>
          </a:p>
        </p:txBody>
      </p:sp>
      <p:sp>
        <p:nvSpPr>
          <p:cNvPr id="179202" name="Rectangle 2"/>
          <p:cNvSpPr>
            <a:spLocks noGrp="1" noRot="1" noChangeAspect="1" noChangeArrowheads="1"/>
          </p:cNvSpPr>
          <p:nvPr>
            <p:ph type="sldImg"/>
          </p:nvPr>
        </p:nvSpPr>
        <p:spPr bwMode="auto">
          <a:xfrm>
            <a:off x="1182688" y="696913"/>
            <a:ext cx="4645025" cy="3484562"/>
          </a:xfrm>
          <a:prstGeom prst="rect">
            <a:avLst/>
          </a:prstGeom>
          <a:solidFill>
            <a:srgbClr val="FFFFFF"/>
          </a:solidFill>
          <a:ln>
            <a:solidFill>
              <a:srgbClr val="000000"/>
            </a:solidFill>
            <a:miter lim="800000"/>
            <a:headEnd/>
            <a:tailEnd/>
          </a:ln>
        </p:spPr>
      </p:sp>
      <p:sp>
        <p:nvSpPr>
          <p:cNvPr id="179203" name="Rectangle 3"/>
          <p:cNvSpPr>
            <a:spLocks noGrp="1" noChangeArrowheads="1"/>
          </p:cNvSpPr>
          <p:nvPr>
            <p:ph type="body" idx="1"/>
          </p:nvPr>
        </p:nvSpPr>
        <p:spPr bwMode="auto">
          <a:xfrm>
            <a:off x="935634" y="4416099"/>
            <a:ext cx="5139134" cy="4182457"/>
          </a:xfrm>
          <a:prstGeom prst="rect">
            <a:avLst/>
          </a:prstGeom>
          <a:solidFill>
            <a:srgbClr val="FFFFFF"/>
          </a:solidFill>
          <a:ln>
            <a:solidFill>
              <a:srgbClr val="000000"/>
            </a:solidFill>
            <a:miter lim="800000"/>
            <a:headEnd/>
            <a:tailEnd/>
          </a:ln>
        </p:spPr>
        <p:txBody>
          <a:bodyPr>
            <a:prstTxWarp prst="textNoShape">
              <a:avLst/>
            </a:prstTxWarp>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70A669-1993-BB4C-A28D-78467F166FE6}" type="slidenum">
              <a:rPr lang="en-US"/>
              <a:pPr/>
              <a:t>17</a:t>
            </a:fld>
            <a:endParaRPr lang="en-US"/>
          </a:p>
        </p:txBody>
      </p:sp>
      <p:sp>
        <p:nvSpPr>
          <p:cNvPr id="179202" name="Rectangle 2"/>
          <p:cNvSpPr>
            <a:spLocks noGrp="1" noRot="1" noChangeAspect="1" noChangeArrowheads="1"/>
          </p:cNvSpPr>
          <p:nvPr>
            <p:ph type="sldImg"/>
          </p:nvPr>
        </p:nvSpPr>
        <p:spPr bwMode="auto">
          <a:xfrm>
            <a:off x="1182688" y="696913"/>
            <a:ext cx="4645025" cy="3484562"/>
          </a:xfrm>
          <a:prstGeom prst="rect">
            <a:avLst/>
          </a:prstGeom>
          <a:solidFill>
            <a:srgbClr val="FFFFFF"/>
          </a:solidFill>
          <a:ln>
            <a:solidFill>
              <a:srgbClr val="000000"/>
            </a:solidFill>
            <a:miter lim="800000"/>
            <a:headEnd/>
            <a:tailEnd/>
          </a:ln>
        </p:spPr>
      </p:sp>
      <p:sp>
        <p:nvSpPr>
          <p:cNvPr id="179203" name="Rectangle 3"/>
          <p:cNvSpPr>
            <a:spLocks noGrp="1" noChangeArrowheads="1"/>
          </p:cNvSpPr>
          <p:nvPr>
            <p:ph type="body" idx="1"/>
          </p:nvPr>
        </p:nvSpPr>
        <p:spPr bwMode="auto">
          <a:xfrm>
            <a:off x="935634" y="4416099"/>
            <a:ext cx="5139134" cy="4182457"/>
          </a:xfrm>
          <a:prstGeom prst="rect">
            <a:avLst/>
          </a:prstGeom>
          <a:solidFill>
            <a:srgbClr val="FFFFFF"/>
          </a:solidFill>
          <a:ln>
            <a:solidFill>
              <a:srgbClr val="000000"/>
            </a:solidFill>
            <a:miter lim="800000"/>
            <a:headEnd/>
            <a:tailEnd/>
          </a:ln>
        </p:spPr>
        <p:txBody>
          <a:bodyPr>
            <a:prstTxWarp prst="textNoShape">
              <a:avLst/>
            </a:prstTxWarp>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A3DE02-E0D8-4C72-A569-C75EF058E69B}" type="datetime1">
              <a:rPr lang="en-US" smtClean="0"/>
              <a:t>15.10.14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11AA86-DE78-4C18-ABD0-19D1B1D3532E}" type="slidenum">
              <a:rPr lang="en-US" smtClean="0"/>
              <a:t>‹#›</a:t>
            </a:fld>
            <a:endParaRPr lang="en-US"/>
          </a:p>
        </p:txBody>
      </p:sp>
    </p:spTree>
    <p:extLst>
      <p:ext uri="{BB962C8B-B14F-4D97-AF65-F5344CB8AC3E}">
        <p14:creationId xmlns:p14="http://schemas.microsoft.com/office/powerpoint/2010/main" val="2044748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5C4931-7028-4182-BB2F-C4505722A571}" type="datetime1">
              <a:rPr lang="en-US" smtClean="0"/>
              <a:t>15.10.14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11AA86-DE78-4C18-ABD0-19D1B1D3532E}" type="slidenum">
              <a:rPr lang="en-US" smtClean="0"/>
              <a:t>‹#›</a:t>
            </a:fld>
            <a:endParaRPr lang="en-US"/>
          </a:p>
        </p:txBody>
      </p:sp>
    </p:spTree>
    <p:extLst>
      <p:ext uri="{BB962C8B-B14F-4D97-AF65-F5344CB8AC3E}">
        <p14:creationId xmlns:p14="http://schemas.microsoft.com/office/powerpoint/2010/main" val="3837349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E3F385-EA58-446E-A88F-EBFBE48D498B}" type="datetime1">
              <a:rPr lang="en-US" smtClean="0"/>
              <a:t>15.10.14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11AA86-DE78-4C18-ABD0-19D1B1D3532E}" type="slidenum">
              <a:rPr lang="en-US" smtClean="0"/>
              <a:t>‹#›</a:t>
            </a:fld>
            <a:endParaRPr lang="en-US"/>
          </a:p>
        </p:txBody>
      </p:sp>
    </p:spTree>
    <p:extLst>
      <p:ext uri="{BB962C8B-B14F-4D97-AF65-F5344CB8AC3E}">
        <p14:creationId xmlns:p14="http://schemas.microsoft.com/office/powerpoint/2010/main" val="485750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81F3F-CBCA-4D6A-9CB3-455E50575B9D}" type="datetime1">
              <a:rPr lang="en-US" smtClean="0"/>
              <a:t>15.10.14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11AA86-DE78-4C18-ABD0-19D1B1D3532E}" type="slidenum">
              <a:rPr lang="en-US" smtClean="0"/>
              <a:t>‹#›</a:t>
            </a:fld>
            <a:endParaRPr lang="en-US"/>
          </a:p>
        </p:txBody>
      </p:sp>
    </p:spTree>
    <p:extLst>
      <p:ext uri="{BB962C8B-B14F-4D97-AF65-F5344CB8AC3E}">
        <p14:creationId xmlns:p14="http://schemas.microsoft.com/office/powerpoint/2010/main" val="768726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B9FE96-17D0-4FFE-8D59-A3142F1A9D59}" type="datetime1">
              <a:rPr lang="en-US" smtClean="0"/>
              <a:t>15.10.14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11AA86-DE78-4C18-ABD0-19D1B1D3532E}" type="slidenum">
              <a:rPr lang="en-US" smtClean="0"/>
              <a:t>‹#›</a:t>
            </a:fld>
            <a:endParaRPr lang="en-US"/>
          </a:p>
        </p:txBody>
      </p:sp>
    </p:spTree>
    <p:extLst>
      <p:ext uri="{BB962C8B-B14F-4D97-AF65-F5344CB8AC3E}">
        <p14:creationId xmlns:p14="http://schemas.microsoft.com/office/powerpoint/2010/main" val="3446796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07EE46-3AC9-49CB-88B8-8BCB35F5B2D8}" type="datetime1">
              <a:rPr lang="en-US" smtClean="0"/>
              <a:t>15.10.14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11AA86-DE78-4C18-ABD0-19D1B1D3532E}" type="slidenum">
              <a:rPr lang="en-US" smtClean="0"/>
              <a:t>‹#›</a:t>
            </a:fld>
            <a:endParaRPr lang="en-US"/>
          </a:p>
        </p:txBody>
      </p:sp>
    </p:spTree>
    <p:extLst>
      <p:ext uri="{BB962C8B-B14F-4D97-AF65-F5344CB8AC3E}">
        <p14:creationId xmlns:p14="http://schemas.microsoft.com/office/powerpoint/2010/main" val="3688834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EE4B7B-5C88-4BA5-9AA3-33A463832952}" type="datetime1">
              <a:rPr lang="en-US" smtClean="0"/>
              <a:t>15.10.14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11AA86-DE78-4C18-ABD0-19D1B1D3532E}" type="slidenum">
              <a:rPr lang="en-US" smtClean="0"/>
              <a:t>‹#›</a:t>
            </a:fld>
            <a:endParaRPr lang="en-US"/>
          </a:p>
        </p:txBody>
      </p:sp>
    </p:spTree>
    <p:extLst>
      <p:ext uri="{BB962C8B-B14F-4D97-AF65-F5344CB8AC3E}">
        <p14:creationId xmlns:p14="http://schemas.microsoft.com/office/powerpoint/2010/main" val="2008050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AB33A7-7FB1-4706-B22A-08DADC5AE1BD}" type="datetime1">
              <a:rPr lang="en-US" smtClean="0"/>
              <a:t>15.10.14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11AA86-DE78-4C18-ABD0-19D1B1D3532E}" type="slidenum">
              <a:rPr lang="en-US" smtClean="0"/>
              <a:t>‹#›</a:t>
            </a:fld>
            <a:endParaRPr lang="en-US"/>
          </a:p>
        </p:txBody>
      </p:sp>
    </p:spTree>
    <p:extLst>
      <p:ext uri="{BB962C8B-B14F-4D97-AF65-F5344CB8AC3E}">
        <p14:creationId xmlns:p14="http://schemas.microsoft.com/office/powerpoint/2010/main" val="1450174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F1775-AE32-4777-8C25-F256CC384240}" type="datetime1">
              <a:rPr lang="en-US" smtClean="0"/>
              <a:t>15.10.14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11AA86-DE78-4C18-ABD0-19D1B1D3532E}" type="slidenum">
              <a:rPr lang="en-US" smtClean="0"/>
              <a:t>‹#›</a:t>
            </a:fld>
            <a:endParaRPr lang="en-US"/>
          </a:p>
        </p:txBody>
      </p:sp>
    </p:spTree>
    <p:extLst>
      <p:ext uri="{BB962C8B-B14F-4D97-AF65-F5344CB8AC3E}">
        <p14:creationId xmlns:p14="http://schemas.microsoft.com/office/powerpoint/2010/main" val="2271347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525202-A3CD-43C0-8513-4BF60E73FF68}" type="datetime1">
              <a:rPr lang="en-US" smtClean="0"/>
              <a:t>15.10.14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11AA86-DE78-4C18-ABD0-19D1B1D3532E}" type="slidenum">
              <a:rPr lang="en-US" smtClean="0"/>
              <a:t>‹#›</a:t>
            </a:fld>
            <a:endParaRPr lang="en-US"/>
          </a:p>
        </p:txBody>
      </p:sp>
    </p:spTree>
    <p:extLst>
      <p:ext uri="{BB962C8B-B14F-4D97-AF65-F5344CB8AC3E}">
        <p14:creationId xmlns:p14="http://schemas.microsoft.com/office/powerpoint/2010/main" val="954768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D8FF92-7824-4EA9-A1D7-CC48161429CA}" type="datetime1">
              <a:rPr lang="en-US" smtClean="0"/>
              <a:t>15.10.14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11AA86-DE78-4C18-ABD0-19D1B1D3532E}" type="slidenum">
              <a:rPr lang="en-US" smtClean="0"/>
              <a:t>‹#›</a:t>
            </a:fld>
            <a:endParaRPr lang="en-US"/>
          </a:p>
        </p:txBody>
      </p:sp>
    </p:spTree>
    <p:extLst>
      <p:ext uri="{BB962C8B-B14F-4D97-AF65-F5344CB8AC3E}">
        <p14:creationId xmlns:p14="http://schemas.microsoft.com/office/powerpoint/2010/main" val="26325701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E5FB55-0341-4014-94A5-C938438C97C5}" type="datetime1">
              <a:rPr lang="en-US" smtClean="0"/>
              <a:t>15.10.14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11AA86-DE78-4C18-ABD0-19D1B1D3532E}" type="slidenum">
              <a:rPr lang="en-US" smtClean="0"/>
              <a:t>‹#›</a:t>
            </a:fld>
            <a:endParaRPr lang="en-US"/>
          </a:p>
        </p:txBody>
      </p:sp>
    </p:spTree>
    <p:extLst>
      <p:ext uri="{BB962C8B-B14F-4D97-AF65-F5344CB8AC3E}">
        <p14:creationId xmlns:p14="http://schemas.microsoft.com/office/powerpoint/2010/main" val="1375576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18.png"/><Relationship Id="rId6" Type="http://schemas.openxmlformats.org/officeDocument/2006/relationships/image" Target="../media/image19.png"/><Relationship Id="rId1" Type="http://schemas.microsoft.com/office/2007/relationships/media" Target="../media/media4.mov"/><Relationship Id="rId2" Type="http://schemas.openxmlformats.org/officeDocument/2006/relationships/video" Target="../media/media4.mo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0.gif"/><Relationship Id="rId5" Type="http://schemas.openxmlformats.org/officeDocument/2006/relationships/image" Target="../media/image21.png"/><Relationship Id="rId6" Type="http://schemas.openxmlformats.org/officeDocument/2006/relationships/image" Target="../media/image22.png"/><Relationship Id="rId1" Type="http://schemas.microsoft.com/office/2007/relationships/media" Target="../media/media5.mov"/><Relationship Id="rId2" Type="http://schemas.openxmlformats.org/officeDocument/2006/relationships/video" Target="../media/media5.mo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3.png"/><Relationship Id="rId1" Type="http://schemas.microsoft.com/office/2007/relationships/media" Target="../media/media6.mov"/><Relationship Id="rId2" Type="http://schemas.openxmlformats.org/officeDocument/2006/relationships/video" Target="../media/media6.mov"/></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30.gif"/><Relationship Id="rId4" Type="http://schemas.openxmlformats.org/officeDocument/2006/relationships/image" Target="../media/image31.gi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gi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9.png"/><Relationship Id="rId1" Type="http://schemas.microsoft.com/office/2007/relationships/media" Target="../media/media2.mov"/><Relationship Id="rId2" Type="http://schemas.openxmlformats.org/officeDocument/2006/relationships/video" Target="../media/media2.mov"/></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4" Type="http://schemas.openxmlformats.org/officeDocument/2006/relationships/image" Target="../media/image12.gif"/><Relationship Id="rId5" Type="http://schemas.openxmlformats.org/officeDocument/2006/relationships/image" Target="../media/image13.gif"/><Relationship Id="rId6" Type="http://schemas.openxmlformats.org/officeDocument/2006/relationships/image" Target="../media/image14.gif"/><Relationship Id="rId1" Type="http://schemas.openxmlformats.org/officeDocument/2006/relationships/slideLayout" Target="../slideLayouts/slideLayout7.xml"/><Relationship Id="rId2"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5.png"/><Relationship Id="rId5" Type="http://schemas.openxmlformats.org/officeDocument/2006/relationships/image" Target="../media/image16.gif"/><Relationship Id="rId1" Type="http://schemas.microsoft.com/office/2007/relationships/media" Target="../media/media3.mov"/><Relationship Id="rId2" Type="http://schemas.openxmlformats.org/officeDocument/2006/relationships/video" Target="../media/media3.mo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9144000" cy="584776"/>
          </a:xfrm>
          <a:prstGeom prst="rect">
            <a:avLst/>
          </a:prstGeom>
          <a:noFill/>
        </p:spPr>
        <p:txBody>
          <a:bodyPr wrap="square" rtlCol="0">
            <a:spAutoFit/>
          </a:bodyPr>
          <a:lstStyle/>
          <a:p>
            <a:pPr algn="ctr"/>
            <a:r>
              <a:rPr lang="en-US" sz="3200" dirty="0" smtClean="0">
                <a:latin typeface="Arial"/>
                <a:cs typeface="Arial"/>
              </a:rPr>
              <a:t>How “Stealthy” can Earth-</a:t>
            </a:r>
            <a:r>
              <a:rPr lang="en-US" sz="3200" dirty="0">
                <a:latin typeface="Arial"/>
                <a:cs typeface="Arial"/>
              </a:rPr>
              <a:t>A</a:t>
            </a:r>
            <a:r>
              <a:rPr lang="en-US" sz="3200" dirty="0" smtClean="0">
                <a:latin typeface="Arial"/>
                <a:cs typeface="Arial"/>
              </a:rPr>
              <a:t>ffecting Eruptions be? </a:t>
            </a:r>
            <a:endParaRPr lang="en-US" sz="3200" dirty="0">
              <a:latin typeface="Arial"/>
              <a:cs typeface="Arial"/>
            </a:endParaRPr>
          </a:p>
        </p:txBody>
      </p:sp>
      <p:sp>
        <p:nvSpPr>
          <p:cNvPr id="3" name="TextBox 2"/>
          <p:cNvSpPr txBox="1"/>
          <p:nvPr/>
        </p:nvSpPr>
        <p:spPr>
          <a:xfrm>
            <a:off x="0" y="6229290"/>
            <a:ext cx="9144000" cy="400110"/>
          </a:xfrm>
          <a:prstGeom prst="rect">
            <a:avLst/>
          </a:prstGeom>
          <a:noFill/>
        </p:spPr>
        <p:txBody>
          <a:bodyPr wrap="square" rtlCol="0">
            <a:spAutoFit/>
          </a:bodyPr>
          <a:lstStyle/>
          <a:p>
            <a:pPr algn="ctr"/>
            <a:r>
              <a:rPr lang="en-US" sz="2000" dirty="0" smtClean="0">
                <a:latin typeface="Arial"/>
                <a:cs typeface="Arial"/>
              </a:rPr>
              <a:t>Nariaki Nitta (LMSAL), Manuela </a:t>
            </a:r>
            <a:r>
              <a:rPr lang="en-US" sz="2000" dirty="0" err="1" smtClean="0">
                <a:latin typeface="Arial"/>
                <a:cs typeface="Arial"/>
              </a:rPr>
              <a:t>Temmer</a:t>
            </a:r>
            <a:r>
              <a:rPr lang="en-US" sz="2000" dirty="0" smtClean="0">
                <a:latin typeface="Arial"/>
                <a:cs typeface="Arial"/>
              </a:rPr>
              <a:t> (Univ. Graz)</a:t>
            </a:r>
            <a:endParaRPr lang="en-US" sz="2000" dirty="0">
              <a:latin typeface="Arial"/>
              <a:cs typeface="Arial"/>
            </a:endParaRPr>
          </a:p>
        </p:txBody>
      </p:sp>
      <p:pic>
        <p:nvPicPr>
          <p:cNvPr id="5" name="lasco_c2_20121005.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43000"/>
            <a:ext cx="9144000" cy="4572000"/>
          </a:xfrm>
          <a:prstGeom prst="rect">
            <a:avLst/>
          </a:prstGeom>
        </p:spPr>
      </p:pic>
    </p:spTree>
    <p:extLst>
      <p:ext uri="{BB962C8B-B14F-4D97-AF65-F5344CB8AC3E}">
        <p14:creationId xmlns:p14="http://schemas.microsoft.com/office/powerpoint/2010/main" val="4026983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0"/>
            <a:ext cx="9144000" cy="609600"/>
          </a:xfrm>
        </p:spPr>
        <p:txBody>
          <a:bodyPr>
            <a:normAutofit/>
          </a:bodyPr>
          <a:lstStyle/>
          <a:p>
            <a:pPr algn="l"/>
            <a:r>
              <a:rPr lang="en-US" sz="2800" dirty="0">
                <a:latin typeface="Arial"/>
                <a:cs typeface="Arial"/>
              </a:rPr>
              <a:t>2012-10-05 CME </a:t>
            </a:r>
            <a:r>
              <a:rPr lang="en-US" sz="2800" dirty="0" smtClean="0">
                <a:latin typeface="Arial"/>
                <a:cs typeface="Arial"/>
              </a:rPr>
              <a:t>(at low temperatures)</a:t>
            </a:r>
            <a:endParaRPr lang="en-US" sz="2000" dirty="0">
              <a:latin typeface="Arial"/>
              <a:cs typeface="Arial"/>
            </a:endParaRPr>
          </a:p>
        </p:txBody>
      </p:sp>
      <p:pic>
        <p:nvPicPr>
          <p:cNvPr id="4" name="aia_304_sub_region_20121004_2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19800" y="1828800"/>
            <a:ext cx="3124200" cy="3124200"/>
          </a:xfrm>
          <a:prstGeom prst="rect">
            <a:avLst/>
          </a:prstGeom>
        </p:spPr>
      </p:pic>
      <p:sp>
        <p:nvSpPr>
          <p:cNvPr id="178179" name="Text Box 3"/>
          <p:cNvSpPr txBox="1">
            <a:spLocks noChangeArrowheads="1"/>
          </p:cNvSpPr>
          <p:nvPr/>
        </p:nvSpPr>
        <p:spPr bwMode="auto">
          <a:xfrm>
            <a:off x="1066800" y="4800600"/>
            <a:ext cx="19050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solidFill>
                  <a:schemeClr val="bg1"/>
                </a:solidFill>
              </a:rPr>
              <a:t>3-Nov-2000 15:42:43</a:t>
            </a:r>
          </a:p>
        </p:txBody>
      </p:sp>
      <p:sp>
        <p:nvSpPr>
          <p:cNvPr id="178180" name="Text Box 4"/>
          <p:cNvSpPr txBox="1">
            <a:spLocks noChangeArrowheads="1"/>
          </p:cNvSpPr>
          <p:nvPr/>
        </p:nvSpPr>
        <p:spPr bwMode="auto">
          <a:xfrm>
            <a:off x="5181600" y="4800600"/>
            <a:ext cx="19050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solidFill>
                  <a:schemeClr val="bg1"/>
                </a:solidFill>
              </a:rPr>
              <a:t>3-Nov-2000 20:11:43</a:t>
            </a:r>
          </a:p>
        </p:txBody>
      </p:sp>
      <p:sp>
        <p:nvSpPr>
          <p:cNvPr id="8" name="Text Box 5"/>
          <p:cNvSpPr txBox="1">
            <a:spLocks noChangeArrowheads="1"/>
          </p:cNvSpPr>
          <p:nvPr/>
        </p:nvSpPr>
        <p:spPr bwMode="auto">
          <a:xfrm>
            <a:off x="0" y="609600"/>
            <a:ext cx="9144000" cy="1015663"/>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000" dirty="0" smtClean="0">
                <a:latin typeface="Arial"/>
                <a:cs typeface="Arial"/>
              </a:rPr>
              <a:t>Hα and 304 </a:t>
            </a:r>
            <a:r>
              <a:rPr lang="en-US" sz="2000" dirty="0" err="1" smtClean="0">
                <a:latin typeface="Arial"/>
                <a:cs typeface="Arial"/>
              </a:rPr>
              <a:t>Å</a:t>
            </a:r>
            <a:r>
              <a:rPr lang="en-US" sz="2000" dirty="0" smtClean="0">
                <a:latin typeface="Arial"/>
                <a:cs typeface="Arial"/>
              </a:rPr>
              <a:t> images suggest that the elongated region to the southeast of the flare was involved in the CME.  None of these images show a coherent filament eruption, but dynamic motions in the filament channel. </a:t>
            </a:r>
            <a:endParaRPr lang="en-US" sz="2000" dirty="0">
              <a:latin typeface="Arial"/>
              <a:cs typeface="Arial"/>
            </a:endParaRPr>
          </a:p>
        </p:txBody>
      </p:sp>
      <p:pic>
        <p:nvPicPr>
          <p:cNvPr id="3" name="Picture 2" descr="halpha_aia0304_20121005_0100.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47" y="1900749"/>
            <a:ext cx="9172947" cy="3052252"/>
          </a:xfrm>
          <a:prstGeom prst="rect">
            <a:avLst/>
          </a:prstGeom>
        </p:spPr>
      </p:pic>
    </p:spTree>
    <p:extLst>
      <p:ext uri="{BB962C8B-B14F-4D97-AF65-F5344CB8AC3E}">
        <p14:creationId xmlns:p14="http://schemas.microsoft.com/office/powerpoint/2010/main" val="15067215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0"/>
            <a:ext cx="9144000" cy="609600"/>
          </a:xfrm>
        </p:spPr>
        <p:txBody>
          <a:bodyPr>
            <a:normAutofit/>
          </a:bodyPr>
          <a:lstStyle/>
          <a:p>
            <a:pPr algn="l"/>
            <a:r>
              <a:rPr lang="en-US" sz="2800" dirty="0">
                <a:latin typeface="Arial"/>
                <a:cs typeface="Arial"/>
              </a:rPr>
              <a:t>2012-10-05 CME </a:t>
            </a:r>
            <a:r>
              <a:rPr lang="en-US" sz="2800" dirty="0" smtClean="0">
                <a:latin typeface="Arial"/>
                <a:cs typeface="Arial"/>
              </a:rPr>
              <a:t>(at low temperatures)</a:t>
            </a:r>
            <a:endParaRPr lang="en-US" sz="2000" dirty="0">
              <a:latin typeface="Arial"/>
              <a:cs typeface="Arial"/>
            </a:endParaRPr>
          </a:p>
        </p:txBody>
      </p:sp>
      <p:sp>
        <p:nvSpPr>
          <p:cNvPr id="178179" name="Text Box 3"/>
          <p:cNvSpPr txBox="1">
            <a:spLocks noChangeArrowheads="1"/>
          </p:cNvSpPr>
          <p:nvPr/>
        </p:nvSpPr>
        <p:spPr bwMode="auto">
          <a:xfrm>
            <a:off x="1066800" y="4800600"/>
            <a:ext cx="19050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solidFill>
                  <a:schemeClr val="bg1"/>
                </a:solidFill>
              </a:rPr>
              <a:t>3-Nov-2000 15:42:43</a:t>
            </a:r>
          </a:p>
        </p:txBody>
      </p:sp>
      <p:sp>
        <p:nvSpPr>
          <p:cNvPr id="178180" name="Text Box 4"/>
          <p:cNvSpPr txBox="1">
            <a:spLocks noChangeArrowheads="1"/>
          </p:cNvSpPr>
          <p:nvPr/>
        </p:nvSpPr>
        <p:spPr bwMode="auto">
          <a:xfrm>
            <a:off x="5181600" y="4800600"/>
            <a:ext cx="19050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solidFill>
                  <a:schemeClr val="bg1"/>
                </a:solidFill>
              </a:rPr>
              <a:t>3-Nov-2000 20:11:43</a:t>
            </a:r>
          </a:p>
        </p:txBody>
      </p:sp>
      <p:sp>
        <p:nvSpPr>
          <p:cNvPr id="8" name="Text Box 5"/>
          <p:cNvSpPr txBox="1">
            <a:spLocks noChangeArrowheads="1"/>
          </p:cNvSpPr>
          <p:nvPr/>
        </p:nvSpPr>
        <p:spPr bwMode="auto">
          <a:xfrm>
            <a:off x="0" y="609600"/>
            <a:ext cx="9144000" cy="1015663"/>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000" dirty="0" smtClean="0">
                <a:latin typeface="Arial"/>
                <a:cs typeface="Arial"/>
              </a:rPr>
              <a:t>Hα and 304 </a:t>
            </a:r>
            <a:r>
              <a:rPr lang="en-US" sz="2000" dirty="0" err="1" smtClean="0">
                <a:latin typeface="Arial"/>
                <a:cs typeface="Arial"/>
              </a:rPr>
              <a:t>Å</a:t>
            </a:r>
            <a:r>
              <a:rPr lang="en-US" sz="2000" dirty="0" smtClean="0">
                <a:latin typeface="Arial"/>
                <a:cs typeface="Arial"/>
              </a:rPr>
              <a:t> images suggest that the elongated region to the southeast of the flare was involved in the CME.  None of these images show a coherent filament eruption, but dynamic motions in the filament channel. </a:t>
            </a:r>
            <a:endParaRPr lang="en-US" sz="2000" dirty="0">
              <a:latin typeface="Arial"/>
              <a:cs typeface="Arial"/>
            </a:endParaRPr>
          </a:p>
        </p:txBody>
      </p:sp>
      <p:pic>
        <p:nvPicPr>
          <p:cNvPr id="3" name="Picture 2" descr="halpha_aia0304_20121005_010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47" y="1828800"/>
            <a:ext cx="9172947" cy="3052252"/>
          </a:xfrm>
          <a:prstGeom prst="rect">
            <a:avLst/>
          </a:prstGeom>
        </p:spPr>
      </p:pic>
      <p:sp>
        <p:nvSpPr>
          <p:cNvPr id="9" name="Text Box 5"/>
          <p:cNvSpPr txBox="1">
            <a:spLocks noChangeArrowheads="1"/>
          </p:cNvSpPr>
          <p:nvPr/>
        </p:nvSpPr>
        <p:spPr bwMode="auto">
          <a:xfrm>
            <a:off x="0" y="5029200"/>
            <a:ext cx="9144000" cy="1785104"/>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000" dirty="0" smtClean="0">
                <a:latin typeface="Arial"/>
                <a:cs typeface="Arial"/>
              </a:rPr>
              <a:t>The AIA 304 </a:t>
            </a:r>
            <a:r>
              <a:rPr lang="en-US" sz="2000" dirty="0" err="1" smtClean="0">
                <a:latin typeface="Arial"/>
                <a:cs typeface="Arial"/>
              </a:rPr>
              <a:t>Å</a:t>
            </a:r>
            <a:r>
              <a:rPr lang="en-US" sz="2000" dirty="0" smtClean="0">
                <a:latin typeface="Arial"/>
                <a:cs typeface="Arial"/>
              </a:rPr>
              <a:t> movie shows the spreading flare ribbons.</a:t>
            </a:r>
          </a:p>
          <a:p>
            <a:pPr>
              <a:spcBef>
                <a:spcPct val="50000"/>
              </a:spcBef>
            </a:pPr>
            <a:r>
              <a:rPr lang="en-US" sz="2000" dirty="0" smtClean="0">
                <a:latin typeface="Arial"/>
                <a:cs typeface="Arial"/>
              </a:rPr>
              <a:t>Therefore we suggest that this is not a stealth CME.  This is in accord with the initial expectation on the basis of the bright and fast CME and the B-class flare.  We just need to examine base difference (ratio) images over a long period that extends to several hours after the CME detection.</a:t>
            </a:r>
            <a:endParaRPr lang="en-US" sz="2000" dirty="0">
              <a:latin typeface="Arial"/>
              <a:cs typeface="Arial"/>
            </a:endParaRPr>
          </a:p>
        </p:txBody>
      </p:sp>
    </p:spTree>
    <p:extLst>
      <p:ext uri="{BB962C8B-B14F-4D97-AF65-F5344CB8AC3E}">
        <p14:creationId xmlns:p14="http://schemas.microsoft.com/office/powerpoint/2010/main" val="364549485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ot_sw_mag_wind_200011050000_200011080000.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6523" y="1143000"/>
            <a:ext cx="3818562" cy="4572000"/>
          </a:xfrm>
          <a:prstGeom prst="rect">
            <a:avLst/>
          </a:prstGeom>
        </p:spPr>
      </p:pic>
      <p:pic>
        <p:nvPicPr>
          <p:cNvPr id="8" name="Picture 7" descr="c2_rdif.200011032226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143000"/>
            <a:ext cx="4572000" cy="4572000"/>
          </a:xfrm>
          <a:prstGeom prst="rect">
            <a:avLst/>
          </a:prstGeom>
        </p:spPr>
      </p:pic>
      <p:pic>
        <p:nvPicPr>
          <p:cNvPr id="9" name="lasco_c2rdiff_gxray_2000110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143000"/>
            <a:ext cx="9144000" cy="4572000"/>
          </a:xfrm>
          <a:prstGeom prst="rect">
            <a:avLst/>
          </a:prstGeom>
        </p:spPr>
      </p:pic>
      <p:sp>
        <p:nvSpPr>
          <p:cNvPr id="2" name="TextBox 1"/>
          <p:cNvSpPr txBox="1"/>
          <p:nvPr/>
        </p:nvSpPr>
        <p:spPr>
          <a:xfrm>
            <a:off x="0" y="152400"/>
            <a:ext cx="9144000" cy="830997"/>
          </a:xfrm>
          <a:prstGeom prst="rect">
            <a:avLst/>
          </a:prstGeom>
          <a:noFill/>
        </p:spPr>
        <p:txBody>
          <a:bodyPr wrap="square" rtlCol="0">
            <a:spAutoFit/>
          </a:bodyPr>
          <a:lstStyle/>
          <a:p>
            <a:r>
              <a:rPr lang="en-US" sz="2400" dirty="0" smtClean="0">
                <a:latin typeface="Arial"/>
                <a:cs typeface="Arial"/>
              </a:rPr>
              <a:t>The 2012-10-05 CME reminds us of this event from 2000.  This CME resulted in a storm of </a:t>
            </a:r>
            <a:r>
              <a:rPr lang="en-US" sz="2400" dirty="0" err="1" smtClean="0">
                <a:latin typeface="Arial"/>
                <a:cs typeface="Arial"/>
              </a:rPr>
              <a:t>Dst</a:t>
            </a:r>
            <a:r>
              <a:rPr lang="en-US" sz="2400" dirty="0" smtClean="0">
                <a:latin typeface="Arial"/>
                <a:cs typeface="Arial"/>
              </a:rPr>
              <a:t> = -159 </a:t>
            </a:r>
            <a:r>
              <a:rPr lang="en-US" sz="2400" dirty="0" err="1" smtClean="0">
                <a:latin typeface="Arial"/>
                <a:cs typeface="Arial"/>
              </a:rPr>
              <a:t>nT.</a:t>
            </a:r>
            <a:endParaRPr lang="en-US" sz="2400" dirty="0">
              <a:latin typeface="Arial"/>
              <a:cs typeface="Arial"/>
            </a:endParaRPr>
          </a:p>
        </p:txBody>
      </p:sp>
    </p:spTree>
    <p:extLst>
      <p:ext uri="{BB962C8B-B14F-4D97-AF65-F5344CB8AC3E}">
        <p14:creationId xmlns:p14="http://schemas.microsoft.com/office/powerpoint/2010/main" val="19110159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6200"/>
            <a:ext cx="8763000" cy="523220"/>
          </a:xfrm>
          <a:prstGeom prst="rect">
            <a:avLst/>
          </a:prstGeom>
          <a:noFill/>
        </p:spPr>
        <p:txBody>
          <a:bodyPr wrap="square" rtlCol="0">
            <a:spAutoFit/>
          </a:bodyPr>
          <a:lstStyle/>
          <a:p>
            <a:r>
              <a:rPr lang="en-US" sz="2800" dirty="0" smtClean="0">
                <a:latin typeface="Arial"/>
                <a:cs typeface="Arial"/>
              </a:rPr>
              <a:t>EIT Difference Movies of 2000-11-03 CME</a:t>
            </a:r>
            <a:endParaRPr lang="en-US" sz="2800" dirty="0">
              <a:latin typeface="Arial"/>
              <a:cs typeface="Arial"/>
            </a:endParaRPr>
          </a:p>
        </p:txBody>
      </p:sp>
      <p:pic>
        <p:nvPicPr>
          <p:cNvPr id="5" name="eit_rdiff_bdiff_2000110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838200"/>
            <a:ext cx="7696200" cy="5050631"/>
          </a:xfrm>
          <a:prstGeom prst="rect">
            <a:avLst/>
          </a:prstGeom>
        </p:spPr>
      </p:pic>
    </p:spTree>
    <p:extLst>
      <p:ext uri="{BB962C8B-B14F-4D97-AF65-F5344CB8AC3E}">
        <p14:creationId xmlns:p14="http://schemas.microsoft.com/office/powerpoint/2010/main" val="57114901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repeatCount="indefinite"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0"/>
            <a:ext cx="9144000" cy="609600"/>
          </a:xfrm>
        </p:spPr>
        <p:txBody>
          <a:bodyPr>
            <a:normAutofit/>
          </a:bodyPr>
          <a:lstStyle/>
          <a:p>
            <a:pPr algn="l"/>
            <a:r>
              <a:rPr lang="en-US" sz="2800" dirty="0">
                <a:latin typeface="Arial"/>
                <a:cs typeface="Arial"/>
              </a:rPr>
              <a:t>Dimming</a:t>
            </a:r>
          </a:p>
        </p:txBody>
      </p:sp>
      <p:sp>
        <p:nvSpPr>
          <p:cNvPr id="178179" name="Text Box 3"/>
          <p:cNvSpPr txBox="1">
            <a:spLocks noChangeArrowheads="1"/>
          </p:cNvSpPr>
          <p:nvPr/>
        </p:nvSpPr>
        <p:spPr bwMode="auto">
          <a:xfrm>
            <a:off x="1066800" y="4800600"/>
            <a:ext cx="19050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solidFill>
                  <a:schemeClr val="bg1"/>
                </a:solidFill>
              </a:rPr>
              <a:t>3-Nov-2000 15:42:43</a:t>
            </a:r>
          </a:p>
        </p:txBody>
      </p:sp>
      <p:sp>
        <p:nvSpPr>
          <p:cNvPr id="178180" name="Text Box 4"/>
          <p:cNvSpPr txBox="1">
            <a:spLocks noChangeArrowheads="1"/>
          </p:cNvSpPr>
          <p:nvPr/>
        </p:nvSpPr>
        <p:spPr bwMode="auto">
          <a:xfrm>
            <a:off x="5181600" y="4800600"/>
            <a:ext cx="19050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solidFill>
                  <a:schemeClr val="bg1"/>
                </a:solidFill>
              </a:rPr>
              <a:t>3-Nov-2000 20:11:43</a:t>
            </a:r>
          </a:p>
        </p:txBody>
      </p:sp>
      <p:sp>
        <p:nvSpPr>
          <p:cNvPr id="178181" name="Text Box 5"/>
          <p:cNvSpPr txBox="1">
            <a:spLocks noChangeArrowheads="1"/>
          </p:cNvSpPr>
          <p:nvPr/>
        </p:nvSpPr>
        <p:spPr bwMode="auto">
          <a:xfrm>
            <a:off x="0" y="5105400"/>
            <a:ext cx="9144000" cy="707886"/>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000" dirty="0" smtClean="0">
                <a:latin typeface="Arial"/>
                <a:cs typeface="Arial"/>
              </a:rPr>
              <a:t>This dimming developed slowly, and became clearer after the CME was first seen.  It could have been overlooked in running difference images.</a:t>
            </a:r>
            <a:endParaRPr lang="en-US" sz="2000" dirty="0">
              <a:latin typeface="Arial"/>
              <a:cs typeface="Arial"/>
            </a:endParaRPr>
          </a:p>
        </p:txBody>
      </p:sp>
      <p:pic>
        <p:nvPicPr>
          <p:cNvPr id="178182" name="Picture 6"/>
          <p:cNvPicPr>
            <a:picLocks noChangeAspect="1" noChangeArrowheads="1"/>
          </p:cNvPicPr>
          <p:nvPr/>
        </p:nvPicPr>
        <p:blipFill>
          <a:blip r:embed="rId3"/>
          <a:srcRect/>
          <a:stretch>
            <a:fillRect/>
          </a:stretch>
        </p:blipFill>
        <p:spPr bwMode="auto">
          <a:xfrm>
            <a:off x="0" y="762000"/>
            <a:ext cx="3938744" cy="3962400"/>
          </a:xfrm>
          <a:prstGeom prst="rect">
            <a:avLst/>
          </a:prstGeom>
          <a:noFill/>
        </p:spPr>
      </p:pic>
      <p:pic>
        <p:nvPicPr>
          <p:cNvPr id="178183" name="Picture 7"/>
          <p:cNvPicPr>
            <a:picLocks noChangeAspect="1" noChangeArrowheads="1"/>
          </p:cNvPicPr>
          <p:nvPr/>
        </p:nvPicPr>
        <p:blipFill>
          <a:blip r:embed="rId4"/>
          <a:srcRect t="342"/>
          <a:stretch>
            <a:fillRect/>
          </a:stretch>
        </p:blipFill>
        <p:spPr bwMode="auto">
          <a:xfrm>
            <a:off x="4823013" y="762001"/>
            <a:ext cx="3444647" cy="4038599"/>
          </a:xfrm>
          <a:prstGeom prst="rect">
            <a:avLst/>
          </a:prstGeom>
          <a:noFill/>
          <a:ln w="9525">
            <a:noFill/>
            <a:miter lim="800000"/>
            <a:headEnd/>
            <a:tailEnd/>
          </a:ln>
        </p:spPr>
      </p:pic>
    </p:spTree>
    <p:extLst>
      <p:ext uri="{BB962C8B-B14F-4D97-AF65-F5344CB8AC3E}">
        <p14:creationId xmlns:p14="http://schemas.microsoft.com/office/powerpoint/2010/main" val="30864391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0"/>
            <a:ext cx="9144000" cy="609600"/>
          </a:xfrm>
        </p:spPr>
        <p:txBody>
          <a:bodyPr>
            <a:normAutofit/>
          </a:bodyPr>
          <a:lstStyle/>
          <a:p>
            <a:pPr algn="l"/>
            <a:r>
              <a:rPr lang="en-US" sz="2800" dirty="0" smtClean="0">
                <a:latin typeface="Arial"/>
                <a:cs typeface="Arial"/>
              </a:rPr>
              <a:t>Real Stealth CMEs??</a:t>
            </a:r>
            <a:endParaRPr lang="en-US" sz="2000" dirty="0">
              <a:latin typeface="Arial"/>
              <a:cs typeface="Arial"/>
            </a:endParaRPr>
          </a:p>
        </p:txBody>
      </p:sp>
      <p:sp>
        <p:nvSpPr>
          <p:cNvPr id="178179" name="Text Box 3"/>
          <p:cNvSpPr txBox="1">
            <a:spLocks noChangeArrowheads="1"/>
          </p:cNvSpPr>
          <p:nvPr/>
        </p:nvSpPr>
        <p:spPr bwMode="auto">
          <a:xfrm>
            <a:off x="1066800" y="4800600"/>
            <a:ext cx="19050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solidFill>
                  <a:schemeClr val="bg1"/>
                </a:solidFill>
              </a:rPr>
              <a:t>3-Nov-2000 15:42:43</a:t>
            </a:r>
          </a:p>
        </p:txBody>
      </p:sp>
      <p:sp>
        <p:nvSpPr>
          <p:cNvPr id="178180" name="Text Box 4"/>
          <p:cNvSpPr txBox="1">
            <a:spLocks noChangeArrowheads="1"/>
          </p:cNvSpPr>
          <p:nvPr/>
        </p:nvSpPr>
        <p:spPr bwMode="auto">
          <a:xfrm>
            <a:off x="5181600" y="4800600"/>
            <a:ext cx="19050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solidFill>
                  <a:schemeClr val="bg1"/>
                </a:solidFill>
              </a:rPr>
              <a:t>3-Nov-2000 20:11:43</a:t>
            </a:r>
          </a:p>
        </p:txBody>
      </p:sp>
      <p:sp>
        <p:nvSpPr>
          <p:cNvPr id="8" name="Text Box 5"/>
          <p:cNvSpPr txBox="1">
            <a:spLocks noChangeArrowheads="1"/>
          </p:cNvSpPr>
          <p:nvPr/>
        </p:nvSpPr>
        <p:spPr bwMode="auto">
          <a:xfrm>
            <a:off x="0" y="609600"/>
            <a:ext cx="9144000" cy="1631216"/>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000" dirty="0" smtClean="0">
                <a:latin typeface="Arial"/>
                <a:cs typeface="Arial"/>
              </a:rPr>
              <a:t>With the base difference (ratio) technique on EUV images over an extended time, we may find weak signatures from those CMEs that probably start at high altitudes.  Therefore the previous two CMEs may not be stealth CMEs.  On the other hand, if one looks for slow and diffuse CMEs, it is relatively easy to encounter stealth CMEs.</a:t>
            </a:r>
            <a:endParaRPr lang="en-US" sz="2000" dirty="0">
              <a:latin typeface="Arial"/>
              <a:cs typeface="Arial"/>
            </a:endParaRPr>
          </a:p>
        </p:txBody>
      </p:sp>
      <p:sp>
        <p:nvSpPr>
          <p:cNvPr id="9" name="Text Box 5"/>
          <p:cNvSpPr txBox="1">
            <a:spLocks noChangeArrowheads="1"/>
          </p:cNvSpPr>
          <p:nvPr/>
        </p:nvSpPr>
        <p:spPr bwMode="auto">
          <a:xfrm>
            <a:off x="0" y="5029200"/>
            <a:ext cx="9144000" cy="1015663"/>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000" dirty="0" smtClean="0">
                <a:latin typeface="Arial"/>
                <a:cs typeface="Arial"/>
              </a:rPr>
              <a:t>These are all front-side CMEs, as confirmed by STEREO observations, but slow (&lt;300 km s</a:t>
            </a:r>
            <a:r>
              <a:rPr lang="en-US" sz="2000" baseline="30000" dirty="0" smtClean="0">
                <a:latin typeface="Arial"/>
                <a:cs typeface="Arial"/>
              </a:rPr>
              <a:t>-1</a:t>
            </a:r>
            <a:r>
              <a:rPr lang="en-US" sz="2000" dirty="0" smtClean="0">
                <a:latin typeface="Arial"/>
                <a:cs typeface="Arial"/>
              </a:rPr>
              <a:t>).  Although they are wider than 100°, they are hardly Earth-affecting.</a:t>
            </a:r>
            <a:endParaRPr lang="en-US" sz="2000" dirty="0">
              <a:latin typeface="Arial"/>
              <a:cs typeface="Arial"/>
            </a:endParaRPr>
          </a:p>
        </p:txBody>
      </p:sp>
      <p:pic>
        <p:nvPicPr>
          <p:cNvPr id="2" name="Picture 1" descr="C2_20100616_18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286000"/>
            <a:ext cx="2209800" cy="2209800"/>
          </a:xfrm>
          <a:prstGeom prst="rect">
            <a:avLst/>
          </a:prstGeom>
        </p:spPr>
      </p:pic>
      <p:pic>
        <p:nvPicPr>
          <p:cNvPr id="4" name="Picture 3" descr="C2_20100708_20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2286000"/>
            <a:ext cx="2209800" cy="2209800"/>
          </a:xfrm>
          <a:prstGeom prst="rect">
            <a:avLst/>
          </a:prstGeom>
        </p:spPr>
      </p:pic>
      <p:pic>
        <p:nvPicPr>
          <p:cNvPr id="5" name="Picture 4" descr="C2_20110130_17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2286000"/>
            <a:ext cx="2209800" cy="2209800"/>
          </a:xfrm>
          <a:prstGeom prst="rect">
            <a:avLst/>
          </a:prstGeom>
        </p:spPr>
      </p:pic>
      <p:pic>
        <p:nvPicPr>
          <p:cNvPr id="6" name="Picture 5" descr="C2_20110303_120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4200" y="2286000"/>
            <a:ext cx="2209800" cy="2209800"/>
          </a:xfrm>
          <a:prstGeom prst="rect">
            <a:avLst/>
          </a:prstGeom>
        </p:spPr>
      </p:pic>
    </p:spTree>
    <p:extLst>
      <p:ext uri="{BB962C8B-B14F-4D97-AF65-F5344CB8AC3E}">
        <p14:creationId xmlns:p14="http://schemas.microsoft.com/office/powerpoint/2010/main" val="20914698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0"/>
            <a:ext cx="9144000" cy="609600"/>
          </a:xfrm>
        </p:spPr>
        <p:txBody>
          <a:bodyPr>
            <a:normAutofit/>
          </a:bodyPr>
          <a:lstStyle/>
          <a:p>
            <a:pPr algn="l"/>
            <a:r>
              <a:rPr lang="en-US" sz="2800" dirty="0" smtClean="0">
                <a:latin typeface="Arial"/>
                <a:cs typeface="Arial"/>
              </a:rPr>
              <a:t>Real-time Interest</a:t>
            </a:r>
            <a:endParaRPr lang="en-US" sz="2000" dirty="0">
              <a:latin typeface="Arial"/>
              <a:cs typeface="Arial"/>
            </a:endParaRPr>
          </a:p>
        </p:txBody>
      </p:sp>
      <p:sp>
        <p:nvSpPr>
          <p:cNvPr id="178179" name="Text Box 3"/>
          <p:cNvSpPr txBox="1">
            <a:spLocks noChangeArrowheads="1"/>
          </p:cNvSpPr>
          <p:nvPr/>
        </p:nvSpPr>
        <p:spPr bwMode="auto">
          <a:xfrm>
            <a:off x="1066800" y="4800600"/>
            <a:ext cx="19050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solidFill>
                  <a:schemeClr val="bg1"/>
                </a:solidFill>
              </a:rPr>
              <a:t>3-Nov-2000 15:42:43</a:t>
            </a:r>
          </a:p>
        </p:txBody>
      </p:sp>
      <p:sp>
        <p:nvSpPr>
          <p:cNvPr id="178180" name="Text Box 4"/>
          <p:cNvSpPr txBox="1">
            <a:spLocks noChangeArrowheads="1"/>
          </p:cNvSpPr>
          <p:nvPr/>
        </p:nvSpPr>
        <p:spPr bwMode="auto">
          <a:xfrm>
            <a:off x="5181600" y="4800600"/>
            <a:ext cx="19050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solidFill>
                  <a:schemeClr val="bg1"/>
                </a:solidFill>
              </a:rPr>
              <a:t>3-Nov-2000 20:11:43</a:t>
            </a:r>
          </a:p>
        </p:txBody>
      </p:sp>
      <p:sp>
        <p:nvSpPr>
          <p:cNvPr id="8" name="Text Box 5"/>
          <p:cNvSpPr txBox="1">
            <a:spLocks noChangeArrowheads="1"/>
          </p:cNvSpPr>
          <p:nvPr/>
        </p:nvSpPr>
        <p:spPr bwMode="auto">
          <a:xfrm>
            <a:off x="0" y="609600"/>
            <a:ext cx="9144000" cy="400110"/>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000" dirty="0" smtClean="0">
                <a:latin typeface="Arial"/>
                <a:cs typeface="Arial"/>
              </a:rPr>
              <a:t>Hopin</a:t>
            </a:r>
            <a:r>
              <a:rPr lang="en-US" sz="2000" dirty="0" smtClean="0">
                <a:latin typeface="Arial"/>
                <a:cs typeface="Arial"/>
              </a:rPr>
              <a:t>g to reach out taxpayers???</a:t>
            </a:r>
            <a:endParaRPr lang="en-US" sz="2000" dirty="0">
              <a:latin typeface="Arial"/>
              <a:cs typeface="Arial"/>
            </a:endParaRPr>
          </a:p>
        </p:txBody>
      </p:sp>
      <p:pic>
        <p:nvPicPr>
          <p:cNvPr id="3" name="Picture 2" descr="twitter_20140107.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1295400"/>
            <a:ext cx="3910377" cy="5334000"/>
          </a:xfrm>
          <a:prstGeom prst="rect">
            <a:avLst/>
          </a:prstGeom>
        </p:spPr>
      </p:pic>
      <p:pic>
        <p:nvPicPr>
          <p:cNvPr id="7" name="Picture 6" descr="twitter_20141004.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8664" y="228600"/>
            <a:ext cx="3054336" cy="6553200"/>
          </a:xfrm>
          <a:prstGeom prst="rect">
            <a:avLst/>
          </a:prstGeom>
        </p:spPr>
      </p:pic>
    </p:spTree>
    <p:extLst>
      <p:ext uri="{BB962C8B-B14F-4D97-AF65-F5344CB8AC3E}">
        <p14:creationId xmlns:p14="http://schemas.microsoft.com/office/powerpoint/2010/main" val="25592395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0"/>
            <a:ext cx="9144000" cy="609600"/>
          </a:xfrm>
        </p:spPr>
        <p:txBody>
          <a:bodyPr>
            <a:normAutofit/>
          </a:bodyPr>
          <a:lstStyle/>
          <a:p>
            <a:pPr algn="l"/>
            <a:r>
              <a:rPr lang="en-US" sz="2800" dirty="0" smtClean="0">
                <a:latin typeface="Arial"/>
                <a:cs typeface="Arial"/>
              </a:rPr>
              <a:t>Summary</a:t>
            </a:r>
            <a:endParaRPr lang="en-US" sz="2000" dirty="0">
              <a:latin typeface="Arial"/>
              <a:cs typeface="Arial"/>
            </a:endParaRPr>
          </a:p>
        </p:txBody>
      </p:sp>
      <p:sp>
        <p:nvSpPr>
          <p:cNvPr id="178179" name="Text Box 3"/>
          <p:cNvSpPr txBox="1">
            <a:spLocks noChangeArrowheads="1"/>
          </p:cNvSpPr>
          <p:nvPr/>
        </p:nvSpPr>
        <p:spPr bwMode="auto">
          <a:xfrm>
            <a:off x="1066800" y="4800600"/>
            <a:ext cx="19050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solidFill>
                  <a:schemeClr val="bg1"/>
                </a:solidFill>
              </a:rPr>
              <a:t>3-Nov-2000 15:42:43</a:t>
            </a:r>
          </a:p>
        </p:txBody>
      </p:sp>
      <p:sp>
        <p:nvSpPr>
          <p:cNvPr id="178180" name="Text Box 4"/>
          <p:cNvSpPr txBox="1">
            <a:spLocks noChangeArrowheads="1"/>
          </p:cNvSpPr>
          <p:nvPr/>
        </p:nvSpPr>
        <p:spPr bwMode="auto">
          <a:xfrm>
            <a:off x="5181600" y="4800600"/>
            <a:ext cx="19050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solidFill>
                  <a:schemeClr val="bg1"/>
                </a:solidFill>
              </a:rPr>
              <a:t>3-Nov-2000 20:11:43</a:t>
            </a:r>
          </a:p>
        </p:txBody>
      </p:sp>
      <p:sp>
        <p:nvSpPr>
          <p:cNvPr id="8" name="Text Box 5"/>
          <p:cNvSpPr txBox="1">
            <a:spLocks noChangeArrowheads="1"/>
          </p:cNvSpPr>
          <p:nvPr/>
        </p:nvSpPr>
        <p:spPr bwMode="auto">
          <a:xfrm>
            <a:off x="0" y="609600"/>
            <a:ext cx="9144000" cy="4862870"/>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000" dirty="0" smtClean="0">
                <a:latin typeface="Arial"/>
                <a:cs typeface="Arial"/>
              </a:rPr>
              <a:t>Helped by STEREO observations, especially during 2010−2012, AIA can in principle observe the nascence of all CMEs from the visible side. </a:t>
            </a:r>
          </a:p>
          <a:p>
            <a:pPr>
              <a:spcBef>
                <a:spcPct val="50000"/>
              </a:spcBef>
            </a:pPr>
            <a:endParaRPr lang="en-US" sz="2000" dirty="0" smtClean="0">
              <a:latin typeface="Arial"/>
              <a:cs typeface="Arial"/>
            </a:endParaRPr>
          </a:p>
          <a:p>
            <a:pPr>
              <a:spcBef>
                <a:spcPct val="50000"/>
              </a:spcBef>
            </a:pPr>
            <a:r>
              <a:rPr lang="en-US" sz="2000" dirty="0" smtClean="0">
                <a:latin typeface="Arial"/>
                <a:cs typeface="Arial"/>
              </a:rPr>
              <a:t>In reality, however, there are still some stealth CMEs, which may not be negligible.  Most of them may not give rise to strong ICMEs.</a:t>
            </a:r>
          </a:p>
          <a:p>
            <a:pPr>
              <a:spcBef>
                <a:spcPct val="50000"/>
              </a:spcBef>
            </a:pPr>
            <a:endParaRPr lang="en-US" sz="2000" dirty="0">
              <a:latin typeface="Arial"/>
              <a:cs typeface="Arial"/>
            </a:endParaRPr>
          </a:p>
          <a:p>
            <a:pPr>
              <a:spcBef>
                <a:spcPct val="50000"/>
              </a:spcBef>
            </a:pPr>
            <a:r>
              <a:rPr lang="en-US" sz="2000" dirty="0" smtClean="0">
                <a:latin typeface="Arial"/>
                <a:cs typeface="Arial"/>
              </a:rPr>
              <a:t>Closer examination of data may disqualify some of the apparent stealth CMEs, including our campaign event (CME: 2012 Oct 5, ICME: 2012 Oct 8).</a:t>
            </a:r>
          </a:p>
          <a:p>
            <a:pPr>
              <a:spcBef>
                <a:spcPct val="50000"/>
              </a:spcBef>
            </a:pPr>
            <a:endParaRPr lang="en-US" sz="2000" dirty="0">
              <a:latin typeface="Arial"/>
              <a:cs typeface="Arial"/>
            </a:endParaRPr>
          </a:p>
          <a:p>
            <a:pPr>
              <a:spcBef>
                <a:spcPct val="50000"/>
              </a:spcBef>
            </a:pPr>
            <a:r>
              <a:rPr lang="en-US" sz="2000" dirty="0" smtClean="0">
                <a:latin typeface="Arial"/>
                <a:cs typeface="Arial"/>
              </a:rPr>
              <a:t>From 1 AU observations, a significant number of ICMEs with B &gt; 10nT may have no confirmed parent CME.  This will be given in the </a:t>
            </a:r>
            <a:r>
              <a:rPr lang="en-US" sz="2000" smtClean="0">
                <a:latin typeface="Arial"/>
                <a:cs typeface="Arial"/>
              </a:rPr>
              <a:t>subsequent meetings.</a:t>
            </a:r>
            <a:endParaRPr lang="en-US" sz="2000" dirty="0">
              <a:latin typeface="Arial"/>
              <a:cs typeface="Arial"/>
            </a:endParaRPr>
          </a:p>
          <a:p>
            <a:pPr>
              <a:spcBef>
                <a:spcPct val="50000"/>
              </a:spcBef>
            </a:pPr>
            <a:endParaRPr lang="en-US" sz="2000" dirty="0">
              <a:latin typeface="Arial"/>
              <a:cs typeface="Arial"/>
            </a:endParaRPr>
          </a:p>
        </p:txBody>
      </p:sp>
    </p:spTree>
    <p:extLst>
      <p:ext uri="{BB962C8B-B14F-4D97-AF65-F5344CB8AC3E}">
        <p14:creationId xmlns:p14="http://schemas.microsoft.com/office/powerpoint/2010/main" val="290774061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0"/>
            <a:ext cx="9144000" cy="609600"/>
          </a:xfrm>
        </p:spPr>
        <p:txBody>
          <a:bodyPr>
            <a:normAutofit/>
          </a:bodyPr>
          <a:lstStyle/>
          <a:p>
            <a:pPr algn="l"/>
            <a:r>
              <a:rPr lang="en-US" sz="2800" dirty="0" smtClean="0">
                <a:latin typeface="Arial"/>
                <a:cs typeface="Arial"/>
              </a:rPr>
              <a:t>Problem Events</a:t>
            </a:r>
            <a:endParaRPr lang="en-US" sz="2800" dirty="0">
              <a:latin typeface="Arial"/>
              <a:cs typeface="Arial"/>
            </a:endParaRPr>
          </a:p>
        </p:txBody>
      </p:sp>
      <p:sp>
        <p:nvSpPr>
          <p:cNvPr id="178179" name="Text Box 3"/>
          <p:cNvSpPr txBox="1">
            <a:spLocks noChangeArrowheads="1"/>
          </p:cNvSpPr>
          <p:nvPr/>
        </p:nvSpPr>
        <p:spPr bwMode="auto">
          <a:xfrm>
            <a:off x="1066800" y="4800600"/>
            <a:ext cx="19050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solidFill>
                  <a:schemeClr val="bg1"/>
                </a:solidFill>
              </a:rPr>
              <a:t>3-Nov-2000 15:42:43</a:t>
            </a:r>
          </a:p>
        </p:txBody>
      </p:sp>
      <p:sp>
        <p:nvSpPr>
          <p:cNvPr id="178180" name="Text Box 4"/>
          <p:cNvSpPr txBox="1">
            <a:spLocks noChangeArrowheads="1"/>
          </p:cNvSpPr>
          <p:nvPr/>
        </p:nvSpPr>
        <p:spPr bwMode="auto">
          <a:xfrm>
            <a:off x="5181600" y="4800600"/>
            <a:ext cx="19050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solidFill>
                  <a:schemeClr val="bg1"/>
                </a:solidFill>
              </a:rPr>
              <a:t>3-Nov-2000 20:11:43</a:t>
            </a:r>
          </a:p>
        </p:txBody>
      </p:sp>
      <p:sp>
        <p:nvSpPr>
          <p:cNvPr id="178181" name="Text Box 5"/>
          <p:cNvSpPr txBox="1">
            <a:spLocks noChangeArrowheads="1"/>
          </p:cNvSpPr>
          <p:nvPr/>
        </p:nvSpPr>
        <p:spPr bwMode="auto">
          <a:xfrm>
            <a:off x="0" y="914400"/>
            <a:ext cx="9144000" cy="769441"/>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200" dirty="0" smtClean="0">
                <a:latin typeface="Arial"/>
                <a:cs typeface="Arial"/>
              </a:rPr>
              <a:t>1. In-situ data show an ICME, but no halo CME is found in coronagraph (e.g. LASCO) data in a reasonable (~5 day) time window.</a:t>
            </a:r>
            <a:endParaRPr lang="en-US" sz="2200" dirty="0">
              <a:latin typeface="Arial"/>
              <a:cs typeface="Arial"/>
            </a:endParaRPr>
          </a:p>
        </p:txBody>
      </p:sp>
      <p:sp>
        <p:nvSpPr>
          <p:cNvPr id="8" name="Text Box 5"/>
          <p:cNvSpPr txBox="1">
            <a:spLocks noChangeArrowheads="1"/>
          </p:cNvSpPr>
          <p:nvPr/>
        </p:nvSpPr>
        <p:spPr bwMode="auto">
          <a:xfrm>
            <a:off x="0" y="1959114"/>
            <a:ext cx="9144000" cy="769441"/>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200" dirty="0">
                <a:latin typeface="Arial"/>
                <a:cs typeface="Arial"/>
              </a:rPr>
              <a:t>2</a:t>
            </a:r>
            <a:r>
              <a:rPr lang="en-US" sz="2200" dirty="0" smtClean="0">
                <a:latin typeface="Arial"/>
                <a:cs typeface="Arial"/>
              </a:rPr>
              <a:t>. A halo CME is found for the ICME, but no low coronal signatures are found for the CME.</a:t>
            </a:r>
            <a:endParaRPr lang="en-US" sz="2200" dirty="0">
              <a:latin typeface="Arial"/>
              <a:cs typeface="Arial"/>
            </a:endParaRPr>
          </a:p>
        </p:txBody>
      </p:sp>
      <p:sp>
        <p:nvSpPr>
          <p:cNvPr id="9" name="Text Box 5"/>
          <p:cNvSpPr txBox="1">
            <a:spLocks noChangeArrowheads="1"/>
          </p:cNvSpPr>
          <p:nvPr/>
        </p:nvSpPr>
        <p:spPr bwMode="auto">
          <a:xfrm>
            <a:off x="0" y="2895600"/>
            <a:ext cx="9144000" cy="3631763"/>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000" dirty="0" smtClean="0">
                <a:latin typeface="Arial"/>
                <a:cs typeface="Arial"/>
              </a:rPr>
              <a:t>Category 2 may correspond to the stealth CME.  Its definition varies with the workers.  For example, like the original example of </a:t>
            </a:r>
            <a:r>
              <a:rPr lang="en-US" sz="2000" dirty="0" err="1" smtClean="0">
                <a:latin typeface="Arial"/>
                <a:cs typeface="Arial"/>
              </a:rPr>
              <a:t>Robbrecht</a:t>
            </a:r>
            <a:r>
              <a:rPr lang="en-US" sz="2000" dirty="0" smtClean="0">
                <a:latin typeface="Arial"/>
                <a:cs typeface="Arial"/>
              </a:rPr>
              <a:t> et al. (2009), we can allow limb signatures (e.g. slow prominence eruptions), and stealth CMEs do not leave signatures </a:t>
            </a:r>
            <a:r>
              <a:rPr lang="en-US" sz="2000" i="1" dirty="0" smtClean="0">
                <a:latin typeface="Arial"/>
                <a:cs typeface="Arial"/>
              </a:rPr>
              <a:t>on the disk</a:t>
            </a:r>
            <a:r>
              <a:rPr lang="en-US" sz="2000" dirty="0">
                <a:latin typeface="Arial"/>
                <a:cs typeface="Arial"/>
              </a:rPr>
              <a:t> </a:t>
            </a:r>
            <a:r>
              <a:rPr lang="en-US" sz="2000" dirty="0" smtClean="0">
                <a:latin typeface="Arial"/>
                <a:cs typeface="Arial"/>
              </a:rPr>
              <a:t>(</a:t>
            </a:r>
            <a:r>
              <a:rPr lang="en-US" sz="2000" dirty="0" err="1" smtClean="0">
                <a:latin typeface="Arial"/>
                <a:cs typeface="Arial"/>
              </a:rPr>
              <a:t>Kilpua</a:t>
            </a:r>
            <a:r>
              <a:rPr lang="en-US" sz="2000" dirty="0" smtClean="0">
                <a:latin typeface="Arial"/>
                <a:cs typeface="Arial"/>
              </a:rPr>
              <a:t> et al. 2014).</a:t>
            </a:r>
          </a:p>
          <a:p>
            <a:pPr>
              <a:spcBef>
                <a:spcPct val="50000"/>
              </a:spcBef>
            </a:pPr>
            <a:r>
              <a:rPr lang="en-US" sz="2000" dirty="0" smtClean="0">
                <a:latin typeface="Arial"/>
                <a:cs typeface="Arial"/>
              </a:rPr>
              <a:t>Some limit to only those events without signatures irrespective of the source locations (</a:t>
            </a:r>
            <a:r>
              <a:rPr lang="en-US" sz="2000" dirty="0" err="1" smtClean="0">
                <a:latin typeface="Arial"/>
                <a:cs typeface="Arial"/>
              </a:rPr>
              <a:t>D’Huys</a:t>
            </a:r>
            <a:r>
              <a:rPr lang="en-US" sz="2000" dirty="0" smtClean="0">
                <a:latin typeface="Arial"/>
                <a:cs typeface="Arial"/>
              </a:rPr>
              <a:t> et al. 2014).  Then we are left largely with narrow CMEs, which are space-weather-insignificant. </a:t>
            </a:r>
          </a:p>
          <a:p>
            <a:pPr>
              <a:spcBef>
                <a:spcPct val="50000"/>
              </a:spcBef>
            </a:pPr>
            <a:r>
              <a:rPr lang="en-US" sz="2000" dirty="0" smtClean="0">
                <a:latin typeface="Arial"/>
                <a:cs typeface="Arial"/>
              </a:rPr>
              <a:t>10−30% of CMEs from the front side may be stealth CMEs (Yum. Wang et al. 2011, Akiyama et al. 2014).</a:t>
            </a:r>
            <a:endParaRPr lang="en-US" sz="2000" dirty="0">
              <a:latin typeface="Arial"/>
              <a:cs typeface="Arial"/>
            </a:endParaRPr>
          </a:p>
          <a:p>
            <a:pPr>
              <a:spcBef>
                <a:spcPct val="50000"/>
              </a:spcBef>
            </a:pPr>
            <a:endParaRPr lang="en-US" sz="2000" dirty="0">
              <a:latin typeface="Arial"/>
              <a:cs typeface="Arial"/>
            </a:endParaRPr>
          </a:p>
        </p:txBody>
      </p:sp>
    </p:spTree>
    <p:extLst>
      <p:ext uri="{BB962C8B-B14F-4D97-AF65-F5344CB8AC3E}">
        <p14:creationId xmlns:p14="http://schemas.microsoft.com/office/powerpoint/2010/main" val="6622099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6380"/>
            <a:ext cx="8763000" cy="523220"/>
          </a:xfrm>
          <a:prstGeom prst="rect">
            <a:avLst/>
          </a:prstGeom>
          <a:noFill/>
        </p:spPr>
        <p:txBody>
          <a:bodyPr wrap="square" rtlCol="0">
            <a:spAutoFit/>
          </a:bodyPr>
          <a:lstStyle/>
          <a:p>
            <a:r>
              <a:rPr lang="en-US" sz="2800" dirty="0" smtClean="0">
                <a:latin typeface="Arial"/>
                <a:cs typeface="Arial"/>
              </a:rPr>
              <a:t>Campaign Event   </a:t>
            </a:r>
            <a:r>
              <a:rPr lang="en-US" sz="2000" dirty="0" smtClean="0">
                <a:latin typeface="Arial"/>
                <a:cs typeface="Arial"/>
              </a:rPr>
              <a:t>(from Dave Webb)   </a:t>
            </a:r>
            <a:endParaRPr lang="en-US" sz="2000" dirty="0">
              <a:latin typeface="Arial"/>
              <a:cs typeface="Arial"/>
            </a:endParaRPr>
          </a:p>
        </p:txBody>
      </p:sp>
      <p:sp>
        <p:nvSpPr>
          <p:cNvPr id="3" name="TextBox 2"/>
          <p:cNvSpPr txBox="1"/>
          <p:nvPr/>
        </p:nvSpPr>
        <p:spPr>
          <a:xfrm>
            <a:off x="-23946" y="823079"/>
            <a:ext cx="5129346" cy="5632311"/>
          </a:xfrm>
          <a:prstGeom prst="rect">
            <a:avLst/>
          </a:prstGeom>
          <a:noFill/>
        </p:spPr>
        <p:txBody>
          <a:bodyPr wrap="square" rtlCol="0">
            <a:spAutoFit/>
          </a:bodyPr>
          <a:lstStyle/>
          <a:p>
            <a:r>
              <a:rPr lang="en-US" sz="2000" dirty="0" smtClean="0">
                <a:latin typeface="Arial"/>
                <a:cs typeface="Arial"/>
              </a:rPr>
              <a:t>2012 </a:t>
            </a:r>
            <a:r>
              <a:rPr lang="en-US" sz="2000" dirty="0">
                <a:latin typeface="Arial"/>
                <a:cs typeface="Arial"/>
              </a:rPr>
              <a:t>October 4-8 (DW; KM) CME. This event has been recommended by ISEST and </a:t>
            </a:r>
            <a:r>
              <a:rPr lang="en-US" sz="2000" dirty="0" err="1">
                <a:latin typeface="Arial"/>
                <a:cs typeface="Arial"/>
              </a:rPr>
              <a:t>SPeCIMEN</a:t>
            </a:r>
            <a:r>
              <a:rPr lang="en-US" sz="2000" dirty="0">
                <a:latin typeface="Arial"/>
                <a:cs typeface="Arial"/>
              </a:rPr>
              <a:t>. </a:t>
            </a:r>
            <a:endParaRPr lang="en-US" sz="2000" dirty="0" smtClean="0">
              <a:latin typeface="Arial"/>
              <a:cs typeface="Arial"/>
            </a:endParaRPr>
          </a:p>
          <a:p>
            <a:endParaRPr lang="en-US" sz="2000" dirty="0">
              <a:latin typeface="Arial"/>
              <a:cs typeface="Arial"/>
            </a:endParaRPr>
          </a:p>
          <a:p>
            <a:r>
              <a:rPr lang="en-US" sz="2000" dirty="0">
                <a:latin typeface="Arial"/>
                <a:cs typeface="Arial"/>
              </a:rPr>
              <a:t>This is an excellent stealth CME, i.e., a strong CME in the inner corona and ICME, but the solar disk signatures are multiple and weak, and it had slow propagation to Earth. </a:t>
            </a:r>
            <a:endParaRPr lang="en-US" sz="2000" dirty="0" smtClean="0">
              <a:latin typeface="Arial"/>
              <a:cs typeface="Arial"/>
            </a:endParaRPr>
          </a:p>
          <a:p>
            <a:endParaRPr lang="en-US" sz="2000" dirty="0">
              <a:latin typeface="Arial"/>
              <a:cs typeface="Arial"/>
            </a:endParaRPr>
          </a:p>
          <a:p>
            <a:r>
              <a:rPr lang="en-US" sz="2000" dirty="0" smtClean="0">
                <a:latin typeface="Arial"/>
                <a:cs typeface="Arial"/>
              </a:rPr>
              <a:t>At </a:t>
            </a:r>
            <a:r>
              <a:rPr lang="en-US" sz="2000" dirty="0">
                <a:latin typeface="Arial"/>
                <a:cs typeface="Arial"/>
              </a:rPr>
              <a:t>Earth a smaller storm, </a:t>
            </a:r>
            <a:r>
              <a:rPr lang="en-US" sz="2000" dirty="0" err="1">
                <a:latin typeface="Arial"/>
                <a:cs typeface="Arial"/>
              </a:rPr>
              <a:t>Dst</a:t>
            </a:r>
            <a:r>
              <a:rPr lang="en-US" sz="2000" dirty="0">
                <a:latin typeface="Arial"/>
                <a:cs typeface="Arial"/>
              </a:rPr>
              <a:t>=-105.  Electron acceleration in the radiation belt has been studied by Reeves, G.D. et al (2013). </a:t>
            </a:r>
            <a:endParaRPr lang="en-US" sz="2000" dirty="0" smtClean="0">
              <a:latin typeface="Arial"/>
              <a:cs typeface="Arial"/>
            </a:endParaRPr>
          </a:p>
          <a:p>
            <a:endParaRPr lang="en-US" sz="2000" dirty="0">
              <a:latin typeface="Arial"/>
              <a:cs typeface="Arial"/>
            </a:endParaRPr>
          </a:p>
          <a:p>
            <a:r>
              <a:rPr lang="en-US" sz="2000" dirty="0" smtClean="0">
                <a:latin typeface="Arial"/>
                <a:cs typeface="Arial"/>
              </a:rPr>
              <a:t>(</a:t>
            </a:r>
            <a:r>
              <a:rPr lang="en-US" sz="2000" dirty="0">
                <a:latin typeface="Arial"/>
                <a:cs typeface="Arial"/>
              </a:rPr>
              <a:t>P)</a:t>
            </a:r>
            <a:r>
              <a:rPr lang="en-US" sz="2000" dirty="0" err="1">
                <a:latin typeface="Arial"/>
                <a:cs typeface="Arial"/>
              </a:rPr>
              <a:t>roblem</a:t>
            </a:r>
            <a:r>
              <a:rPr lang="en-US" sz="2000" dirty="0">
                <a:latin typeface="Arial"/>
                <a:cs typeface="Arial"/>
              </a:rPr>
              <a:t> event.</a:t>
            </a:r>
          </a:p>
          <a:p>
            <a:r>
              <a:rPr lang="en-US" sz="2000" dirty="0">
                <a:latin typeface="Arial"/>
                <a:cs typeface="Arial"/>
              </a:rPr>
              <a:t>URL: http://</a:t>
            </a:r>
            <a:r>
              <a:rPr lang="en-US" sz="2000" dirty="0" err="1">
                <a:latin typeface="Arial"/>
                <a:cs typeface="Arial"/>
              </a:rPr>
              <a:t>solar.gmu.edu</a:t>
            </a:r>
            <a:r>
              <a:rPr lang="en-US" sz="2000" dirty="0">
                <a:latin typeface="Arial"/>
                <a:cs typeface="Arial"/>
              </a:rPr>
              <a:t>/</a:t>
            </a:r>
            <a:r>
              <a:rPr lang="en-US" sz="2000" dirty="0" err="1">
                <a:latin typeface="Arial"/>
                <a:cs typeface="Arial"/>
              </a:rPr>
              <a:t>heliophysics</a:t>
            </a:r>
            <a:r>
              <a:rPr lang="en-US" sz="2000" dirty="0">
                <a:latin typeface="Arial"/>
                <a:cs typeface="Arial"/>
              </a:rPr>
              <a:t>/</a:t>
            </a:r>
            <a:r>
              <a:rPr lang="en-US" sz="2000" dirty="0" err="1">
                <a:latin typeface="Arial"/>
                <a:cs typeface="Arial"/>
              </a:rPr>
              <a:t>index.php</a:t>
            </a:r>
            <a:r>
              <a:rPr lang="en-US" sz="2000" dirty="0">
                <a:latin typeface="Arial"/>
                <a:cs typeface="Arial"/>
              </a:rPr>
              <a:t>/10/08/2012_05:00:00_UTC</a:t>
            </a:r>
          </a:p>
        </p:txBody>
      </p:sp>
      <p:pic>
        <p:nvPicPr>
          <p:cNvPr id="13" name="Picture 12" descr="plot_sw_mag_wind_201210071800_201210101200.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838200"/>
            <a:ext cx="4102100" cy="5029352"/>
          </a:xfrm>
          <a:prstGeom prst="rect">
            <a:avLst/>
          </a:prstGeom>
        </p:spPr>
      </p:pic>
    </p:spTree>
    <p:extLst>
      <p:ext uri="{BB962C8B-B14F-4D97-AF65-F5344CB8AC3E}">
        <p14:creationId xmlns:p14="http://schemas.microsoft.com/office/powerpoint/2010/main" val="29738331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6200"/>
            <a:ext cx="8763000" cy="523220"/>
          </a:xfrm>
          <a:prstGeom prst="rect">
            <a:avLst/>
          </a:prstGeom>
          <a:noFill/>
        </p:spPr>
        <p:txBody>
          <a:bodyPr wrap="square" rtlCol="0">
            <a:spAutoFit/>
          </a:bodyPr>
          <a:lstStyle/>
          <a:p>
            <a:r>
              <a:rPr lang="en-US" sz="2800" dirty="0" smtClean="0">
                <a:latin typeface="Arial"/>
                <a:cs typeface="Arial"/>
              </a:rPr>
              <a:t>2012-10-</a:t>
            </a:r>
            <a:r>
              <a:rPr lang="en-US" sz="2800" dirty="0" smtClean="0">
                <a:latin typeface="Arial"/>
                <a:cs typeface="Arial"/>
              </a:rPr>
              <a:t>08 ICME</a:t>
            </a:r>
            <a:r>
              <a:rPr lang="en-US" sz="2800" dirty="0" smtClean="0">
                <a:latin typeface="Arial"/>
                <a:cs typeface="Arial"/>
              </a:rPr>
              <a:t>, 2012-10-</a:t>
            </a:r>
            <a:r>
              <a:rPr lang="en-US" sz="2800" dirty="0" smtClean="0">
                <a:latin typeface="Arial"/>
                <a:cs typeface="Arial"/>
              </a:rPr>
              <a:t>05 CME</a:t>
            </a:r>
            <a:endParaRPr lang="en-US" sz="2800" dirty="0">
              <a:latin typeface="Arial"/>
              <a:cs typeface="Arial"/>
            </a:endParaRPr>
          </a:p>
        </p:txBody>
      </p:sp>
      <p:sp>
        <p:nvSpPr>
          <p:cNvPr id="3" name="TextBox 2"/>
          <p:cNvSpPr txBox="1"/>
          <p:nvPr/>
        </p:nvSpPr>
        <p:spPr>
          <a:xfrm>
            <a:off x="0" y="773668"/>
            <a:ext cx="9144000" cy="430887"/>
          </a:xfrm>
          <a:prstGeom prst="rect">
            <a:avLst/>
          </a:prstGeom>
          <a:noFill/>
        </p:spPr>
        <p:txBody>
          <a:bodyPr wrap="square" rtlCol="0">
            <a:spAutoFit/>
          </a:bodyPr>
          <a:lstStyle/>
          <a:p>
            <a:r>
              <a:rPr lang="en-US" sz="2200" dirty="0" smtClean="0">
                <a:latin typeface="Arial"/>
                <a:cs typeface="Arial"/>
              </a:rPr>
              <a:t>This was first selected by ISEST because of a possible stealth CME.</a:t>
            </a:r>
            <a:endParaRPr lang="en-US" sz="2200" dirty="0">
              <a:latin typeface="Arial"/>
              <a:cs typeface="Arial"/>
            </a:endParaRPr>
          </a:p>
        </p:txBody>
      </p:sp>
      <p:pic>
        <p:nvPicPr>
          <p:cNvPr id="5" name="Picture 4" descr="20121005_044806_lasc2rdf_aia193rd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09800"/>
            <a:ext cx="2057400" cy="2057400"/>
          </a:xfrm>
          <a:prstGeom prst="rect">
            <a:avLst/>
          </a:prstGeom>
        </p:spPr>
      </p:pic>
      <p:pic>
        <p:nvPicPr>
          <p:cNvPr id="6" name="Picture 5" descr="20121005_133005_lasc3rd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2209800"/>
            <a:ext cx="2057400" cy="2057400"/>
          </a:xfrm>
          <a:prstGeom prst="rect">
            <a:avLst/>
          </a:prstGeom>
        </p:spPr>
      </p:pic>
      <p:pic>
        <p:nvPicPr>
          <p:cNvPr id="7" name="Picture 6" descr="20121005.024805.p202g.h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4419600"/>
            <a:ext cx="2184400" cy="2184400"/>
          </a:xfrm>
          <a:prstGeom prst="rect">
            <a:avLst/>
          </a:prstGeom>
        </p:spPr>
      </p:pic>
      <p:pic>
        <p:nvPicPr>
          <p:cNvPr id="8" name="Picture 7" descr="20121005.024805.p202g.ht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4419600"/>
            <a:ext cx="2184400" cy="2184400"/>
          </a:xfrm>
          <a:prstGeom prst="rect">
            <a:avLst/>
          </a:prstGeom>
        </p:spPr>
      </p:pic>
      <p:sp>
        <p:nvSpPr>
          <p:cNvPr id="9" name="TextBox 8"/>
          <p:cNvSpPr txBox="1"/>
          <p:nvPr/>
        </p:nvSpPr>
        <p:spPr>
          <a:xfrm>
            <a:off x="76200" y="1371600"/>
            <a:ext cx="4876800" cy="707886"/>
          </a:xfrm>
          <a:prstGeom prst="rect">
            <a:avLst/>
          </a:prstGeom>
          <a:noFill/>
        </p:spPr>
        <p:txBody>
          <a:bodyPr wrap="square" rtlCol="0">
            <a:spAutoFit/>
          </a:bodyPr>
          <a:lstStyle/>
          <a:p>
            <a:r>
              <a:rPr lang="en-US" sz="2000" dirty="0">
                <a:latin typeface="Arial"/>
                <a:cs typeface="Arial"/>
              </a:rPr>
              <a:t>The only halo CME in the possible time</a:t>
            </a:r>
          </a:p>
          <a:p>
            <a:r>
              <a:rPr lang="en-US" sz="2000" dirty="0">
                <a:latin typeface="Arial"/>
                <a:cs typeface="Arial"/>
              </a:rPr>
              <a:t>window that </a:t>
            </a:r>
            <a:r>
              <a:rPr lang="en-US" sz="2000" dirty="0" smtClean="0">
                <a:latin typeface="Arial"/>
                <a:cs typeface="Arial"/>
              </a:rPr>
              <a:t>may account </a:t>
            </a:r>
            <a:r>
              <a:rPr lang="en-US" sz="2000" dirty="0">
                <a:latin typeface="Arial"/>
                <a:cs typeface="Arial"/>
              </a:rPr>
              <a:t>for </a:t>
            </a:r>
            <a:r>
              <a:rPr lang="en-US" sz="2000" dirty="0" smtClean="0">
                <a:latin typeface="Arial"/>
                <a:cs typeface="Arial"/>
              </a:rPr>
              <a:t>the </a:t>
            </a:r>
            <a:r>
              <a:rPr lang="en-US" sz="2000" dirty="0">
                <a:latin typeface="Arial"/>
                <a:cs typeface="Arial"/>
              </a:rPr>
              <a:t>ICME is:</a:t>
            </a:r>
          </a:p>
        </p:txBody>
      </p:sp>
      <p:sp>
        <p:nvSpPr>
          <p:cNvPr id="10" name="TextBox 9"/>
          <p:cNvSpPr txBox="1"/>
          <p:nvPr/>
        </p:nvSpPr>
        <p:spPr>
          <a:xfrm>
            <a:off x="609600" y="4495800"/>
            <a:ext cx="1295400" cy="276999"/>
          </a:xfrm>
          <a:prstGeom prst="rect">
            <a:avLst/>
          </a:prstGeom>
          <a:noFill/>
        </p:spPr>
        <p:txBody>
          <a:bodyPr wrap="square" rtlCol="0">
            <a:spAutoFit/>
          </a:bodyPr>
          <a:lstStyle/>
          <a:p>
            <a:r>
              <a:rPr lang="en-US" sz="1200" dirty="0" smtClean="0">
                <a:latin typeface="Arial"/>
                <a:cs typeface="Arial"/>
              </a:rPr>
              <a:t>V = 612 km s</a:t>
            </a:r>
            <a:r>
              <a:rPr lang="en-US" sz="1200" baseline="30000" dirty="0" smtClean="0">
                <a:latin typeface="Arial"/>
                <a:cs typeface="Arial"/>
              </a:rPr>
              <a:t>-1</a:t>
            </a:r>
            <a:endParaRPr lang="en-US" sz="1200" baseline="30000" dirty="0">
              <a:latin typeface="Arial"/>
              <a:cs typeface="Arial"/>
            </a:endParaRPr>
          </a:p>
        </p:txBody>
      </p:sp>
      <p:sp>
        <p:nvSpPr>
          <p:cNvPr id="11" name="TextBox 10"/>
          <p:cNvSpPr txBox="1"/>
          <p:nvPr/>
        </p:nvSpPr>
        <p:spPr>
          <a:xfrm>
            <a:off x="2971800" y="4495800"/>
            <a:ext cx="1295400" cy="276999"/>
          </a:xfrm>
          <a:prstGeom prst="rect">
            <a:avLst/>
          </a:prstGeom>
          <a:noFill/>
        </p:spPr>
        <p:txBody>
          <a:bodyPr wrap="square" rtlCol="0">
            <a:spAutoFit/>
          </a:bodyPr>
          <a:lstStyle/>
          <a:p>
            <a:r>
              <a:rPr lang="en-US" sz="1200" dirty="0" smtClean="0">
                <a:latin typeface="Arial"/>
                <a:cs typeface="Arial"/>
              </a:rPr>
              <a:t>α = 21 m s</a:t>
            </a:r>
            <a:r>
              <a:rPr lang="en-US" sz="1200" baseline="30000" dirty="0" smtClean="0">
                <a:latin typeface="Arial"/>
                <a:cs typeface="Arial"/>
              </a:rPr>
              <a:t>-2</a:t>
            </a:r>
            <a:endParaRPr lang="en-US" sz="1200" baseline="30000" dirty="0">
              <a:latin typeface="Arial"/>
              <a:cs typeface="Arial"/>
            </a:endParaRPr>
          </a:p>
        </p:txBody>
      </p:sp>
      <p:sp>
        <p:nvSpPr>
          <p:cNvPr id="13" name="TextBox 12"/>
          <p:cNvSpPr txBox="1"/>
          <p:nvPr/>
        </p:nvSpPr>
        <p:spPr>
          <a:xfrm>
            <a:off x="5257800" y="1419761"/>
            <a:ext cx="3581400" cy="707886"/>
          </a:xfrm>
          <a:prstGeom prst="rect">
            <a:avLst/>
          </a:prstGeom>
          <a:noFill/>
        </p:spPr>
        <p:txBody>
          <a:bodyPr wrap="square" rtlCol="0">
            <a:spAutoFit/>
          </a:bodyPr>
          <a:lstStyle/>
          <a:p>
            <a:r>
              <a:rPr lang="en-US" sz="2000" dirty="0" smtClean="0">
                <a:latin typeface="Arial"/>
                <a:cs typeface="Arial"/>
              </a:rPr>
              <a:t>But How can this be a stealth CME?</a:t>
            </a:r>
            <a:endParaRPr lang="en-US" sz="2000" dirty="0">
              <a:latin typeface="Arial"/>
              <a:cs typeface="Arial"/>
            </a:endParaRPr>
          </a:p>
        </p:txBody>
      </p:sp>
      <p:sp>
        <p:nvSpPr>
          <p:cNvPr id="14" name="TextBox 13"/>
          <p:cNvSpPr txBox="1"/>
          <p:nvPr/>
        </p:nvSpPr>
        <p:spPr>
          <a:xfrm>
            <a:off x="5257800" y="2362200"/>
            <a:ext cx="3581400" cy="400110"/>
          </a:xfrm>
          <a:prstGeom prst="rect">
            <a:avLst/>
          </a:prstGeom>
          <a:noFill/>
        </p:spPr>
        <p:txBody>
          <a:bodyPr wrap="square" rtlCol="0">
            <a:spAutoFit/>
          </a:bodyPr>
          <a:lstStyle/>
          <a:p>
            <a:r>
              <a:rPr lang="en-US" sz="2000" dirty="0" smtClean="0">
                <a:latin typeface="Arial"/>
                <a:cs typeface="Arial"/>
              </a:rPr>
              <a:t>The CME is quite bright.  </a:t>
            </a:r>
            <a:endParaRPr lang="en-US" sz="2000" dirty="0">
              <a:latin typeface="Arial"/>
              <a:cs typeface="Arial"/>
            </a:endParaRPr>
          </a:p>
        </p:txBody>
      </p:sp>
      <p:sp>
        <p:nvSpPr>
          <p:cNvPr id="15" name="Rectangle 14"/>
          <p:cNvSpPr/>
          <p:nvPr/>
        </p:nvSpPr>
        <p:spPr>
          <a:xfrm>
            <a:off x="5257800" y="2819400"/>
            <a:ext cx="1652916" cy="400110"/>
          </a:xfrm>
          <a:prstGeom prst="rect">
            <a:avLst/>
          </a:prstGeom>
        </p:spPr>
        <p:txBody>
          <a:bodyPr wrap="none">
            <a:spAutoFit/>
          </a:bodyPr>
          <a:lstStyle/>
          <a:p>
            <a:r>
              <a:rPr lang="en-US" sz="2000" dirty="0">
                <a:latin typeface="Arial"/>
                <a:cs typeface="Arial"/>
              </a:rPr>
              <a:t>It is not slow.</a:t>
            </a:r>
            <a:endParaRPr lang="en-US" sz="2000" dirty="0"/>
          </a:p>
        </p:txBody>
      </p:sp>
      <p:sp>
        <p:nvSpPr>
          <p:cNvPr id="16" name="Rectangle 15"/>
          <p:cNvSpPr/>
          <p:nvPr/>
        </p:nvSpPr>
        <p:spPr>
          <a:xfrm>
            <a:off x="5257800" y="3352800"/>
            <a:ext cx="3591673" cy="707886"/>
          </a:xfrm>
          <a:prstGeom prst="rect">
            <a:avLst/>
          </a:prstGeom>
        </p:spPr>
        <p:txBody>
          <a:bodyPr wrap="none">
            <a:spAutoFit/>
          </a:bodyPr>
          <a:lstStyle/>
          <a:p>
            <a:r>
              <a:rPr lang="en-US" sz="2000" dirty="0">
                <a:latin typeface="Arial"/>
                <a:cs typeface="Arial"/>
              </a:rPr>
              <a:t>It is </a:t>
            </a:r>
            <a:r>
              <a:rPr lang="en-US" sz="2000" dirty="0" smtClean="0">
                <a:latin typeface="Arial"/>
                <a:cs typeface="Arial"/>
              </a:rPr>
              <a:t>associated with a slow B8</a:t>
            </a:r>
          </a:p>
          <a:p>
            <a:r>
              <a:rPr lang="en-US" sz="2000" dirty="0">
                <a:latin typeface="Arial"/>
                <a:cs typeface="Arial"/>
              </a:rPr>
              <a:t>f</a:t>
            </a:r>
            <a:r>
              <a:rPr lang="en-US" sz="2000" dirty="0" smtClean="0">
                <a:latin typeface="Arial"/>
                <a:cs typeface="Arial"/>
              </a:rPr>
              <a:t>lare.</a:t>
            </a:r>
            <a:endParaRPr lang="en-US" sz="2000" dirty="0"/>
          </a:p>
        </p:txBody>
      </p:sp>
      <p:pic>
        <p:nvPicPr>
          <p:cNvPr id="17" name="Picture 16" descr="20121005_034730_goesxra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7400" y="4191000"/>
            <a:ext cx="2184400" cy="2184400"/>
          </a:xfrm>
          <a:prstGeom prst="rect">
            <a:avLst/>
          </a:prstGeom>
        </p:spPr>
      </p:pic>
    </p:spTree>
    <p:extLst>
      <p:ext uri="{BB962C8B-B14F-4D97-AF65-F5344CB8AC3E}">
        <p14:creationId xmlns:p14="http://schemas.microsoft.com/office/powerpoint/2010/main" val="23527675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6620"/>
            <a:ext cx="9114818" cy="523220"/>
          </a:xfrm>
          <a:prstGeom prst="rect">
            <a:avLst/>
          </a:prstGeom>
          <a:noFill/>
        </p:spPr>
        <p:txBody>
          <a:bodyPr wrap="square" rtlCol="0">
            <a:spAutoFit/>
          </a:bodyPr>
          <a:lstStyle/>
          <a:p>
            <a:r>
              <a:rPr lang="en-US" sz="2800" dirty="0" smtClean="0">
                <a:latin typeface="Arial"/>
                <a:cs typeface="Arial"/>
              </a:rPr>
              <a:t>2012-10-05 CME</a:t>
            </a:r>
            <a:endParaRPr lang="en-US" sz="2000" dirty="0">
              <a:latin typeface="Arial"/>
              <a:cs typeface="Arial"/>
            </a:endParaRPr>
          </a:p>
        </p:txBody>
      </p:sp>
      <p:pic>
        <p:nvPicPr>
          <p:cNvPr id="2" name="Picture 1" descr="isest_wiki_20121005.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5618091"/>
          </a:xfrm>
          <a:prstGeom prst="rect">
            <a:avLst/>
          </a:prstGeom>
        </p:spPr>
      </p:pic>
    </p:spTree>
    <p:extLst>
      <p:ext uri="{BB962C8B-B14F-4D97-AF65-F5344CB8AC3E}">
        <p14:creationId xmlns:p14="http://schemas.microsoft.com/office/powerpoint/2010/main" val="5526004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6620"/>
            <a:ext cx="9114818" cy="523220"/>
          </a:xfrm>
          <a:prstGeom prst="rect">
            <a:avLst/>
          </a:prstGeom>
          <a:noFill/>
        </p:spPr>
        <p:txBody>
          <a:bodyPr wrap="square" rtlCol="0">
            <a:spAutoFit/>
          </a:bodyPr>
          <a:lstStyle/>
          <a:p>
            <a:r>
              <a:rPr lang="en-US" sz="2800" dirty="0" smtClean="0">
                <a:latin typeface="Arial"/>
                <a:cs typeface="Arial"/>
              </a:rPr>
              <a:t>2012-10-05 CME (STEREO COR-1)</a:t>
            </a:r>
            <a:endParaRPr lang="en-US" sz="2000" dirty="0">
              <a:latin typeface="Arial"/>
              <a:cs typeface="Arial"/>
            </a:endParaRPr>
          </a:p>
        </p:txBody>
      </p:sp>
      <p:sp>
        <p:nvSpPr>
          <p:cNvPr id="6" name="Text Box 5"/>
          <p:cNvSpPr txBox="1">
            <a:spLocks noChangeArrowheads="1"/>
          </p:cNvSpPr>
          <p:nvPr/>
        </p:nvSpPr>
        <p:spPr bwMode="auto">
          <a:xfrm>
            <a:off x="0" y="609600"/>
            <a:ext cx="9144000" cy="707886"/>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000" dirty="0" smtClean="0">
                <a:latin typeface="Arial"/>
                <a:cs typeface="Arial"/>
              </a:rPr>
              <a:t>Indeed, it is extremely hard to find anything convincing in AIA intensity or running difference images.</a:t>
            </a:r>
            <a:endParaRPr lang="en-US" sz="2000" dirty="0">
              <a:latin typeface="Arial"/>
              <a:cs typeface="Arial"/>
            </a:endParaRPr>
          </a:p>
        </p:txBody>
      </p:sp>
      <p:sp>
        <p:nvSpPr>
          <p:cNvPr id="7" name="Text Box 5"/>
          <p:cNvSpPr txBox="1">
            <a:spLocks noChangeArrowheads="1"/>
          </p:cNvSpPr>
          <p:nvPr/>
        </p:nvSpPr>
        <p:spPr bwMode="auto">
          <a:xfrm>
            <a:off x="0" y="1447800"/>
            <a:ext cx="9144000" cy="707886"/>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000" dirty="0" smtClean="0">
                <a:latin typeface="Arial"/>
                <a:cs typeface="Arial"/>
              </a:rPr>
              <a:t>First study data from STEREO, which gives a limb view of the regions close to the central meridian from Earth. </a:t>
            </a:r>
            <a:endParaRPr lang="en-US" sz="2000" dirty="0">
              <a:latin typeface="Arial"/>
              <a:cs typeface="Arial"/>
            </a:endParaRPr>
          </a:p>
        </p:txBody>
      </p:sp>
      <p:pic>
        <p:nvPicPr>
          <p:cNvPr id="3" name="cor1ab_20121004_1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209800"/>
            <a:ext cx="9144000" cy="4572000"/>
          </a:xfrm>
          <a:prstGeom prst="rect">
            <a:avLst/>
          </a:prstGeom>
        </p:spPr>
      </p:pic>
    </p:spTree>
    <p:extLst>
      <p:ext uri="{BB962C8B-B14F-4D97-AF65-F5344CB8AC3E}">
        <p14:creationId xmlns:p14="http://schemas.microsoft.com/office/powerpoint/2010/main" val="267791797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6620"/>
            <a:ext cx="9114818" cy="523220"/>
          </a:xfrm>
          <a:prstGeom prst="rect">
            <a:avLst/>
          </a:prstGeom>
          <a:noFill/>
        </p:spPr>
        <p:txBody>
          <a:bodyPr wrap="square" rtlCol="0">
            <a:spAutoFit/>
          </a:bodyPr>
          <a:lstStyle/>
          <a:p>
            <a:r>
              <a:rPr lang="en-US" sz="2800" dirty="0" smtClean="0">
                <a:latin typeface="Arial"/>
                <a:cs typeface="Arial"/>
              </a:rPr>
              <a:t>2012-10-05 CME (STEREO COR-1)</a:t>
            </a:r>
            <a:endParaRPr lang="en-US" sz="2000" dirty="0">
              <a:latin typeface="Arial"/>
              <a:cs typeface="Arial"/>
            </a:endParaRPr>
          </a:p>
        </p:txBody>
      </p:sp>
      <p:sp>
        <p:nvSpPr>
          <p:cNvPr id="7" name="Text Box 5"/>
          <p:cNvSpPr txBox="1">
            <a:spLocks noChangeArrowheads="1"/>
          </p:cNvSpPr>
          <p:nvPr/>
        </p:nvSpPr>
        <p:spPr bwMode="auto">
          <a:xfrm>
            <a:off x="0" y="587514"/>
            <a:ext cx="9144000" cy="707886"/>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000" dirty="0" smtClean="0">
                <a:latin typeface="Arial"/>
                <a:cs typeface="Arial"/>
              </a:rPr>
              <a:t>Time-distance profiles from COR-1 data, although not clean, indicate that the eruption reached ~1.5 </a:t>
            </a:r>
            <a:r>
              <a:rPr lang="en-US" sz="2000" dirty="0" err="1" smtClean="0">
                <a:latin typeface="Arial"/>
                <a:cs typeface="Arial"/>
              </a:rPr>
              <a:t>Rs</a:t>
            </a:r>
            <a:r>
              <a:rPr lang="en-US" sz="2000" dirty="0" smtClean="0">
                <a:latin typeface="Arial"/>
                <a:cs typeface="Arial"/>
              </a:rPr>
              <a:t> (heliocentric) only around 5 October 2012 00 UT.</a:t>
            </a:r>
            <a:endParaRPr lang="en-US" sz="2000" dirty="0">
              <a:latin typeface="Arial"/>
              <a:cs typeface="Arial"/>
            </a:endParaRPr>
          </a:p>
        </p:txBody>
      </p:sp>
      <p:pic>
        <p:nvPicPr>
          <p:cNvPr id="2" name="Picture 1" descr="stereo_20121005.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1600200"/>
            <a:ext cx="2844800" cy="2275840"/>
          </a:xfrm>
          <a:prstGeom prst="rect">
            <a:avLst/>
          </a:prstGeom>
        </p:spPr>
      </p:pic>
      <p:pic>
        <p:nvPicPr>
          <p:cNvPr id="5" name="Picture 4" descr="cor1a_20121005_profil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00200"/>
            <a:ext cx="2514600" cy="2514600"/>
          </a:xfrm>
          <a:prstGeom prst="rect">
            <a:avLst/>
          </a:prstGeom>
        </p:spPr>
      </p:pic>
      <p:pic>
        <p:nvPicPr>
          <p:cNvPr id="8" name="Picture 7" descr="cor1a_20121005_space_time.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4572000"/>
            <a:ext cx="5077006" cy="2057400"/>
          </a:xfrm>
          <a:prstGeom prst="rect">
            <a:avLst/>
          </a:prstGeom>
        </p:spPr>
      </p:pic>
      <p:pic>
        <p:nvPicPr>
          <p:cNvPr id="9" name="Picture 8" descr="cor1b_20121005_profile.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200" y="1600200"/>
            <a:ext cx="2514600" cy="2514600"/>
          </a:xfrm>
          <a:prstGeom prst="rect">
            <a:avLst/>
          </a:prstGeom>
        </p:spPr>
      </p:pic>
      <p:pic>
        <p:nvPicPr>
          <p:cNvPr id="10" name="Picture 9" descr="cor1b_20121005_space_time.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4572000"/>
            <a:ext cx="3238500" cy="2051236"/>
          </a:xfrm>
          <a:prstGeom prst="rect">
            <a:avLst/>
          </a:prstGeom>
        </p:spPr>
      </p:pic>
      <p:sp>
        <p:nvSpPr>
          <p:cNvPr id="11" name="TextBox 10"/>
          <p:cNvSpPr txBox="1"/>
          <p:nvPr/>
        </p:nvSpPr>
        <p:spPr>
          <a:xfrm>
            <a:off x="3124200" y="1676400"/>
            <a:ext cx="1295400" cy="276999"/>
          </a:xfrm>
          <a:prstGeom prst="rect">
            <a:avLst/>
          </a:prstGeom>
          <a:noFill/>
        </p:spPr>
        <p:txBody>
          <a:bodyPr wrap="square" rtlCol="0">
            <a:spAutoFit/>
          </a:bodyPr>
          <a:lstStyle/>
          <a:p>
            <a:r>
              <a:rPr lang="en-US" sz="1200" dirty="0" smtClean="0">
                <a:solidFill>
                  <a:schemeClr val="bg1"/>
                </a:solidFill>
                <a:latin typeface="Arial"/>
                <a:cs typeface="Arial"/>
              </a:rPr>
              <a:t>COR-1B</a:t>
            </a:r>
            <a:endParaRPr lang="en-US" sz="1200" baseline="30000" dirty="0">
              <a:solidFill>
                <a:schemeClr val="bg1"/>
              </a:solidFill>
              <a:latin typeface="Arial"/>
              <a:cs typeface="Arial"/>
            </a:endParaRPr>
          </a:p>
        </p:txBody>
      </p:sp>
      <p:sp>
        <p:nvSpPr>
          <p:cNvPr id="12" name="TextBox 11"/>
          <p:cNvSpPr txBox="1"/>
          <p:nvPr/>
        </p:nvSpPr>
        <p:spPr>
          <a:xfrm>
            <a:off x="6096000" y="1676400"/>
            <a:ext cx="990600" cy="276999"/>
          </a:xfrm>
          <a:prstGeom prst="rect">
            <a:avLst/>
          </a:prstGeom>
          <a:noFill/>
        </p:spPr>
        <p:txBody>
          <a:bodyPr wrap="square" rtlCol="0">
            <a:spAutoFit/>
          </a:bodyPr>
          <a:lstStyle/>
          <a:p>
            <a:r>
              <a:rPr lang="en-US" sz="1200" dirty="0" smtClean="0">
                <a:solidFill>
                  <a:schemeClr val="bg1"/>
                </a:solidFill>
                <a:latin typeface="Arial"/>
                <a:cs typeface="Arial"/>
              </a:rPr>
              <a:t>COR-1A</a:t>
            </a:r>
            <a:endParaRPr lang="en-US" sz="1200" baseline="30000" dirty="0">
              <a:solidFill>
                <a:schemeClr val="bg1"/>
              </a:solidFill>
              <a:latin typeface="Arial"/>
              <a:cs typeface="Arial"/>
            </a:endParaRPr>
          </a:p>
        </p:txBody>
      </p:sp>
      <p:sp>
        <p:nvSpPr>
          <p:cNvPr id="13" name="TextBox 12"/>
          <p:cNvSpPr txBox="1"/>
          <p:nvPr/>
        </p:nvSpPr>
        <p:spPr>
          <a:xfrm>
            <a:off x="2362200" y="4724400"/>
            <a:ext cx="1295400" cy="276999"/>
          </a:xfrm>
          <a:prstGeom prst="rect">
            <a:avLst/>
          </a:prstGeom>
          <a:noFill/>
        </p:spPr>
        <p:txBody>
          <a:bodyPr wrap="square" rtlCol="0">
            <a:spAutoFit/>
          </a:bodyPr>
          <a:lstStyle/>
          <a:p>
            <a:r>
              <a:rPr lang="en-US" sz="1200" dirty="0" smtClean="0">
                <a:solidFill>
                  <a:schemeClr val="bg1"/>
                </a:solidFill>
                <a:latin typeface="Arial"/>
                <a:cs typeface="Arial"/>
              </a:rPr>
              <a:t>COR-1B</a:t>
            </a:r>
            <a:endParaRPr lang="en-US" sz="1200" baseline="30000" dirty="0">
              <a:solidFill>
                <a:schemeClr val="bg1"/>
              </a:solidFill>
              <a:latin typeface="Arial"/>
              <a:cs typeface="Arial"/>
            </a:endParaRPr>
          </a:p>
        </p:txBody>
      </p:sp>
      <p:sp>
        <p:nvSpPr>
          <p:cNvPr id="15" name="TextBox 14"/>
          <p:cNvSpPr txBox="1"/>
          <p:nvPr/>
        </p:nvSpPr>
        <p:spPr>
          <a:xfrm>
            <a:off x="7391400" y="4724400"/>
            <a:ext cx="990600" cy="276999"/>
          </a:xfrm>
          <a:prstGeom prst="rect">
            <a:avLst/>
          </a:prstGeom>
          <a:noFill/>
        </p:spPr>
        <p:txBody>
          <a:bodyPr wrap="square" rtlCol="0">
            <a:spAutoFit/>
          </a:bodyPr>
          <a:lstStyle/>
          <a:p>
            <a:r>
              <a:rPr lang="en-US" sz="1200" dirty="0" smtClean="0">
                <a:solidFill>
                  <a:schemeClr val="bg1"/>
                </a:solidFill>
                <a:latin typeface="Arial"/>
                <a:cs typeface="Arial"/>
              </a:rPr>
              <a:t>COR-1A</a:t>
            </a:r>
            <a:endParaRPr lang="en-US" sz="1200" baseline="30000" dirty="0">
              <a:solidFill>
                <a:schemeClr val="bg1"/>
              </a:solidFill>
              <a:latin typeface="Arial"/>
              <a:cs typeface="Arial"/>
            </a:endParaRPr>
          </a:p>
        </p:txBody>
      </p:sp>
    </p:spTree>
    <p:extLst>
      <p:ext uri="{BB962C8B-B14F-4D97-AF65-F5344CB8AC3E}">
        <p14:creationId xmlns:p14="http://schemas.microsoft.com/office/powerpoint/2010/main" val="16763790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6620"/>
            <a:ext cx="9114818" cy="523220"/>
          </a:xfrm>
          <a:prstGeom prst="rect">
            <a:avLst/>
          </a:prstGeom>
          <a:noFill/>
        </p:spPr>
        <p:txBody>
          <a:bodyPr wrap="square" rtlCol="0">
            <a:spAutoFit/>
          </a:bodyPr>
          <a:lstStyle/>
          <a:p>
            <a:r>
              <a:rPr lang="en-US" sz="2800" dirty="0" smtClean="0">
                <a:latin typeface="Arial"/>
                <a:cs typeface="Arial"/>
              </a:rPr>
              <a:t>2012-10-05 CME (STEREO EUVI)</a:t>
            </a:r>
            <a:endParaRPr lang="en-US" sz="2000" dirty="0">
              <a:latin typeface="Arial"/>
              <a:cs typeface="Arial"/>
            </a:endParaRPr>
          </a:p>
        </p:txBody>
      </p:sp>
      <p:sp>
        <p:nvSpPr>
          <p:cNvPr id="7" name="Text Box 5"/>
          <p:cNvSpPr txBox="1">
            <a:spLocks noChangeArrowheads="1"/>
          </p:cNvSpPr>
          <p:nvPr/>
        </p:nvSpPr>
        <p:spPr bwMode="auto">
          <a:xfrm>
            <a:off x="9939" y="685800"/>
            <a:ext cx="9144000" cy="707886"/>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000" dirty="0" smtClean="0">
                <a:latin typeface="Arial"/>
                <a:cs typeface="Arial"/>
              </a:rPr>
              <a:t>EUVI base difference images show that the outgoing motion got accelerated around 5 October 2012 00 UT.  Dimming is marginal.</a:t>
            </a:r>
            <a:endParaRPr lang="en-US" sz="2000" dirty="0">
              <a:latin typeface="Arial"/>
              <a:cs typeface="Arial"/>
            </a:endParaRPr>
          </a:p>
        </p:txBody>
      </p:sp>
      <p:pic>
        <p:nvPicPr>
          <p:cNvPr id="2" name="euvi_ba_bdiff_20121004_2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5000"/>
            <a:ext cx="9144000" cy="4572000"/>
          </a:xfrm>
          <a:prstGeom prst="rect">
            <a:avLst/>
          </a:prstGeom>
        </p:spPr>
      </p:pic>
      <p:pic>
        <p:nvPicPr>
          <p:cNvPr id="5" name="Picture 4" descr="euvi_ba_bdiff_20121005_051546.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05000"/>
            <a:ext cx="9144000" cy="4572000"/>
          </a:xfrm>
          <a:prstGeom prst="rect">
            <a:avLst/>
          </a:prstGeom>
        </p:spPr>
      </p:pic>
      <p:cxnSp>
        <p:nvCxnSpPr>
          <p:cNvPr id="8" name="Straight Connector 7"/>
          <p:cNvCxnSpPr/>
          <p:nvPr/>
        </p:nvCxnSpPr>
        <p:spPr>
          <a:xfrm>
            <a:off x="4876800" y="2590800"/>
            <a:ext cx="381000" cy="1752600"/>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657600" y="1981200"/>
            <a:ext cx="2362200" cy="738664"/>
          </a:xfrm>
          <a:prstGeom prst="rect">
            <a:avLst/>
          </a:prstGeom>
          <a:noFill/>
        </p:spPr>
        <p:txBody>
          <a:bodyPr wrap="square" rtlCol="0">
            <a:spAutoFit/>
          </a:bodyPr>
          <a:lstStyle/>
          <a:p>
            <a:r>
              <a:rPr lang="en-US" sz="1400" dirty="0" smtClean="0">
                <a:solidFill>
                  <a:srgbClr val="FF0000"/>
                </a:solidFill>
                <a:latin typeface="Arial"/>
                <a:cs typeface="Arial"/>
              </a:rPr>
              <a:t>This dimming is seen by STA only.  Probably from the west limb.</a:t>
            </a:r>
            <a:endParaRPr lang="en-US" sz="1400" dirty="0">
              <a:solidFill>
                <a:srgbClr val="FF0000"/>
              </a:solidFill>
              <a:latin typeface="Arial"/>
              <a:cs typeface="Arial"/>
            </a:endParaRPr>
          </a:p>
        </p:txBody>
      </p:sp>
    </p:spTree>
    <p:extLst>
      <p:ext uri="{BB962C8B-B14F-4D97-AF65-F5344CB8AC3E}">
        <p14:creationId xmlns:p14="http://schemas.microsoft.com/office/powerpoint/2010/main" val="37527268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repeatCount="indefinite" fill="hold" display="0">
                  <p:stCondLst>
                    <p:cond delay="indefinite"/>
                  </p:stCondLst>
                </p:cTn>
                <p:tgtEl>
                  <p:spTgt spid="2"/>
                </p:tgtEl>
              </p:cMediaNode>
            </p:video>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0"/>
            <a:ext cx="9144000" cy="609600"/>
          </a:xfrm>
        </p:spPr>
        <p:txBody>
          <a:bodyPr>
            <a:normAutofit/>
          </a:bodyPr>
          <a:lstStyle/>
          <a:p>
            <a:pPr algn="l"/>
            <a:r>
              <a:rPr lang="en-US" sz="2800" dirty="0">
                <a:latin typeface="Arial"/>
                <a:cs typeface="Arial"/>
              </a:rPr>
              <a:t>2012-10-05 CME </a:t>
            </a:r>
            <a:r>
              <a:rPr lang="en-US" sz="2800" dirty="0" smtClean="0">
                <a:latin typeface="Arial"/>
                <a:cs typeface="Arial"/>
              </a:rPr>
              <a:t>(AIA)</a:t>
            </a:r>
            <a:endParaRPr lang="en-US" sz="2000" dirty="0">
              <a:latin typeface="Arial"/>
              <a:cs typeface="Arial"/>
            </a:endParaRPr>
          </a:p>
        </p:txBody>
      </p:sp>
      <p:sp>
        <p:nvSpPr>
          <p:cNvPr id="178179" name="Text Box 3"/>
          <p:cNvSpPr txBox="1">
            <a:spLocks noChangeArrowheads="1"/>
          </p:cNvSpPr>
          <p:nvPr/>
        </p:nvSpPr>
        <p:spPr bwMode="auto">
          <a:xfrm>
            <a:off x="1066800" y="4800600"/>
            <a:ext cx="19050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solidFill>
                  <a:schemeClr val="bg1"/>
                </a:solidFill>
              </a:rPr>
              <a:t>3-Nov-2000 15:42:43</a:t>
            </a:r>
          </a:p>
        </p:txBody>
      </p:sp>
      <p:sp>
        <p:nvSpPr>
          <p:cNvPr id="178180" name="Text Box 4"/>
          <p:cNvSpPr txBox="1">
            <a:spLocks noChangeArrowheads="1"/>
          </p:cNvSpPr>
          <p:nvPr/>
        </p:nvSpPr>
        <p:spPr bwMode="auto">
          <a:xfrm>
            <a:off x="5181600" y="4800600"/>
            <a:ext cx="19050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solidFill>
                  <a:schemeClr val="bg1"/>
                </a:solidFill>
              </a:rPr>
              <a:t>3-Nov-2000 20:11:43</a:t>
            </a:r>
          </a:p>
        </p:txBody>
      </p:sp>
      <p:sp>
        <p:nvSpPr>
          <p:cNvPr id="8" name="Text Box 5"/>
          <p:cNvSpPr txBox="1">
            <a:spLocks noChangeArrowheads="1"/>
          </p:cNvSpPr>
          <p:nvPr/>
        </p:nvSpPr>
        <p:spPr bwMode="auto">
          <a:xfrm>
            <a:off x="0" y="609600"/>
            <a:ext cx="9144000" cy="1323439"/>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000" dirty="0" smtClean="0">
                <a:latin typeface="Arial"/>
                <a:cs typeface="Arial"/>
              </a:rPr>
              <a:t>Make AIA base difference images to find dimming.  They clearly show post-eruption loops (at high temperatures) and twin dimming.  The location is consistent with the UTSC-China finding of S20 W11 (see wiki).  Note another dimming on the west limb, which was also seen by EUVI-A.</a:t>
            </a:r>
            <a:endParaRPr lang="en-US" sz="2000" dirty="0">
              <a:latin typeface="Arial"/>
              <a:cs typeface="Arial"/>
            </a:endParaRPr>
          </a:p>
        </p:txBody>
      </p:sp>
      <p:pic>
        <p:nvPicPr>
          <p:cNvPr id="2" name="Picture 1" descr="AIA_bdiff_6wl_20121005_0550_20121004_21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057400"/>
            <a:ext cx="7086600" cy="4724400"/>
          </a:xfrm>
          <a:prstGeom prst="rect">
            <a:avLst/>
          </a:prstGeom>
        </p:spPr>
      </p:pic>
    </p:spTree>
    <p:extLst>
      <p:ext uri="{BB962C8B-B14F-4D97-AF65-F5344CB8AC3E}">
        <p14:creationId xmlns:p14="http://schemas.microsoft.com/office/powerpoint/2010/main" val="322645121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7365</TotalTime>
  <Words>1299</Words>
  <Application>Microsoft Macintosh PowerPoint</Application>
  <PresentationFormat>On-screen Show (4:3)</PresentationFormat>
  <Paragraphs>90</Paragraphs>
  <Slides>17</Slides>
  <Notes>8</Notes>
  <HiddenSlides>0</HiddenSlides>
  <MMClips>6</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Problem Events</vt:lpstr>
      <vt:lpstr>PowerPoint Presentation</vt:lpstr>
      <vt:lpstr>PowerPoint Presentation</vt:lpstr>
      <vt:lpstr>PowerPoint Presentation</vt:lpstr>
      <vt:lpstr>PowerPoint Presentation</vt:lpstr>
      <vt:lpstr>PowerPoint Presentation</vt:lpstr>
      <vt:lpstr>PowerPoint Presentation</vt:lpstr>
      <vt:lpstr>2012-10-05 CME (AIA)</vt:lpstr>
      <vt:lpstr>2012-10-05 CME (at low temperatures)</vt:lpstr>
      <vt:lpstr>2012-10-05 CME (at low temperatures)</vt:lpstr>
      <vt:lpstr>PowerPoint Presentation</vt:lpstr>
      <vt:lpstr>PowerPoint Presentation</vt:lpstr>
      <vt:lpstr>Dimming</vt:lpstr>
      <vt:lpstr>Real Stealth CMEs??</vt:lpstr>
      <vt:lpstr>Real-time Interest</vt:lpstr>
      <vt:lpstr>Summary</vt:lpstr>
    </vt:vector>
  </TitlesOfParts>
  <Company>U.S Air Force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Kahler, Stephen W Civ USAF AFMC AFRL/RVBXS</dc:creator>
  <cp:lastModifiedBy>Nariaki Nitta</cp:lastModifiedBy>
  <cp:revision>151</cp:revision>
  <cp:lastPrinted>2014-06-20T15:18:57Z</cp:lastPrinted>
  <dcterms:created xsi:type="dcterms:W3CDTF">2014-06-17T14:11:35Z</dcterms:created>
  <dcterms:modified xsi:type="dcterms:W3CDTF">2014-10-18T00:42:58Z</dcterms:modified>
</cp:coreProperties>
</file>